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BCD3D-B877-4A87-83E4-C126D0F95A0B}" type="datetimeFigureOut">
              <a:rPr lang="it-IT" smtClean="0"/>
              <a:t>04/12/2014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B209-7A1F-4657-8313-4A926C83F9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3012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BCD3D-B877-4A87-83E4-C126D0F95A0B}" type="datetimeFigureOut">
              <a:rPr lang="it-IT" smtClean="0"/>
              <a:t>04/12/2014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B209-7A1F-4657-8313-4A926C83F9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249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BCD3D-B877-4A87-83E4-C126D0F95A0B}" type="datetimeFigureOut">
              <a:rPr lang="it-IT" smtClean="0"/>
              <a:t>04/12/2014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B209-7A1F-4657-8313-4A926C83F9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792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BCD3D-B877-4A87-83E4-C126D0F95A0B}" type="datetimeFigureOut">
              <a:rPr lang="it-IT" smtClean="0"/>
              <a:t>04/12/2014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B209-7A1F-4657-8313-4A926C83F9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703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BCD3D-B877-4A87-83E4-C126D0F95A0B}" type="datetimeFigureOut">
              <a:rPr lang="it-IT" smtClean="0"/>
              <a:t>04/12/2014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B209-7A1F-4657-8313-4A926C83F9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0721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BCD3D-B877-4A87-83E4-C126D0F95A0B}" type="datetimeFigureOut">
              <a:rPr lang="it-IT" smtClean="0"/>
              <a:t>04/12/2014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B209-7A1F-4657-8313-4A926C83F9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3526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BCD3D-B877-4A87-83E4-C126D0F95A0B}" type="datetimeFigureOut">
              <a:rPr lang="it-IT" smtClean="0"/>
              <a:t>04/12/2014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B209-7A1F-4657-8313-4A926C83F9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4022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BCD3D-B877-4A87-83E4-C126D0F95A0B}" type="datetimeFigureOut">
              <a:rPr lang="it-IT" smtClean="0"/>
              <a:t>04/12/2014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B209-7A1F-4657-8313-4A926C83F9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3857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BCD3D-B877-4A87-83E4-C126D0F95A0B}" type="datetimeFigureOut">
              <a:rPr lang="it-IT" smtClean="0"/>
              <a:t>04/12/2014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B209-7A1F-4657-8313-4A926C83F9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2007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BCD3D-B877-4A87-83E4-C126D0F95A0B}" type="datetimeFigureOut">
              <a:rPr lang="it-IT" smtClean="0"/>
              <a:t>04/12/2014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B209-7A1F-4657-8313-4A926C83F9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8549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BCD3D-B877-4A87-83E4-C126D0F95A0B}" type="datetimeFigureOut">
              <a:rPr lang="it-IT" smtClean="0"/>
              <a:t>04/12/2014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8B209-7A1F-4657-8313-4A926C83F9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033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BCD3D-B877-4A87-83E4-C126D0F95A0B}" type="datetimeFigureOut">
              <a:rPr lang="it-IT" smtClean="0"/>
              <a:t>04/12/2014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8B209-7A1F-4657-8313-4A926C83F9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0040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Tutela concreta dei diritti del turista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sz="2400" dirty="0" smtClean="0"/>
              <a:t>Conflittualità fra turisti e imprese turistiche.</a:t>
            </a:r>
          </a:p>
          <a:p>
            <a:pPr algn="just"/>
            <a:r>
              <a:rPr lang="it-IT" sz="2400" dirty="0" smtClean="0"/>
              <a:t>Inadempimenti del tour operator, inadempimenti dell’intermediario.</a:t>
            </a:r>
          </a:p>
          <a:p>
            <a:pPr algn="just"/>
            <a:r>
              <a:rPr lang="it-IT" sz="2400" dirty="0" smtClean="0"/>
              <a:t>Crescita del settore turistico = aumento dei conflitti.</a:t>
            </a:r>
          </a:p>
          <a:p>
            <a:pPr algn="just"/>
            <a:r>
              <a:rPr lang="it-IT" sz="2400" dirty="0" smtClean="0"/>
              <a:t>Legge n. 580/1993 che ha riordinato le camere di commercio, industria, artigianato e agricoltura = possibilità di istituire commissioni arbitrali e conciliative per la risoluzione delle controversie tra turisti-consumatori e imprese turistiche.</a:t>
            </a:r>
          </a:p>
          <a:p>
            <a:pPr algn="just"/>
            <a:r>
              <a:rPr lang="it-IT" sz="2400" dirty="0" smtClean="0"/>
              <a:t>Raccomandazione della Commissione europea 4 aprile 2001 n. 310 del 2001 = «Onde assicurare un elevato livello di protezione dei consumatori e promuovere la fiducia dei consumatori la Comunità deve far sì che i consumatori dispongano di un accesso semplice ed effettivo alla giustizia e incoraggiare e agevolare la composizione delle controversie in materia di consumo sul nascere».</a:t>
            </a:r>
          </a:p>
          <a:p>
            <a:pPr algn="just"/>
            <a:r>
              <a:rPr lang="it-IT" sz="2400" dirty="0" smtClean="0"/>
              <a:t>Proposta di legge del 1991 = istituzione del difensore civico del turista.</a:t>
            </a:r>
          </a:p>
          <a:p>
            <a:pPr algn="just"/>
            <a:r>
              <a:rPr lang="it-IT" sz="2400" dirty="0" smtClean="0"/>
              <a:t>Legge n. 135/2001 = istituisce la Carta dei diritti del turista.</a:t>
            </a:r>
          </a:p>
          <a:p>
            <a:pPr algn="just"/>
            <a:r>
              <a:rPr lang="it-IT" sz="2400" dirty="0" smtClean="0"/>
              <a:t>Alternativa alla giustizia ordinaria = risoluzione dei conflitti tramite arbitrato e conciliazione.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91798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sz="2400" dirty="0" smtClean="0"/>
              <a:t>Alternative Dispute </a:t>
            </a:r>
            <a:r>
              <a:rPr lang="it-IT" sz="2400" dirty="0" err="1" smtClean="0"/>
              <a:t>Resolution</a:t>
            </a:r>
            <a:r>
              <a:rPr lang="it-IT" sz="2400" dirty="0" smtClean="0"/>
              <a:t> ADR = negoziazione, mediazione, conciliazione.</a:t>
            </a:r>
          </a:p>
          <a:p>
            <a:r>
              <a:rPr lang="it-IT" sz="2400" dirty="0" smtClean="0"/>
              <a:t>Direttiva europea n. 52/2008 = mediazione.</a:t>
            </a:r>
          </a:p>
          <a:p>
            <a:r>
              <a:rPr lang="it-IT" sz="2400" dirty="0" smtClean="0"/>
              <a:t>Conciliazione.</a:t>
            </a:r>
          </a:p>
          <a:p>
            <a:r>
              <a:rPr lang="it-IT" sz="2400" dirty="0" smtClean="0"/>
              <a:t>Codice del consumo = decreto legislativo n. 206 del 2005 = intende incentivare la risoluzione alternativa delle controversie = composizione extragiudiziale delle controversie.</a:t>
            </a:r>
          </a:p>
          <a:p>
            <a:r>
              <a:rPr lang="it-IT" sz="2400" dirty="0" smtClean="0"/>
              <a:t>Gli organi istituiti presso le Camere di commercio sono deputati a svolgere la composizione extragiudiziale delle controversie tra consumatore e professionista.</a:t>
            </a:r>
          </a:p>
          <a:p>
            <a:r>
              <a:rPr lang="it-IT" sz="2400" dirty="0" smtClean="0"/>
              <a:t>Si intende disincentivare il consumatore dal rivolgersi alla giustizia ordinaria.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3188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000" dirty="0" smtClean="0"/>
              <a:t>Decreto legislativo n. 79 del 2011 Codice del turismo.</a:t>
            </a:r>
          </a:p>
          <a:p>
            <a:pPr algn="just"/>
            <a:r>
              <a:rPr lang="it-IT" sz="2000" dirty="0" smtClean="0"/>
              <a:t>Art. 67 codice del turismo stabilisce che la «procedura di mediazione, finalizzata alla conciliazione delle controverse in materia di turismo, …. costituisce condizione di procedibilità della domanda giudiziale o arbitrale se ciò è previsto da una clausola del contratto di fornitura dei servizi. Tale clausola deve essere specificamente approvata per iscritto dal turista».</a:t>
            </a:r>
          </a:p>
          <a:p>
            <a:pPr algn="just"/>
            <a:r>
              <a:rPr lang="it-IT" sz="2000" dirty="0" smtClean="0"/>
              <a:t>Forma di mediazione contrattuale. Se la mediazione è prevista nel contratto diventa condizione di procedibilità della domanda giudiziale. </a:t>
            </a:r>
          </a:p>
          <a:p>
            <a:pPr algn="just"/>
            <a:r>
              <a:rPr lang="it-IT" sz="2000" dirty="0" smtClean="0"/>
              <a:t>Direttiva europea n. 11/2013 ADR;</a:t>
            </a:r>
          </a:p>
          <a:p>
            <a:pPr algn="just"/>
            <a:r>
              <a:rPr lang="it-IT" sz="2000" dirty="0" smtClean="0"/>
              <a:t>Regolamento europeo n. 524/2013 sulla risoluzione delle controversie online dei consumatori ODR (on line dispute </a:t>
            </a:r>
            <a:r>
              <a:rPr lang="it-IT" sz="2000" dirty="0" err="1" smtClean="0"/>
              <a:t>resolution</a:t>
            </a:r>
            <a:r>
              <a:rPr lang="it-IT" sz="2000" dirty="0" smtClean="0"/>
              <a:t>).</a:t>
            </a:r>
          </a:p>
          <a:p>
            <a:pPr algn="just"/>
            <a:r>
              <a:rPr lang="it-IT" sz="2000" dirty="0" smtClean="0"/>
              <a:t>Direttiva si applica alle obbligazioni alle procedure di risoluzione delle controversie relative alle obbligazioni contrattuali derivanti da contratti di vendita o di servizi fra professionisti e consumatori residenti nell’Unione europea.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25469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000" dirty="0" smtClean="0"/>
              <a:t>Regolamento europeo = piattaforma ODR europea che faciliti la soluzione extragiudiziale delle controversie online fra consumatori e professionisti. </a:t>
            </a:r>
          </a:p>
          <a:p>
            <a:pPr algn="just"/>
            <a:r>
              <a:rPr lang="it-IT" sz="2000" dirty="0" smtClean="0"/>
              <a:t>Piattaforma offre moduli di reclamo standard e consigli per i consumatori. </a:t>
            </a:r>
          </a:p>
          <a:p>
            <a:pPr algn="just"/>
            <a:r>
              <a:rPr lang="it-IT" sz="2000" dirty="0" smtClean="0"/>
              <a:t>Differenza tra arbitrato e conciliazione.</a:t>
            </a:r>
          </a:p>
          <a:p>
            <a:pPr algn="just"/>
            <a:r>
              <a:rPr lang="it-IT" sz="2000" dirty="0" smtClean="0"/>
              <a:t>Arbitrato culmina in una decisione obbligatoria.</a:t>
            </a:r>
          </a:p>
          <a:p>
            <a:pPr algn="just"/>
            <a:r>
              <a:rPr lang="it-IT" sz="2000" dirty="0" smtClean="0"/>
              <a:t>Conciliazione culmina in un atto persuasivo. </a:t>
            </a:r>
          </a:p>
          <a:p>
            <a:pPr algn="just"/>
            <a:r>
              <a:rPr lang="it-IT" sz="2000" dirty="0" smtClean="0"/>
              <a:t>Sportelli di conciliazione presso le camere di commercio.</a:t>
            </a:r>
          </a:p>
          <a:p>
            <a:pPr algn="just"/>
            <a:r>
              <a:rPr lang="it-IT" sz="2000" dirty="0" smtClean="0"/>
              <a:t>Conciliatore = preparazione tecnico-giuridica ma anche competenza nel campo della comunicazione interpersonale.</a:t>
            </a:r>
          </a:p>
          <a:p>
            <a:pPr algn="just"/>
            <a:r>
              <a:rPr lang="it-IT" sz="2000" dirty="0" smtClean="0"/>
              <a:t>Nomina del conciliatore avviene all’interno delle Camere di commercio.</a:t>
            </a:r>
          </a:p>
          <a:p>
            <a:pPr algn="just"/>
            <a:r>
              <a:rPr lang="it-IT" sz="2000" dirty="0" smtClean="0"/>
              <a:t>Procedura di conciliazione si conclude con il verbale di conciliazione, atto scritto redatto dal conciliatore.</a:t>
            </a:r>
          </a:p>
          <a:p>
            <a:pPr algn="just"/>
            <a:r>
              <a:rPr lang="it-IT" sz="2000" dirty="0" smtClean="0"/>
              <a:t>Verbale di conciliazione ha l’effetto di </a:t>
            </a:r>
            <a:r>
              <a:rPr lang="it-IT" sz="2000" smtClean="0"/>
              <a:t>un contratto. </a:t>
            </a:r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305770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501</Words>
  <Application>Microsoft Office PowerPoint</Application>
  <PresentationFormat>Presentazione su schermo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Tutela concreta dei diritti del turista</vt:lpstr>
      <vt:lpstr>Presentazione standard di PowerPoint</vt:lpstr>
      <vt:lpstr>Presentazione standard di PowerPoint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Tutela concreta dei diritti del turista</dc:title>
  <dc:creator>Daniele Butturini</dc:creator>
  <cp:lastModifiedBy>Daniele Butturini</cp:lastModifiedBy>
  <cp:revision>5</cp:revision>
  <dcterms:created xsi:type="dcterms:W3CDTF">2014-12-04T13:27:33Z</dcterms:created>
  <dcterms:modified xsi:type="dcterms:W3CDTF">2014-12-04T14:21:31Z</dcterms:modified>
</cp:coreProperties>
</file>