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71" r:id="rId3"/>
    <p:sldId id="257" r:id="rId4"/>
    <p:sldId id="258" r:id="rId5"/>
    <p:sldId id="259" r:id="rId6"/>
    <p:sldId id="268" r:id="rId7"/>
    <p:sldId id="270" r:id="rId8"/>
    <p:sldId id="260" r:id="rId9"/>
    <p:sldId id="262" r:id="rId10"/>
    <p:sldId id="261" r:id="rId11"/>
    <p:sldId id="263" r:id="rId12"/>
    <p:sldId id="264" r:id="rId13"/>
    <p:sldId id="265" r:id="rId14"/>
    <p:sldId id="267" r:id="rId15"/>
    <p:sldId id="266" r:id="rId16"/>
    <p:sldId id="269" r:id="rId17"/>
  </p:sldIdLst>
  <p:sldSz cx="9144000" cy="6858000" type="screen4x3"/>
  <p:notesSz cx="6858000" cy="9144000"/>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0" d="100"/>
          <a:sy n="80" d="100"/>
        </p:scale>
        <p:origin x="-1888"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stile</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E68997EF-DC56-6044-A8F8-D2512D9D00F5}" type="datetimeFigureOut">
              <a:rPr lang="it-IT" smtClean="0"/>
              <a:t>21/09/13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6B60C09-B1EA-C64A-A8BE-832356320FD5}" type="slidenum">
              <a:rPr lang="it-IT" smtClean="0"/>
              <a:t>‹n.›</a:t>
            </a:fld>
            <a:endParaRPr lang="it-IT"/>
          </a:p>
        </p:txBody>
      </p:sp>
    </p:spTree>
    <p:extLst>
      <p:ext uri="{BB962C8B-B14F-4D97-AF65-F5344CB8AC3E}">
        <p14:creationId xmlns:p14="http://schemas.microsoft.com/office/powerpoint/2010/main" val="32815897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E68997EF-DC56-6044-A8F8-D2512D9D00F5}" type="datetimeFigureOut">
              <a:rPr lang="it-IT" smtClean="0"/>
              <a:t>21/09/13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6B60C09-B1EA-C64A-A8BE-832356320FD5}" type="slidenum">
              <a:rPr lang="it-IT" smtClean="0"/>
              <a:t>‹n.›</a:t>
            </a:fld>
            <a:endParaRPr lang="it-IT"/>
          </a:p>
        </p:txBody>
      </p:sp>
    </p:spTree>
    <p:extLst>
      <p:ext uri="{BB962C8B-B14F-4D97-AF65-F5344CB8AC3E}">
        <p14:creationId xmlns:p14="http://schemas.microsoft.com/office/powerpoint/2010/main" val="12556158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stile</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E68997EF-DC56-6044-A8F8-D2512D9D00F5}" type="datetimeFigureOut">
              <a:rPr lang="it-IT" smtClean="0"/>
              <a:t>21/09/13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6B60C09-B1EA-C64A-A8BE-832356320FD5}" type="slidenum">
              <a:rPr lang="it-IT" smtClean="0"/>
              <a:t>‹n.›</a:t>
            </a:fld>
            <a:endParaRPr lang="it-IT"/>
          </a:p>
        </p:txBody>
      </p:sp>
    </p:spTree>
    <p:extLst>
      <p:ext uri="{BB962C8B-B14F-4D97-AF65-F5344CB8AC3E}">
        <p14:creationId xmlns:p14="http://schemas.microsoft.com/office/powerpoint/2010/main" val="16773863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E68997EF-DC56-6044-A8F8-D2512D9D00F5}" type="datetimeFigureOut">
              <a:rPr lang="it-IT" smtClean="0"/>
              <a:t>21/09/13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6B60C09-B1EA-C64A-A8BE-832356320FD5}" type="slidenum">
              <a:rPr lang="it-IT" smtClean="0"/>
              <a:t>‹n.›</a:t>
            </a:fld>
            <a:endParaRPr lang="it-IT"/>
          </a:p>
        </p:txBody>
      </p:sp>
    </p:spTree>
    <p:extLst>
      <p:ext uri="{BB962C8B-B14F-4D97-AF65-F5344CB8AC3E}">
        <p14:creationId xmlns:p14="http://schemas.microsoft.com/office/powerpoint/2010/main" val="40317618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stile</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Segnaposto data 3"/>
          <p:cNvSpPr>
            <a:spLocks noGrp="1"/>
          </p:cNvSpPr>
          <p:nvPr>
            <p:ph type="dt" sz="half" idx="10"/>
          </p:nvPr>
        </p:nvSpPr>
        <p:spPr/>
        <p:txBody>
          <a:bodyPr/>
          <a:lstStyle/>
          <a:p>
            <a:fld id="{E68997EF-DC56-6044-A8F8-D2512D9D00F5}" type="datetimeFigureOut">
              <a:rPr lang="it-IT" smtClean="0"/>
              <a:t>21/09/13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6B60C09-B1EA-C64A-A8BE-832356320FD5}" type="slidenum">
              <a:rPr lang="it-IT" smtClean="0"/>
              <a:t>‹n.›</a:t>
            </a:fld>
            <a:endParaRPr lang="it-IT"/>
          </a:p>
        </p:txBody>
      </p:sp>
    </p:spTree>
    <p:extLst>
      <p:ext uri="{BB962C8B-B14F-4D97-AF65-F5344CB8AC3E}">
        <p14:creationId xmlns:p14="http://schemas.microsoft.com/office/powerpoint/2010/main" val="27415408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E68997EF-DC56-6044-A8F8-D2512D9D00F5}" type="datetimeFigureOut">
              <a:rPr lang="it-IT" smtClean="0"/>
              <a:t>21/09/13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96B60C09-B1EA-C64A-A8BE-832356320FD5}" type="slidenum">
              <a:rPr lang="it-IT" smtClean="0"/>
              <a:t>‹n.›</a:t>
            </a:fld>
            <a:endParaRPr lang="it-IT"/>
          </a:p>
        </p:txBody>
      </p:sp>
    </p:spTree>
    <p:extLst>
      <p:ext uri="{BB962C8B-B14F-4D97-AF65-F5344CB8AC3E}">
        <p14:creationId xmlns:p14="http://schemas.microsoft.com/office/powerpoint/2010/main" val="41282834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stile</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E68997EF-DC56-6044-A8F8-D2512D9D00F5}" type="datetimeFigureOut">
              <a:rPr lang="it-IT" smtClean="0"/>
              <a:t>21/09/13</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96B60C09-B1EA-C64A-A8BE-832356320FD5}" type="slidenum">
              <a:rPr lang="it-IT" smtClean="0"/>
              <a:t>‹n.›</a:t>
            </a:fld>
            <a:endParaRPr lang="it-IT"/>
          </a:p>
        </p:txBody>
      </p:sp>
    </p:spTree>
    <p:extLst>
      <p:ext uri="{BB962C8B-B14F-4D97-AF65-F5344CB8AC3E}">
        <p14:creationId xmlns:p14="http://schemas.microsoft.com/office/powerpoint/2010/main" val="34599231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data 2"/>
          <p:cNvSpPr>
            <a:spLocks noGrp="1"/>
          </p:cNvSpPr>
          <p:nvPr>
            <p:ph type="dt" sz="half" idx="10"/>
          </p:nvPr>
        </p:nvSpPr>
        <p:spPr/>
        <p:txBody>
          <a:bodyPr/>
          <a:lstStyle/>
          <a:p>
            <a:fld id="{E68997EF-DC56-6044-A8F8-D2512D9D00F5}" type="datetimeFigureOut">
              <a:rPr lang="it-IT" smtClean="0"/>
              <a:t>21/09/13</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96B60C09-B1EA-C64A-A8BE-832356320FD5}" type="slidenum">
              <a:rPr lang="it-IT" smtClean="0"/>
              <a:t>‹n.›</a:t>
            </a:fld>
            <a:endParaRPr lang="it-IT"/>
          </a:p>
        </p:txBody>
      </p:sp>
    </p:spTree>
    <p:extLst>
      <p:ext uri="{BB962C8B-B14F-4D97-AF65-F5344CB8AC3E}">
        <p14:creationId xmlns:p14="http://schemas.microsoft.com/office/powerpoint/2010/main" val="33865276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E68997EF-DC56-6044-A8F8-D2512D9D00F5}" type="datetimeFigureOut">
              <a:rPr lang="it-IT" smtClean="0"/>
              <a:t>21/09/13</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96B60C09-B1EA-C64A-A8BE-832356320FD5}" type="slidenum">
              <a:rPr lang="it-IT" smtClean="0"/>
              <a:t>‹n.›</a:t>
            </a:fld>
            <a:endParaRPr lang="it-IT"/>
          </a:p>
        </p:txBody>
      </p:sp>
    </p:spTree>
    <p:extLst>
      <p:ext uri="{BB962C8B-B14F-4D97-AF65-F5344CB8AC3E}">
        <p14:creationId xmlns:p14="http://schemas.microsoft.com/office/powerpoint/2010/main" val="16768737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stile</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E68997EF-DC56-6044-A8F8-D2512D9D00F5}" type="datetimeFigureOut">
              <a:rPr lang="it-IT" smtClean="0"/>
              <a:t>21/09/13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96B60C09-B1EA-C64A-A8BE-832356320FD5}" type="slidenum">
              <a:rPr lang="it-IT" smtClean="0"/>
              <a:t>‹n.›</a:t>
            </a:fld>
            <a:endParaRPr lang="it-IT"/>
          </a:p>
        </p:txBody>
      </p:sp>
    </p:spTree>
    <p:extLst>
      <p:ext uri="{BB962C8B-B14F-4D97-AF65-F5344CB8AC3E}">
        <p14:creationId xmlns:p14="http://schemas.microsoft.com/office/powerpoint/2010/main" val="39273228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stile</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E68997EF-DC56-6044-A8F8-D2512D9D00F5}" type="datetimeFigureOut">
              <a:rPr lang="it-IT" smtClean="0"/>
              <a:t>21/09/13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96B60C09-B1EA-C64A-A8BE-832356320FD5}" type="slidenum">
              <a:rPr lang="it-IT" smtClean="0"/>
              <a:t>‹n.›</a:t>
            </a:fld>
            <a:endParaRPr lang="it-IT"/>
          </a:p>
        </p:txBody>
      </p:sp>
    </p:spTree>
    <p:extLst>
      <p:ext uri="{BB962C8B-B14F-4D97-AF65-F5344CB8AC3E}">
        <p14:creationId xmlns:p14="http://schemas.microsoft.com/office/powerpoint/2010/main" val="290492244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stile</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8997EF-DC56-6044-A8F8-D2512D9D00F5}" type="datetimeFigureOut">
              <a:rPr lang="it-IT" smtClean="0"/>
              <a:t>21/09/13</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B60C09-B1EA-C64A-A8BE-832356320FD5}" type="slidenum">
              <a:rPr lang="it-IT" smtClean="0"/>
              <a:t>‹n.›</a:t>
            </a:fld>
            <a:endParaRPr lang="it-IT"/>
          </a:p>
        </p:txBody>
      </p:sp>
    </p:spTree>
    <p:extLst>
      <p:ext uri="{BB962C8B-B14F-4D97-AF65-F5344CB8AC3E}">
        <p14:creationId xmlns:p14="http://schemas.microsoft.com/office/powerpoint/2010/main" val="37393600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smtClean="0"/>
              <a:t>La dottrina del precedente</a:t>
            </a:r>
            <a:endParaRPr lang="it-IT" dirty="0"/>
          </a:p>
        </p:txBody>
      </p:sp>
      <p:sp>
        <p:nvSpPr>
          <p:cNvPr id="3" name="Sottotitolo 2"/>
          <p:cNvSpPr>
            <a:spLocks noGrp="1"/>
          </p:cNvSpPr>
          <p:nvPr>
            <p:ph type="subTitle" idx="1"/>
          </p:nvPr>
        </p:nvSpPr>
        <p:spPr/>
        <p:txBody>
          <a:bodyPr/>
          <a:lstStyle/>
          <a:p>
            <a:r>
              <a:rPr lang="it-IT" dirty="0" smtClean="0"/>
              <a:t>I</a:t>
            </a:r>
            <a:endParaRPr lang="it-IT" dirty="0"/>
          </a:p>
        </p:txBody>
      </p:sp>
    </p:spTree>
    <p:extLst>
      <p:ext uri="{BB962C8B-B14F-4D97-AF65-F5344CB8AC3E}">
        <p14:creationId xmlns:p14="http://schemas.microsoft.com/office/powerpoint/2010/main" val="9003578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Ratio </a:t>
            </a:r>
            <a:r>
              <a:rPr lang="it-IT" dirty="0" err="1" smtClean="0"/>
              <a:t>decidendi</a:t>
            </a:r>
            <a:r>
              <a:rPr lang="it-IT" dirty="0" smtClean="0"/>
              <a:t> – </a:t>
            </a:r>
            <a:r>
              <a:rPr lang="it-IT" dirty="0" err="1" smtClean="0"/>
              <a:t>Obiter</a:t>
            </a:r>
            <a:r>
              <a:rPr lang="it-IT" dirty="0" smtClean="0"/>
              <a:t> </a:t>
            </a:r>
            <a:r>
              <a:rPr lang="it-IT" dirty="0" err="1" smtClean="0"/>
              <a:t>dictum</a:t>
            </a:r>
            <a:endParaRPr lang="it-IT" dirty="0"/>
          </a:p>
        </p:txBody>
      </p:sp>
      <p:sp>
        <p:nvSpPr>
          <p:cNvPr id="3" name="Segnaposto contenuto 2"/>
          <p:cNvSpPr>
            <a:spLocks noGrp="1"/>
          </p:cNvSpPr>
          <p:nvPr>
            <p:ph idx="1"/>
          </p:nvPr>
        </p:nvSpPr>
        <p:spPr/>
        <p:txBody>
          <a:bodyPr>
            <a:noAutofit/>
          </a:bodyPr>
          <a:lstStyle/>
          <a:p>
            <a:r>
              <a:rPr lang="it-IT" sz="1800" b="1" dirty="0" smtClean="0"/>
              <a:t>Ratio </a:t>
            </a:r>
            <a:r>
              <a:rPr lang="it-IT" sz="1800" b="1" dirty="0" err="1" smtClean="0"/>
              <a:t>decidendi</a:t>
            </a:r>
            <a:r>
              <a:rPr lang="it-IT" sz="1800" dirty="0" smtClean="0"/>
              <a:t>: parte vincolante della precedente decisione, nucleo normativo della decisione, elemento determinante ai fini della decisione, regola giuridica a base della sentenza, giustificazione espressa nella decisione.</a:t>
            </a:r>
          </a:p>
          <a:p>
            <a:r>
              <a:rPr lang="it-IT" sz="1800" dirty="0" smtClean="0"/>
              <a:t>Vi concorrono necessariamente due elementi: tanto i fatti di causa, quanto l’argomentazione in diritto. La </a:t>
            </a:r>
            <a:r>
              <a:rPr lang="it-IT" sz="1800" b="1" dirty="0" smtClean="0"/>
              <a:t>ratio </a:t>
            </a:r>
            <a:r>
              <a:rPr lang="it-IT" sz="1800" b="1" dirty="0" err="1" smtClean="0"/>
              <a:t>decidendi</a:t>
            </a:r>
            <a:r>
              <a:rPr lang="it-IT" sz="1800" b="1" dirty="0" smtClean="0"/>
              <a:t> è infatti la risultante dell’uno e dell’altro, in una complessa interazione fra principio di diritto e aspetti della controversia ritenuti qualificanti ed essenziali.</a:t>
            </a:r>
            <a:r>
              <a:rPr lang="it-IT" sz="1800" dirty="0" smtClean="0"/>
              <a:t> </a:t>
            </a:r>
          </a:p>
          <a:p>
            <a:endParaRPr lang="it-IT" sz="1800" dirty="0"/>
          </a:p>
          <a:p>
            <a:r>
              <a:rPr lang="it-IT" sz="1800" b="1" dirty="0" err="1" smtClean="0"/>
              <a:t>Obiter</a:t>
            </a:r>
            <a:r>
              <a:rPr lang="it-IT" sz="1800" b="1" dirty="0" smtClean="0"/>
              <a:t> </a:t>
            </a:r>
            <a:r>
              <a:rPr lang="it-IT" sz="1800" b="1" dirty="0" err="1" smtClean="0"/>
              <a:t>dictum</a:t>
            </a:r>
            <a:r>
              <a:rPr lang="it-IT" sz="1800" dirty="0" smtClean="0"/>
              <a:t>: è tutto ciò che nella sentenza non forma la ratio </a:t>
            </a:r>
            <a:r>
              <a:rPr lang="it-IT" sz="1800" dirty="0" err="1" smtClean="0"/>
              <a:t>decidendi</a:t>
            </a:r>
            <a:r>
              <a:rPr lang="it-IT" sz="1800" dirty="0" smtClean="0"/>
              <a:t>. Le affermazioni del giudice non collegate ai fatti di causa, argomentazioni che, pur connesse, non vengono assorbite nella sentenza definitiva, motivazioni ridondanti, un puro passaggio su questioni non entrate nella discussione. </a:t>
            </a:r>
          </a:p>
          <a:p>
            <a:r>
              <a:rPr lang="it-IT" sz="1800" dirty="0" smtClean="0"/>
              <a:t>Ma possono anche essere le </a:t>
            </a:r>
            <a:r>
              <a:rPr lang="it-IT" sz="1800" b="1" dirty="0" err="1" smtClean="0"/>
              <a:t>dissenting</a:t>
            </a:r>
            <a:r>
              <a:rPr lang="it-IT" sz="1800" b="1" dirty="0" smtClean="0"/>
              <a:t> </a:t>
            </a:r>
            <a:r>
              <a:rPr lang="it-IT" sz="1800" b="1" dirty="0" err="1" smtClean="0"/>
              <a:t>opinions</a:t>
            </a:r>
            <a:r>
              <a:rPr lang="it-IT" sz="1800" b="1" dirty="0" smtClean="0"/>
              <a:t>. </a:t>
            </a:r>
          </a:p>
          <a:p>
            <a:r>
              <a:rPr lang="it-IT" sz="1800" b="1" dirty="0" smtClean="0"/>
              <a:t>Efficacia: meramente persuasiva. </a:t>
            </a:r>
            <a:endParaRPr lang="it-IT" sz="1800" dirty="0" smtClean="0"/>
          </a:p>
          <a:p>
            <a:pPr marL="0" indent="0">
              <a:buNone/>
            </a:pPr>
            <a:endParaRPr lang="it-IT" sz="1800" dirty="0" smtClean="0"/>
          </a:p>
          <a:p>
            <a:pPr marL="0" indent="0">
              <a:buNone/>
            </a:pPr>
            <a:endParaRPr lang="it-IT" sz="1800" dirty="0"/>
          </a:p>
        </p:txBody>
      </p:sp>
    </p:spTree>
    <p:extLst>
      <p:ext uri="{BB962C8B-B14F-4D97-AF65-F5344CB8AC3E}">
        <p14:creationId xmlns:p14="http://schemas.microsoft.com/office/powerpoint/2010/main" val="640646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Eccezioni allo stare </a:t>
            </a:r>
            <a:r>
              <a:rPr lang="it-IT" dirty="0" err="1" smtClean="0"/>
              <a:t>decisis</a:t>
            </a:r>
            <a:endParaRPr lang="it-IT" dirty="0"/>
          </a:p>
        </p:txBody>
      </p:sp>
      <p:sp>
        <p:nvSpPr>
          <p:cNvPr id="3" name="Segnaposto contenuto 2"/>
          <p:cNvSpPr>
            <a:spLocks noGrp="1"/>
          </p:cNvSpPr>
          <p:nvPr>
            <p:ph idx="1"/>
          </p:nvPr>
        </p:nvSpPr>
        <p:spPr/>
        <p:txBody>
          <a:bodyPr>
            <a:normAutofit fontScale="92500" lnSpcReduction="10000"/>
          </a:bodyPr>
          <a:lstStyle/>
          <a:p>
            <a:pPr marL="0" indent="0">
              <a:buNone/>
            </a:pPr>
            <a:r>
              <a:rPr lang="it-IT" b="1" dirty="0" smtClean="0"/>
              <a:t>Quando si avverte l’esigenza di un mutamento nella giurisprudenza entrano in gioco una serie di meccanismi che paralizzano in via definitiva o provvisoria l’efficacia del precedente.</a:t>
            </a:r>
          </a:p>
          <a:p>
            <a:r>
              <a:rPr lang="it-IT" b="1" dirty="0" smtClean="0"/>
              <a:t>Ab origine </a:t>
            </a:r>
            <a:r>
              <a:rPr lang="it-IT" dirty="0" smtClean="0"/>
              <a:t>(precedente viziato nella struttura e nel procedimento che ne ha determinato l’emanazione)</a:t>
            </a:r>
            <a:endParaRPr lang="it-IT" b="1" dirty="0" smtClean="0"/>
          </a:p>
          <a:p>
            <a:r>
              <a:rPr lang="it-IT" b="1" dirty="0" err="1" smtClean="0"/>
              <a:t>Distinguishing</a:t>
            </a:r>
            <a:r>
              <a:rPr lang="it-IT" b="1" dirty="0" smtClean="0"/>
              <a:t> </a:t>
            </a:r>
            <a:r>
              <a:rPr lang="it-IT" dirty="0" smtClean="0"/>
              <a:t>(non pertinenza con il caso di specie: non è in </a:t>
            </a:r>
            <a:r>
              <a:rPr lang="it-IT" dirty="0" err="1" smtClean="0"/>
              <a:t>point</a:t>
            </a:r>
            <a:r>
              <a:rPr lang="it-IT" dirty="0" smtClean="0"/>
              <a:t>)</a:t>
            </a:r>
          </a:p>
          <a:p>
            <a:r>
              <a:rPr lang="it-IT" b="1" dirty="0" err="1" smtClean="0"/>
              <a:t>Overruling</a:t>
            </a:r>
            <a:r>
              <a:rPr lang="it-IT" b="1" dirty="0" smtClean="0"/>
              <a:t> </a:t>
            </a:r>
            <a:r>
              <a:rPr lang="it-IT" dirty="0" smtClean="0"/>
              <a:t>(se ne nega financo la sopravvivenza)</a:t>
            </a:r>
            <a:r>
              <a:rPr lang="it-IT" b="1" dirty="0" smtClean="0"/>
              <a:t> </a:t>
            </a:r>
          </a:p>
        </p:txBody>
      </p:sp>
    </p:spTree>
    <p:extLst>
      <p:ext uri="{BB962C8B-B14F-4D97-AF65-F5344CB8AC3E}">
        <p14:creationId xmlns:p14="http://schemas.microsoft.com/office/powerpoint/2010/main" val="3642797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Ab origine</a:t>
            </a:r>
            <a:endParaRPr lang="it-IT" dirty="0"/>
          </a:p>
        </p:txBody>
      </p:sp>
      <p:sp>
        <p:nvSpPr>
          <p:cNvPr id="3" name="Segnaposto contenuto 2"/>
          <p:cNvSpPr>
            <a:spLocks noGrp="1"/>
          </p:cNvSpPr>
          <p:nvPr>
            <p:ph idx="1"/>
          </p:nvPr>
        </p:nvSpPr>
        <p:spPr/>
        <p:txBody>
          <a:bodyPr>
            <a:normAutofit fontScale="77500" lnSpcReduction="20000"/>
          </a:bodyPr>
          <a:lstStyle/>
          <a:p>
            <a:r>
              <a:rPr lang="it-IT" dirty="0" smtClean="0"/>
              <a:t>Presenza di un vizio oggettivo, comprovabile, intrinseco alla decisione, che la priva di vincolatività (contrarietà a norma imperativa, difetto di contradittorio, ratio oscura, ecc.)</a:t>
            </a:r>
          </a:p>
          <a:p>
            <a:r>
              <a:rPr lang="it-IT" dirty="0" smtClean="0"/>
              <a:t>Il vizio è </a:t>
            </a:r>
            <a:r>
              <a:rPr lang="it-IT" b="1" dirty="0" smtClean="0"/>
              <a:t>in re</a:t>
            </a:r>
            <a:r>
              <a:rPr lang="it-IT" dirty="0" smtClean="0"/>
              <a:t>: il giudice si limita a prenderne atto.</a:t>
            </a:r>
          </a:p>
          <a:p>
            <a:r>
              <a:rPr lang="it-IT" dirty="0" smtClean="0"/>
              <a:t>Decisioni rese: </a:t>
            </a:r>
            <a:r>
              <a:rPr lang="it-IT" b="1" dirty="0" smtClean="0"/>
              <a:t>per </a:t>
            </a:r>
            <a:r>
              <a:rPr lang="it-IT" b="1" dirty="0" err="1" smtClean="0"/>
              <a:t>incuriam</a:t>
            </a:r>
            <a:r>
              <a:rPr lang="it-IT" dirty="0" smtClean="0"/>
              <a:t> (mancata applicazione di atto legislativo o precedente autoritativo sul punto: </a:t>
            </a:r>
            <a:r>
              <a:rPr lang="it-IT" b="1" dirty="0" err="1" smtClean="0"/>
              <a:t>ignorantia</a:t>
            </a:r>
            <a:r>
              <a:rPr lang="it-IT" b="1" dirty="0" smtClean="0"/>
              <a:t> </a:t>
            </a:r>
            <a:r>
              <a:rPr lang="it-IT" b="1" dirty="0" err="1" smtClean="0"/>
              <a:t>legis</a:t>
            </a:r>
            <a:r>
              <a:rPr lang="it-IT" b="1" dirty="0" smtClean="0"/>
              <a:t> che incide sul </a:t>
            </a:r>
            <a:r>
              <a:rPr lang="it-IT" b="1" dirty="0" err="1" smtClean="0"/>
              <a:t>legal</a:t>
            </a:r>
            <a:r>
              <a:rPr lang="it-IT" b="1" dirty="0" smtClean="0"/>
              <a:t> </a:t>
            </a:r>
            <a:r>
              <a:rPr lang="it-IT" b="1" dirty="0" err="1" smtClean="0"/>
              <a:t>reasoning</a:t>
            </a:r>
            <a:r>
              <a:rPr lang="it-IT" dirty="0" smtClean="0"/>
              <a:t>); </a:t>
            </a:r>
            <a:r>
              <a:rPr lang="it-IT" b="1" dirty="0" smtClean="0"/>
              <a:t>sub </a:t>
            </a:r>
            <a:r>
              <a:rPr lang="it-IT" b="1" dirty="0" err="1" smtClean="0"/>
              <a:t>silentio</a:t>
            </a:r>
            <a:r>
              <a:rPr lang="it-IT" b="1" dirty="0" smtClean="0"/>
              <a:t> </a:t>
            </a:r>
            <a:r>
              <a:rPr lang="it-IT" dirty="0" smtClean="0"/>
              <a:t>(la ratio non è stata pienamente discussa nel processo per colpa del giudice o per assenza di contestazione da parte delle parti); </a:t>
            </a:r>
            <a:r>
              <a:rPr lang="it-IT" b="1" dirty="0" smtClean="0"/>
              <a:t>cessante </a:t>
            </a:r>
            <a:r>
              <a:rPr lang="it-IT" b="1" dirty="0" err="1" smtClean="0"/>
              <a:t>ratione</a:t>
            </a:r>
            <a:r>
              <a:rPr lang="it-IT" b="1" dirty="0" smtClean="0"/>
              <a:t> </a:t>
            </a:r>
            <a:r>
              <a:rPr lang="it-IT" b="1" dirty="0" err="1" smtClean="0"/>
              <a:t>cessat</a:t>
            </a:r>
            <a:r>
              <a:rPr lang="it-IT" b="1" dirty="0" smtClean="0"/>
              <a:t> </a:t>
            </a:r>
            <a:r>
              <a:rPr lang="it-IT" b="1" dirty="0" err="1" smtClean="0"/>
              <a:t>ipsa</a:t>
            </a:r>
            <a:r>
              <a:rPr lang="it-IT" b="1" dirty="0" smtClean="0"/>
              <a:t> </a:t>
            </a:r>
            <a:r>
              <a:rPr lang="it-IT" b="1" dirty="0" err="1" smtClean="0"/>
              <a:t>lex</a:t>
            </a:r>
            <a:r>
              <a:rPr lang="it-IT" b="1" dirty="0" smtClean="0"/>
              <a:t> </a:t>
            </a:r>
            <a:r>
              <a:rPr lang="it-IT" dirty="0" smtClean="0"/>
              <a:t>(mutamento delle circostanze e del substrato logico su cui poggiava la ratio: non ha più senso mantenerla in vita); </a:t>
            </a:r>
            <a:r>
              <a:rPr lang="it-IT" dirty="0" err="1" smtClean="0"/>
              <a:t>rationes</a:t>
            </a:r>
            <a:r>
              <a:rPr lang="it-IT" dirty="0" smtClean="0"/>
              <a:t> contrarie a principio implicito nel sistema o troppo ampie o in conflitto con altre emesse da corti di pari grado, ecc. </a:t>
            </a:r>
            <a:endParaRPr lang="it-IT" dirty="0"/>
          </a:p>
        </p:txBody>
      </p:sp>
    </p:spTree>
    <p:extLst>
      <p:ext uri="{BB962C8B-B14F-4D97-AF65-F5344CB8AC3E}">
        <p14:creationId xmlns:p14="http://schemas.microsoft.com/office/powerpoint/2010/main" val="2425328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Distinguishing</a:t>
            </a:r>
            <a:endParaRPr lang="it-IT" dirty="0"/>
          </a:p>
        </p:txBody>
      </p:sp>
      <p:sp>
        <p:nvSpPr>
          <p:cNvPr id="3" name="Segnaposto contenuto 2"/>
          <p:cNvSpPr>
            <a:spLocks noGrp="1"/>
          </p:cNvSpPr>
          <p:nvPr>
            <p:ph idx="1"/>
          </p:nvPr>
        </p:nvSpPr>
        <p:spPr/>
        <p:txBody>
          <a:bodyPr>
            <a:normAutofit fontScale="85000" lnSpcReduction="10000"/>
          </a:bodyPr>
          <a:lstStyle/>
          <a:p>
            <a:r>
              <a:rPr lang="it-IT" dirty="0" smtClean="0"/>
              <a:t>Operazione in base alla quale il giudice dichiara di non voler applicare un precedente vincolante al caso che deve decidere perché non sussistono i presupposti di fatto e di diritto che hanno giustificato l’adozione della regola che egli sarebbe tenuto ad applicare.</a:t>
            </a:r>
          </a:p>
          <a:p>
            <a:r>
              <a:rPr lang="it-IT" dirty="0" smtClean="0"/>
              <a:t>Si evidenzia che l’elemento di identità del fatto nei due casi non è in </a:t>
            </a:r>
            <a:r>
              <a:rPr lang="it-IT" dirty="0" err="1" smtClean="0"/>
              <a:t>point</a:t>
            </a:r>
            <a:r>
              <a:rPr lang="it-IT" dirty="0" smtClean="0"/>
              <a:t>: il precedente sarà così </a:t>
            </a:r>
            <a:r>
              <a:rPr lang="it-IT" b="1" dirty="0" err="1" smtClean="0"/>
              <a:t>distinguished</a:t>
            </a:r>
            <a:r>
              <a:rPr lang="it-IT" b="1" dirty="0" smtClean="0"/>
              <a:t> </a:t>
            </a:r>
            <a:r>
              <a:rPr lang="it-IT" dirty="0" smtClean="0"/>
              <a:t>e da </a:t>
            </a:r>
            <a:r>
              <a:rPr lang="it-IT" b="1" dirty="0" err="1" smtClean="0"/>
              <a:t>binding</a:t>
            </a:r>
            <a:r>
              <a:rPr lang="it-IT" b="1" dirty="0" smtClean="0"/>
              <a:t> </a:t>
            </a:r>
            <a:r>
              <a:rPr lang="it-IT" dirty="0" smtClean="0"/>
              <a:t>declasserà a </a:t>
            </a:r>
            <a:r>
              <a:rPr lang="it-IT" b="1" dirty="0" smtClean="0"/>
              <a:t>persuasive. </a:t>
            </a:r>
          </a:p>
          <a:p>
            <a:r>
              <a:rPr lang="it-IT" b="1" dirty="0" smtClean="0"/>
              <a:t>L’opposto (USA) del </a:t>
            </a:r>
            <a:r>
              <a:rPr lang="it-IT" b="1" dirty="0" err="1" smtClean="0"/>
              <a:t>distinguishing</a:t>
            </a:r>
            <a:r>
              <a:rPr lang="it-IT" b="1" dirty="0" smtClean="0"/>
              <a:t> è il precedente </a:t>
            </a:r>
            <a:r>
              <a:rPr lang="it-IT" b="1" dirty="0" err="1" smtClean="0"/>
              <a:t>harmonized</a:t>
            </a:r>
            <a:r>
              <a:rPr lang="it-IT" b="1" dirty="0" smtClean="0"/>
              <a:t>: </a:t>
            </a:r>
            <a:r>
              <a:rPr lang="it-IT" dirty="0" smtClean="0"/>
              <a:t>si fanno scomparire le differenze che sarebbe sufficienti per esercitare il </a:t>
            </a:r>
            <a:r>
              <a:rPr lang="it-IT" dirty="0" err="1" smtClean="0"/>
              <a:t>distinguishing</a:t>
            </a:r>
            <a:r>
              <a:rPr lang="it-IT" dirty="0" smtClean="0"/>
              <a:t>.  </a:t>
            </a:r>
            <a:endParaRPr lang="it-IT" dirty="0"/>
          </a:p>
        </p:txBody>
      </p:sp>
    </p:spTree>
    <p:extLst>
      <p:ext uri="{BB962C8B-B14F-4D97-AF65-F5344CB8AC3E}">
        <p14:creationId xmlns:p14="http://schemas.microsoft.com/office/powerpoint/2010/main" val="16444188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Genuine v </a:t>
            </a:r>
            <a:r>
              <a:rPr lang="it-IT" dirty="0" err="1" smtClean="0"/>
              <a:t>Restrictive</a:t>
            </a:r>
            <a:r>
              <a:rPr lang="it-IT" dirty="0" smtClean="0"/>
              <a:t> </a:t>
            </a:r>
            <a:r>
              <a:rPr lang="it-IT" dirty="0" err="1" smtClean="0"/>
              <a:t>Distinguishing</a:t>
            </a:r>
            <a:endParaRPr lang="it-IT" dirty="0"/>
          </a:p>
        </p:txBody>
      </p:sp>
      <p:sp>
        <p:nvSpPr>
          <p:cNvPr id="3" name="Segnaposto contenuto 2"/>
          <p:cNvSpPr>
            <a:spLocks noGrp="1"/>
          </p:cNvSpPr>
          <p:nvPr>
            <p:ph idx="1"/>
          </p:nvPr>
        </p:nvSpPr>
        <p:spPr/>
        <p:txBody>
          <a:bodyPr>
            <a:normAutofit fontScale="77500" lnSpcReduction="20000"/>
          </a:bodyPr>
          <a:lstStyle/>
          <a:p>
            <a:r>
              <a:rPr lang="it-IT" b="1" dirty="0" smtClean="0"/>
              <a:t>Genuine (non </a:t>
            </a:r>
            <a:r>
              <a:rPr lang="it-IT" b="1" dirty="0" err="1" smtClean="0"/>
              <a:t>restrictive</a:t>
            </a:r>
            <a:r>
              <a:rPr lang="it-IT" b="1" dirty="0" smtClean="0"/>
              <a:t>) </a:t>
            </a:r>
            <a:r>
              <a:rPr lang="it-IT" b="1" dirty="0" err="1" smtClean="0"/>
              <a:t>distinguishing</a:t>
            </a:r>
            <a:r>
              <a:rPr lang="it-IT" dirty="0" smtClean="0"/>
              <a:t>: tra precedente da applicare e caso da decidere si danno (in </a:t>
            </a:r>
            <a:r>
              <a:rPr lang="it-IT" dirty="0" err="1" smtClean="0"/>
              <a:t>point</a:t>
            </a:r>
            <a:r>
              <a:rPr lang="it-IT" dirty="0" smtClean="0"/>
              <a:t>) delle differenze significative che rendono il precedente stesso non applicabile perché non pertinente.</a:t>
            </a:r>
          </a:p>
          <a:p>
            <a:r>
              <a:rPr lang="it-IT" b="1" dirty="0" err="1" smtClean="0"/>
              <a:t>Restrictive</a:t>
            </a:r>
            <a:r>
              <a:rPr lang="it-IT" b="1" dirty="0" smtClean="0"/>
              <a:t> </a:t>
            </a:r>
            <a:r>
              <a:rPr lang="it-IT" b="1" dirty="0" err="1" smtClean="0"/>
              <a:t>distinguishing</a:t>
            </a:r>
            <a:r>
              <a:rPr lang="it-IT" b="1" dirty="0" smtClean="0"/>
              <a:t> (</a:t>
            </a:r>
            <a:r>
              <a:rPr lang="it-IT" b="1" dirty="0" err="1" smtClean="0"/>
              <a:t>limited</a:t>
            </a:r>
            <a:r>
              <a:rPr lang="it-IT" b="1" dirty="0" smtClean="0"/>
              <a:t> </a:t>
            </a:r>
            <a:r>
              <a:rPr lang="it-IT" b="1" dirty="0" err="1" smtClean="0"/>
              <a:t>precedent</a:t>
            </a:r>
            <a:r>
              <a:rPr lang="it-IT" b="1" dirty="0" smtClean="0"/>
              <a:t> negli USA)</a:t>
            </a:r>
            <a:r>
              <a:rPr lang="it-IT" dirty="0" smtClean="0"/>
              <a:t>: il precedente autoritativo da applicare esprime una ratio </a:t>
            </a:r>
            <a:r>
              <a:rPr lang="it-IT" dirty="0" err="1" smtClean="0"/>
              <a:t>decidendi</a:t>
            </a:r>
            <a:r>
              <a:rPr lang="it-IT" dirty="0" smtClean="0"/>
              <a:t> troppo ampia rispetto alla fattispecie che le ha dato origine. </a:t>
            </a:r>
            <a:r>
              <a:rPr lang="it-IT" b="1" dirty="0" smtClean="0"/>
              <a:t>Interpreterà la ratio in maniera più restrittiva e più aderente alla fattispecie originaria. </a:t>
            </a:r>
            <a:r>
              <a:rPr lang="it-IT" dirty="0" smtClean="0"/>
              <a:t>La ratio già vincolante non comprenderà più una situazione esattamente corrispondente a quella originaria. E si aggirerà il precedente.   </a:t>
            </a:r>
            <a:r>
              <a:rPr lang="it-IT" b="1" dirty="0" smtClean="0"/>
              <a:t> </a:t>
            </a:r>
            <a:endParaRPr lang="it-IT" b="1" dirty="0"/>
          </a:p>
        </p:txBody>
      </p:sp>
    </p:spTree>
    <p:extLst>
      <p:ext uri="{BB962C8B-B14F-4D97-AF65-F5344CB8AC3E}">
        <p14:creationId xmlns:p14="http://schemas.microsoft.com/office/powerpoint/2010/main" val="7913791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Overruling</a:t>
            </a:r>
            <a:endParaRPr lang="it-IT" dirty="0"/>
          </a:p>
        </p:txBody>
      </p:sp>
      <p:sp>
        <p:nvSpPr>
          <p:cNvPr id="3" name="Segnaposto contenuto 2"/>
          <p:cNvSpPr>
            <a:spLocks noGrp="1"/>
          </p:cNvSpPr>
          <p:nvPr>
            <p:ph idx="1"/>
          </p:nvPr>
        </p:nvSpPr>
        <p:spPr/>
        <p:txBody>
          <a:bodyPr/>
          <a:lstStyle/>
          <a:p>
            <a:r>
              <a:rPr lang="it-IT" dirty="0" smtClean="0"/>
              <a:t>Cancellazione per sempre di una determinata ratio: è una sorta di abrogazione sostitutiva. A un precedente se ne sostituisce un altro.</a:t>
            </a:r>
          </a:p>
          <a:p>
            <a:r>
              <a:rPr lang="it-IT" dirty="0" smtClean="0"/>
              <a:t>Effetto sostanzialmente retroattivo: può ovviamente frustrare le aspettative delle parti. </a:t>
            </a:r>
            <a:endParaRPr lang="it-IT" dirty="0"/>
          </a:p>
        </p:txBody>
      </p:sp>
    </p:spTree>
    <p:extLst>
      <p:ext uri="{BB962C8B-B14F-4D97-AF65-F5344CB8AC3E}">
        <p14:creationId xmlns:p14="http://schemas.microsoft.com/office/powerpoint/2010/main" val="511029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err="1" smtClean="0"/>
              <a:t>Anticipatory</a:t>
            </a:r>
            <a:r>
              <a:rPr lang="it-IT" dirty="0" smtClean="0"/>
              <a:t> and </a:t>
            </a:r>
            <a:r>
              <a:rPr lang="it-IT" dirty="0" err="1" smtClean="0"/>
              <a:t>Prospective</a:t>
            </a:r>
            <a:r>
              <a:rPr lang="it-IT" dirty="0" smtClean="0"/>
              <a:t> </a:t>
            </a:r>
            <a:r>
              <a:rPr lang="it-IT" dirty="0" err="1" smtClean="0"/>
              <a:t>Overruling</a:t>
            </a:r>
            <a:r>
              <a:rPr lang="it-IT" dirty="0" smtClean="0"/>
              <a:t> (USA)</a:t>
            </a:r>
            <a:endParaRPr lang="it-IT" dirty="0"/>
          </a:p>
        </p:txBody>
      </p:sp>
      <p:sp>
        <p:nvSpPr>
          <p:cNvPr id="3" name="Segnaposto contenuto 2"/>
          <p:cNvSpPr>
            <a:spLocks noGrp="1"/>
          </p:cNvSpPr>
          <p:nvPr>
            <p:ph idx="1"/>
          </p:nvPr>
        </p:nvSpPr>
        <p:spPr/>
        <p:txBody>
          <a:bodyPr>
            <a:normAutofit fontScale="70000" lnSpcReduction="20000"/>
          </a:bodyPr>
          <a:lstStyle/>
          <a:p>
            <a:r>
              <a:rPr lang="it-IT" b="1" dirty="0" err="1" smtClean="0"/>
              <a:t>Anticipatory</a:t>
            </a:r>
            <a:r>
              <a:rPr lang="it-IT" b="1" dirty="0" smtClean="0"/>
              <a:t> (decisione assunta sulla base non di decisioni precedenti, ma di probabili decisioni future): </a:t>
            </a:r>
            <a:r>
              <a:rPr lang="it-IT" dirty="0" smtClean="0"/>
              <a:t>coinvolge stare </a:t>
            </a:r>
            <a:r>
              <a:rPr lang="it-IT" dirty="0" err="1" smtClean="0"/>
              <a:t>decisis</a:t>
            </a:r>
            <a:r>
              <a:rPr lang="it-IT" dirty="0" smtClean="0"/>
              <a:t> nella portata verticale. In presenza di una Corte suprema che non si sente vincolata ai propri precedenti (i giudici inferiori sì, si attengono anche agli </a:t>
            </a:r>
            <a:r>
              <a:rPr lang="it-IT" dirty="0" err="1" smtClean="0"/>
              <a:t>obiter</a:t>
            </a:r>
            <a:r>
              <a:rPr lang="it-IT" dirty="0" smtClean="0"/>
              <a:t>), quale precedente seguire se due sono in conflitto? </a:t>
            </a:r>
            <a:r>
              <a:rPr lang="it-IT" b="1" dirty="0" smtClean="0"/>
              <a:t>Una corte inferiore si rifiuterà di applicare un precedente della Corte suprema se sia ragionevolmente certo che, sulla base delle sue pronunce, può dirsi che la Corte suprema stessa non seguirà più quel dato precedente.</a:t>
            </a:r>
            <a:r>
              <a:rPr lang="it-IT" dirty="0" smtClean="0"/>
              <a:t> </a:t>
            </a:r>
          </a:p>
          <a:p>
            <a:r>
              <a:rPr lang="it-IT" b="1" dirty="0" err="1" smtClean="0"/>
              <a:t>Prospective</a:t>
            </a:r>
            <a:r>
              <a:rPr lang="it-IT" b="1" dirty="0" smtClean="0"/>
              <a:t>: </a:t>
            </a:r>
            <a:r>
              <a:rPr lang="it-IT" dirty="0" smtClean="0"/>
              <a:t>opera a livello di Corte suprema.  Essa modifica il precedente non più adeguato a regolare una fattispecie, per i casi futuri, decidendo quello su cui deve pronunciarsi in base alla regola superata. </a:t>
            </a:r>
            <a:r>
              <a:rPr lang="it-IT" b="1" dirty="0" smtClean="0"/>
              <a:t>Bilancia due interessi: la tutela dell’affidamento e della certezza del diritto (caso da decidere) con la necessità di mutare una ratio sbagliata (casi futuri).</a:t>
            </a:r>
            <a:r>
              <a:rPr lang="it-IT" dirty="0" smtClean="0"/>
              <a:t>  </a:t>
            </a:r>
            <a:r>
              <a:rPr lang="it-IT" b="1" dirty="0" smtClean="0"/>
              <a:t> </a:t>
            </a:r>
            <a:endParaRPr lang="it-IT" b="1" dirty="0"/>
          </a:p>
        </p:txBody>
      </p:sp>
    </p:spTree>
    <p:extLst>
      <p:ext uri="{BB962C8B-B14F-4D97-AF65-F5344CB8AC3E}">
        <p14:creationId xmlns:p14="http://schemas.microsoft.com/office/powerpoint/2010/main" val="9958297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i="1" dirty="0" smtClean="0"/>
              <a:t>Stare </a:t>
            </a:r>
            <a:r>
              <a:rPr lang="it-IT" i="1" dirty="0" err="1" smtClean="0"/>
              <a:t>Decisis</a:t>
            </a:r>
            <a:endParaRPr lang="it-IT" i="1" dirty="0"/>
          </a:p>
        </p:txBody>
      </p:sp>
      <p:sp>
        <p:nvSpPr>
          <p:cNvPr id="3" name="Segnaposto contenuto 2"/>
          <p:cNvSpPr>
            <a:spLocks noGrp="1"/>
          </p:cNvSpPr>
          <p:nvPr>
            <p:ph idx="1"/>
          </p:nvPr>
        </p:nvSpPr>
        <p:spPr/>
        <p:txBody>
          <a:bodyPr>
            <a:normAutofit fontScale="70000" lnSpcReduction="20000"/>
          </a:bodyPr>
          <a:lstStyle/>
          <a:p>
            <a:r>
              <a:rPr lang="it-IT" dirty="0"/>
              <a:t>Lo </a:t>
            </a:r>
            <a:r>
              <a:rPr lang="it-IT" i="1" dirty="0"/>
              <a:t>stare </a:t>
            </a:r>
            <a:r>
              <a:rPr lang="it-IT" i="1" dirty="0" err="1"/>
              <a:t>decisis</a:t>
            </a:r>
            <a:r>
              <a:rPr lang="it-IT" dirty="0"/>
              <a:t> è invece una tecnica decisionale elaborata dai giudici per garantire stabilità, una sorta di «gerarchia» tra le fonti giurisprudenziali</a:t>
            </a:r>
            <a:r>
              <a:rPr lang="it-IT" dirty="0" smtClean="0"/>
              <a:t>.</a:t>
            </a:r>
          </a:p>
          <a:p>
            <a:r>
              <a:rPr lang="it-IT" dirty="0" smtClean="0"/>
              <a:t>Esprime </a:t>
            </a:r>
            <a:r>
              <a:rPr lang="it-IT" dirty="0"/>
              <a:t>il carattere vincolante</a:t>
            </a:r>
            <a:r>
              <a:rPr lang="it-IT" i="1" dirty="0"/>
              <a:t> </a:t>
            </a:r>
            <a:r>
              <a:rPr lang="it-IT" dirty="0" smtClean="0"/>
              <a:t>del precedente giudiziario. </a:t>
            </a:r>
          </a:p>
          <a:p>
            <a:r>
              <a:rPr lang="it-IT" dirty="0" smtClean="0"/>
              <a:t>Si </a:t>
            </a:r>
            <a:r>
              <a:rPr lang="it-IT" dirty="0"/>
              <a:t>afferma definitivamente nel XVIII secolo e si impone nel XIX, quando in Inghilterra il sistema delle Corti viene riorganizzato in modo piramidale con i </a:t>
            </a:r>
            <a:r>
              <a:rPr lang="it-IT" i="1" dirty="0" err="1"/>
              <a:t>Judicature</a:t>
            </a:r>
            <a:r>
              <a:rPr lang="it-IT" i="1" dirty="0"/>
              <a:t> </a:t>
            </a:r>
            <a:r>
              <a:rPr lang="it-IT" i="1" dirty="0" err="1"/>
              <a:t>Acts</a:t>
            </a:r>
            <a:r>
              <a:rPr lang="it-IT" dirty="0"/>
              <a:t> del 1873-75, rendendo così il rispetto del precedente un fattore strutturale della unitarietà dell’interpretazione, essenziale alla natura di fonte formale riconosciuta alla giurisprudenza</a:t>
            </a:r>
            <a:r>
              <a:rPr lang="it-IT" dirty="0" smtClean="0"/>
              <a:t>.</a:t>
            </a:r>
          </a:p>
          <a:p>
            <a:r>
              <a:rPr lang="it-IT" dirty="0" smtClean="0"/>
              <a:t>In </a:t>
            </a:r>
            <a:r>
              <a:rPr lang="it-IT" dirty="0"/>
              <a:t>base alla teoria dichiarativa del diritto, il giudice non crea il diritto, lo scopre. Poiché nulla garantisce che il giudice non possa sbagliare a scoprire il diritto, esistono naturalmente diverse possibilità di derogare al precedente. </a:t>
            </a:r>
            <a:endParaRPr lang="it-IT" b="1" dirty="0"/>
          </a:p>
          <a:p>
            <a:endParaRPr lang="it-IT" dirty="0"/>
          </a:p>
        </p:txBody>
      </p:sp>
    </p:spTree>
    <p:extLst>
      <p:ext uri="{BB962C8B-B14F-4D97-AF65-F5344CB8AC3E}">
        <p14:creationId xmlns:p14="http://schemas.microsoft.com/office/powerpoint/2010/main" val="36948313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i="1" dirty="0" err="1" smtClean="0"/>
              <a:t>Doctrine</a:t>
            </a:r>
            <a:r>
              <a:rPr lang="it-IT" i="1" dirty="0" smtClean="0"/>
              <a:t> of </a:t>
            </a:r>
            <a:r>
              <a:rPr lang="it-IT" i="1" dirty="0" err="1" smtClean="0"/>
              <a:t>Judicial</a:t>
            </a:r>
            <a:r>
              <a:rPr lang="it-IT" i="1" dirty="0" smtClean="0"/>
              <a:t> </a:t>
            </a:r>
            <a:r>
              <a:rPr lang="it-IT" i="1" dirty="0" err="1" smtClean="0"/>
              <a:t>Precedent</a:t>
            </a:r>
            <a:r>
              <a:rPr lang="it-IT" i="1" dirty="0" smtClean="0"/>
              <a:t> </a:t>
            </a:r>
            <a:br>
              <a:rPr lang="it-IT" i="1" dirty="0" smtClean="0"/>
            </a:br>
            <a:r>
              <a:rPr lang="it-IT" dirty="0" smtClean="0"/>
              <a:t>e </a:t>
            </a:r>
            <a:r>
              <a:rPr lang="it-IT" i="1" dirty="0" smtClean="0"/>
              <a:t>Stare </a:t>
            </a:r>
            <a:r>
              <a:rPr lang="it-IT" i="1" dirty="0" err="1" smtClean="0"/>
              <a:t>decisis</a:t>
            </a:r>
            <a:r>
              <a:rPr lang="it-IT" i="1" dirty="0" smtClean="0"/>
              <a:t> </a:t>
            </a:r>
            <a:endParaRPr lang="it-IT" dirty="0"/>
          </a:p>
        </p:txBody>
      </p:sp>
      <p:sp>
        <p:nvSpPr>
          <p:cNvPr id="3" name="Segnaposto contenuto 2"/>
          <p:cNvSpPr>
            <a:spLocks noGrp="1"/>
          </p:cNvSpPr>
          <p:nvPr>
            <p:ph idx="1"/>
          </p:nvPr>
        </p:nvSpPr>
        <p:spPr/>
        <p:txBody>
          <a:bodyPr>
            <a:normAutofit/>
          </a:bodyPr>
          <a:lstStyle/>
          <a:p>
            <a:r>
              <a:rPr lang="it-IT" b="1" dirty="0" smtClean="0"/>
              <a:t>Dottrina del precedente</a:t>
            </a:r>
            <a:r>
              <a:rPr lang="it-IT" dirty="0" smtClean="0"/>
              <a:t>: le regole sono tratte da principi contenuti in precedenti decisioni rese dagli organi giudiziari;  </a:t>
            </a:r>
          </a:p>
          <a:p>
            <a:endParaRPr lang="it-IT" dirty="0" smtClean="0"/>
          </a:p>
          <a:p>
            <a:r>
              <a:rPr lang="it-IT" b="1" dirty="0" smtClean="0"/>
              <a:t>Stare </a:t>
            </a:r>
            <a:r>
              <a:rPr lang="it-IT" b="1" dirty="0" err="1" smtClean="0"/>
              <a:t>decisis</a:t>
            </a:r>
            <a:r>
              <a:rPr lang="it-IT" b="1" dirty="0" smtClean="0"/>
              <a:t> (o </a:t>
            </a:r>
            <a:r>
              <a:rPr lang="it-IT" b="1" dirty="0" err="1" smtClean="0"/>
              <a:t>binding</a:t>
            </a:r>
            <a:r>
              <a:rPr lang="it-IT" b="1" dirty="0" smtClean="0"/>
              <a:t> </a:t>
            </a:r>
            <a:r>
              <a:rPr lang="it-IT" b="1" dirty="0" err="1" smtClean="0"/>
              <a:t>precedent</a:t>
            </a:r>
            <a:r>
              <a:rPr lang="it-IT" b="1" dirty="0" smtClean="0"/>
              <a:t>)</a:t>
            </a:r>
            <a:r>
              <a:rPr lang="it-IT" dirty="0" smtClean="0"/>
              <a:t>: esprime il principio della “vincolatività del precedente”. Obbligo di attenersi alle precedenti decisioni.</a:t>
            </a:r>
          </a:p>
          <a:p>
            <a:endParaRPr lang="it-IT" b="1" dirty="0"/>
          </a:p>
        </p:txBody>
      </p:sp>
    </p:spTree>
    <p:extLst>
      <p:ext uri="{BB962C8B-B14F-4D97-AF65-F5344CB8AC3E}">
        <p14:creationId xmlns:p14="http://schemas.microsoft.com/office/powerpoint/2010/main" val="13428510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Precedenti verticali e orizzontali</a:t>
            </a:r>
            <a:endParaRPr lang="it-IT" dirty="0"/>
          </a:p>
        </p:txBody>
      </p:sp>
      <p:sp>
        <p:nvSpPr>
          <p:cNvPr id="3" name="Segnaposto contenuto 2"/>
          <p:cNvSpPr>
            <a:spLocks noGrp="1"/>
          </p:cNvSpPr>
          <p:nvPr>
            <p:ph idx="1"/>
          </p:nvPr>
        </p:nvSpPr>
        <p:spPr/>
        <p:txBody>
          <a:bodyPr>
            <a:normAutofit fontScale="85000" lnSpcReduction="10000"/>
          </a:bodyPr>
          <a:lstStyle/>
          <a:p>
            <a:pPr marL="0" indent="0">
              <a:buNone/>
            </a:pPr>
            <a:endParaRPr lang="it-IT" dirty="0" smtClean="0"/>
          </a:p>
          <a:p>
            <a:r>
              <a:rPr lang="it-IT" b="1" dirty="0" smtClean="0"/>
              <a:t>Orizzontale</a:t>
            </a:r>
            <a:r>
              <a:rPr lang="it-IT" dirty="0" smtClean="0"/>
              <a:t>: il precedente vincola la stessa corte che ha pronunciato la sentenza (precedente “interno”), che dovrà attenersi a quanto da essa statuito in casi anteriori (la corte perpetua la propria influenza ed esercita una funzione nomofilattica).</a:t>
            </a:r>
          </a:p>
          <a:p>
            <a:r>
              <a:rPr lang="it-IT" b="1" dirty="0" smtClean="0"/>
              <a:t>Verticale</a:t>
            </a:r>
            <a:r>
              <a:rPr lang="it-IT" dirty="0" smtClean="0"/>
              <a:t>: le corti di grado inferiore sono obbligate ad attenersi ai precedenti delle corti </a:t>
            </a:r>
            <a:r>
              <a:rPr lang="it-IT" dirty="0"/>
              <a:t>gerarchicamente superiori: </a:t>
            </a:r>
            <a:r>
              <a:rPr lang="it-IT" dirty="0" smtClean="0"/>
              <a:t>precedente </a:t>
            </a:r>
            <a:r>
              <a:rPr lang="it-IT" dirty="0"/>
              <a:t>“esterno</a:t>
            </a:r>
            <a:r>
              <a:rPr lang="it-IT" dirty="0" smtClean="0"/>
              <a:t>” (corollario del rapporto gerarchico nell’organizzazione giudiziaria).</a:t>
            </a:r>
            <a:endParaRPr lang="it-IT" dirty="0"/>
          </a:p>
        </p:txBody>
      </p:sp>
    </p:spTree>
    <p:extLst>
      <p:ext uri="{BB962C8B-B14F-4D97-AF65-F5344CB8AC3E}">
        <p14:creationId xmlns:p14="http://schemas.microsoft.com/office/powerpoint/2010/main" val="7182890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Come opera il precedente nel Regno Unito …</a:t>
            </a:r>
            <a:endParaRPr lang="it-IT" dirty="0"/>
          </a:p>
        </p:txBody>
      </p:sp>
      <p:sp>
        <p:nvSpPr>
          <p:cNvPr id="3" name="Segnaposto contenuto 2"/>
          <p:cNvSpPr>
            <a:spLocks noGrp="1"/>
          </p:cNvSpPr>
          <p:nvPr>
            <p:ph idx="1"/>
          </p:nvPr>
        </p:nvSpPr>
        <p:spPr/>
        <p:txBody>
          <a:bodyPr>
            <a:normAutofit lnSpcReduction="10000"/>
          </a:bodyPr>
          <a:lstStyle/>
          <a:p>
            <a:r>
              <a:rPr lang="it-IT" b="1" dirty="0" smtClean="0"/>
              <a:t>In senso verticale</a:t>
            </a:r>
            <a:r>
              <a:rPr lang="it-IT" dirty="0" smtClean="0"/>
              <a:t>. La </a:t>
            </a:r>
            <a:r>
              <a:rPr lang="it-IT" i="1" dirty="0" smtClean="0"/>
              <a:t>House of </a:t>
            </a:r>
            <a:r>
              <a:rPr lang="it-IT" i="1" dirty="0" err="1" smtClean="0"/>
              <a:t>Lords</a:t>
            </a:r>
            <a:r>
              <a:rPr lang="it-IT" i="1" dirty="0" smtClean="0"/>
              <a:t> </a:t>
            </a:r>
            <a:r>
              <a:rPr lang="it-IT" dirty="0" smtClean="0"/>
              <a:t>(dal 2009, la </a:t>
            </a:r>
            <a:r>
              <a:rPr lang="it-IT" i="1" dirty="0" smtClean="0"/>
              <a:t>Supreme Court</a:t>
            </a:r>
            <a:r>
              <a:rPr lang="it-IT" dirty="0" smtClean="0"/>
              <a:t>) vincola le corti inferiori: </a:t>
            </a:r>
            <a:r>
              <a:rPr lang="it-IT" i="1" dirty="0" smtClean="0"/>
              <a:t>Court of Appeal, </a:t>
            </a:r>
            <a:r>
              <a:rPr lang="it-IT" i="1" dirty="0" err="1" smtClean="0"/>
              <a:t>Divisional</a:t>
            </a:r>
            <a:r>
              <a:rPr lang="it-IT" i="1" dirty="0" smtClean="0"/>
              <a:t> Court of the High Court, High Court, Crown </a:t>
            </a:r>
            <a:r>
              <a:rPr lang="it-IT" i="1" dirty="0" err="1" smtClean="0"/>
              <a:t>Courts</a:t>
            </a:r>
            <a:r>
              <a:rPr lang="it-IT" i="1" dirty="0" smtClean="0"/>
              <a:t>, County </a:t>
            </a:r>
            <a:r>
              <a:rPr lang="it-IT" i="1" dirty="0" err="1" smtClean="0"/>
              <a:t>Courts</a:t>
            </a:r>
            <a:r>
              <a:rPr lang="it-IT" i="1" dirty="0" smtClean="0"/>
              <a:t>, </a:t>
            </a:r>
            <a:r>
              <a:rPr lang="it-IT" i="1" dirty="0" err="1" smtClean="0"/>
              <a:t>Magistrates</a:t>
            </a:r>
            <a:r>
              <a:rPr lang="it-IT" i="1" dirty="0" smtClean="0"/>
              <a:t> </a:t>
            </a:r>
            <a:r>
              <a:rPr lang="it-IT" i="1" dirty="0" err="1" smtClean="0"/>
              <a:t>Courts</a:t>
            </a:r>
            <a:r>
              <a:rPr lang="it-IT" dirty="0" smtClean="0"/>
              <a:t>).</a:t>
            </a:r>
          </a:p>
          <a:p>
            <a:r>
              <a:rPr lang="it-IT" b="1" dirty="0" smtClean="0"/>
              <a:t>In senso orizzontale</a:t>
            </a:r>
            <a:r>
              <a:rPr lang="it-IT" dirty="0" smtClean="0"/>
              <a:t>: l’unica corte che non è vincolata a precedenti propri o a precedenti di corti di pari grado è la </a:t>
            </a:r>
            <a:r>
              <a:rPr lang="it-IT" i="1" dirty="0"/>
              <a:t>House of </a:t>
            </a:r>
            <a:r>
              <a:rPr lang="it-IT" i="1" dirty="0" err="1"/>
              <a:t>Lords</a:t>
            </a:r>
            <a:r>
              <a:rPr lang="it-IT" i="1" dirty="0"/>
              <a:t> </a:t>
            </a:r>
            <a:r>
              <a:rPr lang="it-IT" dirty="0"/>
              <a:t>(dal 2009, la </a:t>
            </a:r>
            <a:r>
              <a:rPr lang="it-IT" i="1" dirty="0"/>
              <a:t>Supreme Court</a:t>
            </a:r>
            <a:r>
              <a:rPr lang="it-IT" dirty="0" smtClean="0"/>
              <a:t>). </a:t>
            </a:r>
            <a:endParaRPr lang="it-IT" dirty="0"/>
          </a:p>
        </p:txBody>
      </p:sp>
    </p:spTree>
    <p:extLst>
      <p:ext uri="{BB962C8B-B14F-4D97-AF65-F5344CB8AC3E}">
        <p14:creationId xmlns:p14="http://schemas.microsoft.com/office/powerpoint/2010/main" val="26544304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 e negli Stati Uniti </a:t>
            </a:r>
            <a:endParaRPr lang="it-IT" dirty="0"/>
          </a:p>
        </p:txBody>
      </p:sp>
      <p:sp>
        <p:nvSpPr>
          <p:cNvPr id="3" name="Segnaposto contenuto 2"/>
          <p:cNvSpPr>
            <a:spLocks noGrp="1"/>
          </p:cNvSpPr>
          <p:nvPr>
            <p:ph idx="1"/>
          </p:nvPr>
        </p:nvSpPr>
        <p:spPr/>
        <p:txBody>
          <a:bodyPr>
            <a:normAutofit lnSpcReduction="10000"/>
          </a:bodyPr>
          <a:lstStyle/>
          <a:p>
            <a:r>
              <a:rPr lang="it-IT" b="1" dirty="0" smtClean="0"/>
              <a:t>Orizzontale</a:t>
            </a:r>
            <a:r>
              <a:rPr lang="it-IT" dirty="0" smtClean="0"/>
              <a:t>: mentre la </a:t>
            </a:r>
            <a:r>
              <a:rPr lang="it-IT" i="1" dirty="0" smtClean="0"/>
              <a:t>U.S. Supreme Court </a:t>
            </a:r>
            <a:r>
              <a:rPr lang="it-IT" dirty="0" smtClean="0"/>
              <a:t>non si sente vincolata ai propri precedenti, le corti inferiori applicano </a:t>
            </a:r>
            <a:r>
              <a:rPr lang="it-IT" i="1" dirty="0" smtClean="0"/>
              <a:t>stare </a:t>
            </a:r>
            <a:r>
              <a:rPr lang="it-IT" i="1" dirty="0" err="1" smtClean="0"/>
              <a:t>decisis</a:t>
            </a:r>
            <a:r>
              <a:rPr lang="it-IT" i="1" dirty="0" smtClean="0"/>
              <a:t>.</a:t>
            </a:r>
          </a:p>
          <a:p>
            <a:r>
              <a:rPr lang="it-IT" b="1" dirty="0" smtClean="0"/>
              <a:t>Verticale</a:t>
            </a:r>
            <a:r>
              <a:rPr lang="it-IT" dirty="0" smtClean="0"/>
              <a:t>: vincolante.</a:t>
            </a:r>
            <a:r>
              <a:rPr lang="it-IT" i="1" dirty="0" smtClean="0"/>
              <a:t> </a:t>
            </a:r>
          </a:p>
          <a:p>
            <a:r>
              <a:rPr lang="it-IT" i="1" dirty="0" smtClean="0"/>
              <a:t>A livello statale: </a:t>
            </a:r>
            <a:r>
              <a:rPr lang="it-IT" dirty="0" smtClean="0"/>
              <a:t>trial, </a:t>
            </a:r>
            <a:r>
              <a:rPr lang="it-IT" dirty="0" err="1" smtClean="0"/>
              <a:t>municipal</a:t>
            </a:r>
            <a:r>
              <a:rPr lang="it-IT" dirty="0" smtClean="0"/>
              <a:t> </a:t>
            </a:r>
            <a:r>
              <a:rPr lang="it-IT" dirty="0" err="1" smtClean="0"/>
              <a:t>courts</a:t>
            </a:r>
            <a:r>
              <a:rPr lang="it-IT" dirty="0" smtClean="0"/>
              <a:t> and </a:t>
            </a:r>
            <a:r>
              <a:rPr lang="it-IT" dirty="0" err="1" smtClean="0"/>
              <a:t>justices</a:t>
            </a:r>
            <a:r>
              <a:rPr lang="it-IT" dirty="0" smtClean="0"/>
              <a:t> of the </a:t>
            </a:r>
            <a:r>
              <a:rPr lang="it-IT" dirty="0" err="1" smtClean="0"/>
              <a:t>peace</a:t>
            </a:r>
            <a:r>
              <a:rPr lang="it-IT" dirty="0" smtClean="0"/>
              <a:t> (</a:t>
            </a:r>
            <a:r>
              <a:rPr lang="it-IT" dirty="0" err="1" smtClean="0"/>
              <a:t>courts</a:t>
            </a:r>
            <a:r>
              <a:rPr lang="it-IT" dirty="0" smtClean="0"/>
              <a:t> </a:t>
            </a:r>
            <a:r>
              <a:rPr lang="it-IT" dirty="0" err="1" smtClean="0"/>
              <a:t>at</a:t>
            </a:r>
            <a:r>
              <a:rPr lang="it-IT" dirty="0" smtClean="0"/>
              <a:t> </a:t>
            </a:r>
            <a:r>
              <a:rPr lang="it-IT" dirty="0" err="1" smtClean="0"/>
              <a:t>nisi</a:t>
            </a:r>
            <a:r>
              <a:rPr lang="it-IT" dirty="0" smtClean="0"/>
              <a:t> </a:t>
            </a:r>
            <a:r>
              <a:rPr lang="it-IT" dirty="0" err="1" smtClean="0"/>
              <a:t>prius</a:t>
            </a:r>
            <a:r>
              <a:rPr lang="it-IT" dirty="0" smtClean="0"/>
              <a:t>); appellate </a:t>
            </a:r>
            <a:r>
              <a:rPr lang="it-IT" dirty="0" err="1" smtClean="0"/>
              <a:t>courts</a:t>
            </a:r>
            <a:r>
              <a:rPr lang="it-IT" dirty="0" smtClean="0"/>
              <a:t>; supreme court.</a:t>
            </a:r>
          </a:p>
          <a:p>
            <a:r>
              <a:rPr lang="it-IT" i="1" dirty="0" smtClean="0"/>
              <a:t>A livello federale</a:t>
            </a:r>
            <a:r>
              <a:rPr lang="it-IT" dirty="0" smtClean="0"/>
              <a:t>: 95 </a:t>
            </a:r>
            <a:r>
              <a:rPr lang="it-IT" dirty="0" err="1" smtClean="0"/>
              <a:t>district</a:t>
            </a:r>
            <a:r>
              <a:rPr lang="it-IT" dirty="0" smtClean="0"/>
              <a:t> </a:t>
            </a:r>
            <a:r>
              <a:rPr lang="it-IT" dirty="0" err="1" smtClean="0"/>
              <a:t>courts</a:t>
            </a:r>
            <a:r>
              <a:rPr lang="it-IT" dirty="0" smtClean="0"/>
              <a:t>, U.S. </a:t>
            </a:r>
            <a:r>
              <a:rPr lang="it-IT" dirty="0" err="1" smtClean="0"/>
              <a:t>courts</a:t>
            </a:r>
            <a:r>
              <a:rPr lang="it-IT" dirty="0" smtClean="0"/>
              <a:t> of appeal (</a:t>
            </a:r>
            <a:r>
              <a:rPr lang="it-IT" dirty="0" err="1" smtClean="0"/>
              <a:t>circuit</a:t>
            </a:r>
            <a:r>
              <a:rPr lang="it-IT" dirty="0" smtClean="0"/>
              <a:t> </a:t>
            </a:r>
            <a:r>
              <a:rPr lang="it-IT" dirty="0" err="1" smtClean="0"/>
              <a:t>courts</a:t>
            </a:r>
            <a:r>
              <a:rPr lang="it-IT" dirty="0" smtClean="0"/>
              <a:t>), Supreme court</a:t>
            </a:r>
            <a:r>
              <a:rPr lang="it-IT" i="1" dirty="0" smtClean="0"/>
              <a:t> </a:t>
            </a:r>
          </a:p>
        </p:txBody>
      </p:sp>
    </p:spTree>
    <p:extLst>
      <p:ext uri="{BB962C8B-B14F-4D97-AF65-F5344CB8AC3E}">
        <p14:creationId xmlns:p14="http://schemas.microsoft.com/office/powerpoint/2010/main" val="14761234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E nel restante mondo di common law</a:t>
            </a:r>
            <a:endParaRPr lang="it-IT" dirty="0"/>
          </a:p>
        </p:txBody>
      </p:sp>
      <p:sp>
        <p:nvSpPr>
          <p:cNvPr id="3" name="Segnaposto contenuto 2"/>
          <p:cNvSpPr>
            <a:spLocks noGrp="1"/>
          </p:cNvSpPr>
          <p:nvPr>
            <p:ph idx="1"/>
          </p:nvPr>
        </p:nvSpPr>
        <p:spPr/>
        <p:txBody>
          <a:bodyPr>
            <a:normAutofit fontScale="77500" lnSpcReduction="20000"/>
          </a:bodyPr>
          <a:lstStyle/>
          <a:p>
            <a:r>
              <a:rPr lang="it-IT" b="1" dirty="0" smtClean="0"/>
              <a:t>Australia: </a:t>
            </a:r>
            <a:r>
              <a:rPr lang="it-IT" dirty="0" smtClean="0"/>
              <a:t>molto rigorosa l’applicazione di stare </a:t>
            </a:r>
            <a:r>
              <a:rPr lang="it-IT" dirty="0" err="1" smtClean="0"/>
              <a:t>decisis</a:t>
            </a:r>
            <a:r>
              <a:rPr lang="it-IT" dirty="0" smtClean="0"/>
              <a:t> in senso verticale (</a:t>
            </a:r>
            <a:r>
              <a:rPr lang="it-IT" dirty="0" err="1" smtClean="0"/>
              <a:t>district</a:t>
            </a:r>
            <a:r>
              <a:rPr lang="it-IT" dirty="0" smtClean="0"/>
              <a:t> </a:t>
            </a:r>
            <a:r>
              <a:rPr lang="it-IT" dirty="0" err="1" smtClean="0"/>
              <a:t>courts</a:t>
            </a:r>
            <a:r>
              <a:rPr lang="it-IT" dirty="0" smtClean="0"/>
              <a:t>  supreme </a:t>
            </a:r>
            <a:r>
              <a:rPr lang="it-IT" dirty="0" err="1" smtClean="0"/>
              <a:t>courts</a:t>
            </a:r>
            <a:r>
              <a:rPr lang="it-IT" dirty="0" smtClean="0"/>
              <a:t> statali; High Court federale). Non si applica in senso orizzontale</a:t>
            </a:r>
            <a:r>
              <a:rPr lang="it-IT" b="1" dirty="0" smtClean="0"/>
              <a:t> (ma cauto l’uso dell’</a:t>
            </a:r>
            <a:r>
              <a:rPr lang="it-IT" b="1" dirty="0" err="1" smtClean="0"/>
              <a:t>overrulling</a:t>
            </a:r>
            <a:r>
              <a:rPr lang="it-IT" b="1" dirty="0" smtClean="0"/>
              <a:t>)</a:t>
            </a:r>
          </a:p>
          <a:p>
            <a:r>
              <a:rPr lang="it-IT" b="1" dirty="0" smtClean="0"/>
              <a:t>Canada: </a:t>
            </a:r>
            <a:r>
              <a:rPr lang="it-IT" dirty="0" smtClean="0"/>
              <a:t>analogo al Regno Unito</a:t>
            </a:r>
          </a:p>
          <a:p>
            <a:r>
              <a:rPr lang="it-IT" b="1" dirty="0" smtClean="0"/>
              <a:t>India: </a:t>
            </a:r>
            <a:r>
              <a:rPr lang="it-IT" dirty="0" smtClean="0"/>
              <a:t>Session </a:t>
            </a:r>
            <a:r>
              <a:rPr lang="it-IT" dirty="0" err="1" smtClean="0"/>
              <a:t>Courts</a:t>
            </a:r>
            <a:r>
              <a:rPr lang="it-IT" dirty="0" smtClean="0"/>
              <a:t>, High </a:t>
            </a:r>
            <a:r>
              <a:rPr lang="it-IT" dirty="0" err="1" smtClean="0"/>
              <a:t>Courts</a:t>
            </a:r>
            <a:r>
              <a:rPr lang="it-IT" dirty="0" smtClean="0"/>
              <a:t> Statali, Supreme court federale. Opera in senso verticale e anche in parte orizzontale (ogni High court statale è vincolata ai propri precedenti). È in costituzione: art. 141. Tutte le corti sono vincolate alle decisioni della Corte suprema.</a:t>
            </a:r>
          </a:p>
          <a:p>
            <a:r>
              <a:rPr lang="it-IT" b="1" dirty="0" smtClean="0"/>
              <a:t>Irlanda: </a:t>
            </a:r>
            <a:r>
              <a:rPr lang="it-IT" dirty="0" err="1" smtClean="0"/>
              <a:t>District</a:t>
            </a:r>
            <a:r>
              <a:rPr lang="it-IT" dirty="0" smtClean="0"/>
              <a:t> </a:t>
            </a:r>
            <a:r>
              <a:rPr lang="it-IT" dirty="0" err="1" smtClean="0"/>
              <a:t>courts</a:t>
            </a:r>
            <a:r>
              <a:rPr lang="it-IT" dirty="0" smtClean="0"/>
              <a:t>, Circuit </a:t>
            </a:r>
            <a:r>
              <a:rPr lang="it-IT" dirty="0" err="1" smtClean="0"/>
              <a:t>courts</a:t>
            </a:r>
            <a:r>
              <a:rPr lang="it-IT" dirty="0" smtClean="0"/>
              <a:t>, High Court/Central </a:t>
            </a:r>
            <a:r>
              <a:rPr lang="it-IT" dirty="0" err="1" smtClean="0"/>
              <a:t>criminal</a:t>
            </a:r>
            <a:r>
              <a:rPr lang="it-IT" dirty="0" smtClean="0"/>
              <a:t> Court, Supreme court. Vincola in senso verticale </a:t>
            </a:r>
            <a:r>
              <a:rPr lang="it-IT" smtClean="0"/>
              <a:t>e orizzontale.  </a:t>
            </a:r>
            <a:endParaRPr lang="it-IT" b="1" dirty="0"/>
          </a:p>
        </p:txBody>
      </p:sp>
    </p:spTree>
    <p:extLst>
      <p:ext uri="{BB962C8B-B14F-4D97-AF65-F5344CB8AC3E}">
        <p14:creationId xmlns:p14="http://schemas.microsoft.com/office/powerpoint/2010/main" val="38269650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Perché non opera il precedente orizzontale a livello di corti di vertice?</a:t>
            </a:r>
            <a:endParaRPr lang="it-IT" dirty="0"/>
          </a:p>
        </p:txBody>
      </p:sp>
      <p:sp>
        <p:nvSpPr>
          <p:cNvPr id="3" name="Segnaposto contenuto 2"/>
          <p:cNvSpPr>
            <a:spLocks noGrp="1"/>
          </p:cNvSpPr>
          <p:nvPr>
            <p:ph idx="1"/>
          </p:nvPr>
        </p:nvSpPr>
        <p:spPr/>
        <p:txBody>
          <a:bodyPr>
            <a:noAutofit/>
          </a:bodyPr>
          <a:lstStyle/>
          <a:p>
            <a:pPr marL="0" indent="0">
              <a:buNone/>
            </a:pPr>
            <a:r>
              <a:rPr lang="it-IT" sz="3000" b="1" dirty="0" smtClean="0"/>
              <a:t>1898: </a:t>
            </a:r>
            <a:r>
              <a:rPr lang="it-IT" sz="3000" dirty="0" err="1" smtClean="0"/>
              <a:t>London</a:t>
            </a:r>
            <a:r>
              <a:rPr lang="it-IT" sz="3000" dirty="0" smtClean="0"/>
              <a:t> Street </a:t>
            </a:r>
            <a:r>
              <a:rPr lang="it-IT" sz="3000" dirty="0" err="1" smtClean="0"/>
              <a:t>Tramways</a:t>
            </a:r>
            <a:r>
              <a:rPr lang="it-IT" sz="3000" dirty="0" smtClean="0"/>
              <a:t> Ltd v </a:t>
            </a:r>
            <a:r>
              <a:rPr lang="it-IT" sz="3000" dirty="0" err="1" smtClean="0"/>
              <a:t>London</a:t>
            </a:r>
            <a:r>
              <a:rPr lang="it-IT" sz="3000" dirty="0" smtClean="0"/>
              <a:t> City </a:t>
            </a:r>
            <a:r>
              <a:rPr lang="it-IT" sz="3000" dirty="0" err="1" smtClean="0"/>
              <a:t>Council</a:t>
            </a:r>
            <a:r>
              <a:rPr lang="it-IT" sz="3000" dirty="0" smtClean="0"/>
              <a:t> (A.C. 375). La </a:t>
            </a:r>
            <a:r>
              <a:rPr lang="it-IT" sz="3000" i="1" dirty="0" smtClean="0"/>
              <a:t>House of </a:t>
            </a:r>
            <a:r>
              <a:rPr lang="it-IT" sz="3000" i="1" dirty="0" err="1" smtClean="0"/>
              <a:t>Lords</a:t>
            </a:r>
            <a:r>
              <a:rPr lang="it-IT" sz="3000" i="1" dirty="0" smtClean="0"/>
              <a:t> </a:t>
            </a:r>
            <a:r>
              <a:rPr lang="it-IT" sz="3000" dirty="0" smtClean="0"/>
              <a:t>affermò il principio per il quale essa era obbligata ad applicare le precedenti proprie decisioni.</a:t>
            </a:r>
          </a:p>
          <a:p>
            <a:pPr marL="0" indent="0">
              <a:buNone/>
            </a:pPr>
            <a:r>
              <a:rPr lang="it-IT" sz="3000" b="1" dirty="0" smtClean="0"/>
              <a:t>1966: </a:t>
            </a:r>
            <a:r>
              <a:rPr lang="it-IT" sz="3000" i="1" dirty="0" err="1" smtClean="0"/>
              <a:t>Practice</a:t>
            </a:r>
            <a:r>
              <a:rPr lang="it-IT" sz="3000" i="1" dirty="0" smtClean="0"/>
              <a:t> Statement </a:t>
            </a:r>
            <a:r>
              <a:rPr lang="it-IT" sz="3000" dirty="0" smtClean="0"/>
              <a:t>(1966, 3 </a:t>
            </a:r>
            <a:r>
              <a:rPr lang="it-IT" sz="3000" dirty="0" err="1" smtClean="0"/>
              <a:t>All</a:t>
            </a:r>
            <a:r>
              <a:rPr lang="it-IT" sz="3000" dirty="0" smtClean="0"/>
              <a:t> ER 77). La Corte si riconosce il diritto di discostarsi dai propri precedenti “quando appaia giusto farlo” (ferma restando, per la generalità dei casi, l’obbligatorietà dei precedenti).</a:t>
            </a:r>
            <a:r>
              <a:rPr lang="it-IT" sz="3600" dirty="0" smtClean="0"/>
              <a:t> </a:t>
            </a:r>
            <a:endParaRPr lang="it-IT" sz="3600" b="1" dirty="0" smtClean="0"/>
          </a:p>
        </p:txBody>
      </p:sp>
    </p:spTree>
    <p:extLst>
      <p:ext uri="{BB962C8B-B14F-4D97-AF65-F5344CB8AC3E}">
        <p14:creationId xmlns:p14="http://schemas.microsoft.com/office/powerpoint/2010/main" val="11943963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i="1" dirty="0" smtClean="0"/>
              <a:t>Persuasive </a:t>
            </a:r>
            <a:r>
              <a:rPr lang="it-IT" i="1" dirty="0" err="1" smtClean="0"/>
              <a:t>Precedent</a:t>
            </a:r>
            <a:r>
              <a:rPr lang="it-IT" i="1" dirty="0" smtClean="0"/>
              <a:t> </a:t>
            </a:r>
            <a:r>
              <a:rPr lang="it-IT" dirty="0" smtClean="0"/>
              <a:t>e</a:t>
            </a:r>
            <a:r>
              <a:rPr lang="it-IT" i="1" dirty="0" smtClean="0"/>
              <a:t> In </a:t>
            </a:r>
            <a:r>
              <a:rPr lang="it-IT" i="1" dirty="0" err="1" smtClean="0"/>
              <a:t>point</a:t>
            </a:r>
            <a:endParaRPr lang="it-IT" i="1" dirty="0"/>
          </a:p>
        </p:txBody>
      </p:sp>
      <p:sp>
        <p:nvSpPr>
          <p:cNvPr id="3" name="Segnaposto contenuto 2"/>
          <p:cNvSpPr>
            <a:spLocks noGrp="1"/>
          </p:cNvSpPr>
          <p:nvPr>
            <p:ph idx="1"/>
          </p:nvPr>
        </p:nvSpPr>
        <p:spPr/>
        <p:txBody>
          <a:bodyPr>
            <a:noAutofit/>
          </a:bodyPr>
          <a:lstStyle/>
          <a:p>
            <a:r>
              <a:rPr lang="it-IT" sz="2000" b="1" dirty="0" smtClean="0"/>
              <a:t>Precedente persuasivo. </a:t>
            </a:r>
            <a:r>
              <a:rPr lang="it-IT" sz="2000" dirty="0" smtClean="0"/>
              <a:t>Non v’è obbligo di conformità al precedente, almeno a livello formale. E tuttavia la decisione, per il caso che tratta, per l’autorevolezza o dei giudici che l’hanno resa (anche se gerarchicamente inferiore), o dei tribunali (Corti europee, Corte suprema USA, ecc.) si vede conferire un peso superiore a quello suo proprio. </a:t>
            </a:r>
            <a:endParaRPr lang="it-IT" sz="2000" dirty="0"/>
          </a:p>
          <a:p>
            <a:pPr marL="0" indent="0">
              <a:buNone/>
            </a:pPr>
            <a:endParaRPr lang="it-IT" sz="2000" dirty="0" smtClean="0"/>
          </a:p>
          <a:p>
            <a:r>
              <a:rPr lang="it-IT" sz="2000" dirty="0" smtClean="0"/>
              <a:t>Affinché scatti l’obbligo di </a:t>
            </a:r>
            <a:r>
              <a:rPr lang="it-IT" sz="2000" b="1" dirty="0" smtClean="0"/>
              <a:t>stare </a:t>
            </a:r>
            <a:r>
              <a:rPr lang="it-IT" sz="2000" b="1" dirty="0" err="1" smtClean="0"/>
              <a:t>decisis</a:t>
            </a:r>
            <a:r>
              <a:rPr lang="it-IT" sz="2000" dirty="0" smtClean="0"/>
              <a:t> debbono sussistere i seguenti requisiti: </a:t>
            </a:r>
          </a:p>
          <a:p>
            <a:pPr>
              <a:buAutoNum type="arabicParenR"/>
            </a:pPr>
            <a:r>
              <a:rPr lang="it-IT" sz="2000" dirty="0" smtClean="0"/>
              <a:t>Precedente reso </a:t>
            </a:r>
            <a:r>
              <a:rPr lang="it-IT" sz="2000" b="1" dirty="0" smtClean="0"/>
              <a:t>in </a:t>
            </a:r>
            <a:r>
              <a:rPr lang="it-IT" sz="2000" b="1" dirty="0" err="1" smtClean="0"/>
              <a:t>point</a:t>
            </a:r>
            <a:r>
              <a:rPr lang="it-IT" sz="2000" dirty="0" smtClean="0"/>
              <a:t>. Non devono essere riscontrate rilevanti differenze in fatto e in diritto tali da determinare l’impossibilità di assoggettare il caso da decidere al precedente giudiziario.</a:t>
            </a:r>
          </a:p>
          <a:p>
            <a:pPr>
              <a:buAutoNum type="arabicParenR"/>
            </a:pPr>
            <a:r>
              <a:rPr lang="it-IT" sz="2000" dirty="0" smtClean="0"/>
              <a:t>La decisione deve provenire da un giudice sovraordinato (o vi deve essere </a:t>
            </a:r>
            <a:r>
              <a:rPr lang="it-IT" sz="2000" dirty="0" err="1" smtClean="0"/>
              <a:t>autovincolatività</a:t>
            </a:r>
            <a:r>
              <a:rPr lang="it-IT" sz="2000" dirty="0" smtClean="0"/>
              <a:t> del precedente</a:t>
            </a:r>
            <a:r>
              <a:rPr lang="it-IT" sz="1800" dirty="0" smtClean="0"/>
              <a:t>). </a:t>
            </a:r>
          </a:p>
        </p:txBody>
      </p:sp>
    </p:spTree>
    <p:extLst>
      <p:ext uri="{BB962C8B-B14F-4D97-AF65-F5344CB8AC3E}">
        <p14:creationId xmlns:p14="http://schemas.microsoft.com/office/powerpoint/2010/main" val="2178614352"/>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124</TotalTime>
  <Words>1567</Words>
  <Application>Microsoft Macintosh PowerPoint</Application>
  <PresentationFormat>Presentazione su schermo (4:3)</PresentationFormat>
  <Paragraphs>66</Paragraphs>
  <Slides>16</Slides>
  <Notes>0</Notes>
  <HiddenSlides>0</HiddenSlides>
  <MMClips>0</MMClips>
  <ScaleCrop>false</ScaleCrop>
  <HeadingPairs>
    <vt:vector size="4" baseType="variant">
      <vt:variant>
        <vt:lpstr>Tema</vt:lpstr>
      </vt:variant>
      <vt:variant>
        <vt:i4>1</vt:i4>
      </vt:variant>
      <vt:variant>
        <vt:lpstr>Titoli diapositive</vt:lpstr>
      </vt:variant>
      <vt:variant>
        <vt:i4>16</vt:i4>
      </vt:variant>
    </vt:vector>
  </HeadingPairs>
  <TitlesOfParts>
    <vt:vector size="17" baseType="lpstr">
      <vt:lpstr>Tema di Office</vt:lpstr>
      <vt:lpstr>La dottrina del precedente</vt:lpstr>
      <vt:lpstr>Stare Decisis</vt:lpstr>
      <vt:lpstr>Doctrine of Judicial Precedent  e Stare decisis </vt:lpstr>
      <vt:lpstr>Precedenti verticali e orizzontali</vt:lpstr>
      <vt:lpstr>Come opera il precedente nel Regno Unito …</vt:lpstr>
      <vt:lpstr>… e negli Stati Uniti </vt:lpstr>
      <vt:lpstr>E nel restante mondo di common law</vt:lpstr>
      <vt:lpstr>Perché non opera il precedente orizzontale a livello di corti di vertice?</vt:lpstr>
      <vt:lpstr>Persuasive Precedent e In point</vt:lpstr>
      <vt:lpstr>Ratio decidendi – Obiter dictum</vt:lpstr>
      <vt:lpstr>Eccezioni allo stare decisis</vt:lpstr>
      <vt:lpstr>Ab origine</vt:lpstr>
      <vt:lpstr>Distinguishing</vt:lpstr>
      <vt:lpstr>Genuine v Restrictive Distinguishing</vt:lpstr>
      <vt:lpstr>Overruling</vt:lpstr>
      <vt:lpstr>Anticipatory and Prospective Overruling (USA)</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utente</dc:creator>
  <cp:lastModifiedBy>utente</cp:lastModifiedBy>
  <cp:revision>76</cp:revision>
  <dcterms:created xsi:type="dcterms:W3CDTF">2013-09-16T12:22:40Z</dcterms:created>
  <dcterms:modified xsi:type="dcterms:W3CDTF">2013-09-21T09:07:31Z</dcterms:modified>
</cp:coreProperties>
</file>