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3"/>
  </p:notesMasterIdLst>
  <p:sldIdLst>
    <p:sldId id="256" r:id="rId2"/>
    <p:sldId id="336" r:id="rId3"/>
    <p:sldId id="337" r:id="rId4"/>
    <p:sldId id="338" r:id="rId5"/>
    <p:sldId id="276" r:id="rId6"/>
    <p:sldId id="259" r:id="rId7"/>
    <p:sldId id="281" r:id="rId8"/>
    <p:sldId id="260" r:id="rId9"/>
    <p:sldId id="257" r:id="rId10"/>
    <p:sldId id="261" r:id="rId11"/>
    <p:sldId id="266" r:id="rId12"/>
    <p:sldId id="267" r:id="rId13"/>
    <p:sldId id="268" r:id="rId14"/>
    <p:sldId id="269" r:id="rId15"/>
    <p:sldId id="270" r:id="rId16"/>
    <p:sldId id="271" r:id="rId17"/>
    <p:sldId id="272" r:id="rId18"/>
    <p:sldId id="283" r:id="rId19"/>
    <p:sldId id="284" r:id="rId20"/>
    <p:sldId id="286" r:id="rId21"/>
    <p:sldId id="287" r:id="rId22"/>
    <p:sldId id="289" r:id="rId23"/>
    <p:sldId id="290" r:id="rId24"/>
    <p:sldId id="292" r:id="rId25"/>
    <p:sldId id="294" r:id="rId26"/>
    <p:sldId id="300" r:id="rId27"/>
    <p:sldId id="297" r:id="rId28"/>
    <p:sldId id="298" r:id="rId29"/>
    <p:sldId id="299" r:id="rId30"/>
    <p:sldId id="301" r:id="rId31"/>
    <p:sldId id="303" r:id="rId32"/>
    <p:sldId id="305" r:id="rId33"/>
    <p:sldId id="304" r:id="rId34"/>
    <p:sldId id="306" r:id="rId35"/>
    <p:sldId id="307" r:id="rId36"/>
    <p:sldId id="310" r:id="rId37"/>
    <p:sldId id="311" r:id="rId38"/>
    <p:sldId id="312" r:id="rId39"/>
    <p:sldId id="313" r:id="rId40"/>
    <p:sldId id="314" r:id="rId41"/>
    <p:sldId id="315" r:id="rId42"/>
    <p:sldId id="316" r:id="rId43"/>
    <p:sldId id="318" r:id="rId44"/>
    <p:sldId id="319" r:id="rId45"/>
    <p:sldId id="339" r:id="rId46"/>
    <p:sldId id="320" r:id="rId47"/>
    <p:sldId id="321" r:id="rId48"/>
    <p:sldId id="322" r:id="rId49"/>
    <p:sldId id="323" r:id="rId50"/>
    <p:sldId id="324" r:id="rId51"/>
    <p:sldId id="325" r:id="rId52"/>
    <p:sldId id="326" r:id="rId53"/>
    <p:sldId id="327" r:id="rId54"/>
    <p:sldId id="328" r:id="rId55"/>
    <p:sldId id="329" r:id="rId56"/>
    <p:sldId id="330" r:id="rId57"/>
    <p:sldId id="331" r:id="rId58"/>
    <p:sldId id="332" r:id="rId59"/>
    <p:sldId id="333" r:id="rId60"/>
    <p:sldId id="334" r:id="rId61"/>
    <p:sldId id="335"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94"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14E90BFB-026D-40FC-92D2-E3378A7D0C6A}" type="datetimeFigureOut">
              <a:rPr lang="it-IT"/>
              <a:pPr/>
              <a:t>11/11/2012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A912D7D-9F62-4E31-9009-B89A978DF2C1}" type="slidenum">
              <a:rPr lang="it-IT"/>
              <a:pPr/>
              <a:t>‹N›</a:t>
            </a:fld>
            <a:endParaRPr lang="it-IT"/>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egnaposto immagine diapositiva 1"/>
          <p:cNvSpPr>
            <a:spLocks noGrp="1" noRot="1" noChangeAspect="1"/>
          </p:cNvSpPr>
          <p:nvPr>
            <p:ph type="sldImg"/>
          </p:nvPr>
        </p:nvSpPr>
        <p:spPr bwMode="auto">
          <a:noFill/>
          <a:ln>
            <a:solidFill>
              <a:srgbClr val="000000"/>
            </a:solidFill>
            <a:miter lim="800000"/>
            <a:headEnd/>
            <a:tailEnd/>
          </a:ln>
        </p:spPr>
      </p:sp>
      <p:sp>
        <p:nvSpPr>
          <p:cNvPr id="38914"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ea typeface="ＭＳ Ｐゴシック" pitchFamily="34" charset="-128"/>
            </a:endParaRPr>
          </a:p>
        </p:txBody>
      </p:sp>
      <p:sp>
        <p:nvSpPr>
          <p:cNvPr id="38915" name="Segnaposto numero diapositiva 3"/>
          <p:cNvSpPr>
            <a:spLocks noGrp="1"/>
          </p:cNvSpPr>
          <p:nvPr>
            <p:ph type="sldNum" sz="quarter" idx="5"/>
          </p:nvPr>
        </p:nvSpPr>
        <p:spPr bwMode="auto">
          <a:noFill/>
          <a:ln>
            <a:miter lim="800000"/>
            <a:headEnd/>
            <a:tailEnd/>
          </a:ln>
        </p:spPr>
        <p:txBody>
          <a:bodyPr/>
          <a:lstStyle/>
          <a:p>
            <a:fld id="{83535B06-F933-4EEC-A246-9D21A2FA0FF6}" type="slidenum">
              <a:rPr lang="it-IT"/>
              <a:pPr/>
              <a:t>17</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egnaposto immagine diapositiva 1"/>
          <p:cNvSpPr>
            <a:spLocks noGrp="1" noRot="1" noChangeAspect="1"/>
          </p:cNvSpPr>
          <p:nvPr>
            <p:ph type="sldImg"/>
          </p:nvPr>
        </p:nvSpPr>
        <p:spPr bwMode="auto">
          <a:noFill/>
          <a:ln>
            <a:solidFill>
              <a:srgbClr val="000000"/>
            </a:solidFill>
            <a:miter lim="800000"/>
            <a:headEnd/>
            <a:tailEnd/>
          </a:ln>
        </p:spPr>
      </p:sp>
      <p:sp>
        <p:nvSpPr>
          <p:cNvPr id="68610"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b="1" smtClean="0">
                <a:ea typeface="ＭＳ Ｐゴシック" pitchFamily="34" charset="-128"/>
              </a:rPr>
              <a:t>Paul Gilroy, sociologo e studioso afro-britannico, insegna Sociologia e Studi afro-americani alla Yale University. Già professore di Sociologia al Goldsmith</a:t>
            </a:r>
            <a:r>
              <a:rPr lang="it-IT" altLang="it-IT" b="1" smtClean="0">
                <a:ea typeface="ＭＳ Ｐゴシック" pitchFamily="34" charset="-128"/>
              </a:rPr>
              <a:t>’</a:t>
            </a:r>
            <a:r>
              <a:rPr lang="it-IT" b="1" smtClean="0">
                <a:ea typeface="ＭＳ Ｐゴシック" pitchFamily="34" charset="-128"/>
              </a:rPr>
              <a:t>s College dell</a:t>
            </a:r>
            <a:r>
              <a:rPr lang="it-IT" altLang="it-IT" b="1" smtClean="0">
                <a:ea typeface="ＭＳ Ｐゴシック" pitchFamily="34" charset="-128"/>
              </a:rPr>
              <a:t>’</a:t>
            </a:r>
            <a:r>
              <a:rPr lang="it-IT" b="1" smtClean="0">
                <a:ea typeface="ＭＳ Ｐゴシック" pitchFamily="34" charset="-128"/>
              </a:rPr>
              <a:t>Università di Londra, ha scritto, tra l</a:t>
            </a:r>
            <a:r>
              <a:rPr lang="it-IT" altLang="it-IT" b="1" smtClean="0">
                <a:ea typeface="ＭＳ Ｐゴシック" pitchFamily="34" charset="-128"/>
              </a:rPr>
              <a:t>’</a:t>
            </a:r>
            <a:r>
              <a:rPr lang="it-IT" b="1" smtClean="0">
                <a:ea typeface="ＭＳ Ｐゴシック" pitchFamily="34" charset="-128"/>
              </a:rPr>
              <a:t>altro, </a:t>
            </a:r>
            <a:r>
              <a:rPr lang="it-IT" b="1" i="1" smtClean="0">
                <a:ea typeface="ＭＳ Ｐゴシック" pitchFamily="34" charset="-128"/>
              </a:rPr>
              <a:t>There Ain</a:t>
            </a:r>
            <a:r>
              <a:rPr lang="it-IT" altLang="it-IT" b="1" i="1" smtClean="0">
                <a:ea typeface="ＭＳ Ｐゴシック" pitchFamily="34" charset="-128"/>
              </a:rPr>
              <a:t>’</a:t>
            </a:r>
            <a:r>
              <a:rPr lang="it-IT" b="1" i="1" smtClean="0">
                <a:ea typeface="ＭＳ Ｐゴシック" pitchFamily="34" charset="-128"/>
              </a:rPr>
              <a:t>t No Black In The Union Jack </a:t>
            </a:r>
            <a:r>
              <a:rPr lang="it-IT" b="1" smtClean="0">
                <a:ea typeface="ＭＳ Ｐゴシック" pitchFamily="34" charset="-128"/>
              </a:rPr>
              <a:t>(1987), </a:t>
            </a:r>
            <a:r>
              <a:rPr lang="it-IT" b="1" i="1" smtClean="0">
                <a:ea typeface="ＭＳ Ｐゴシック" pitchFamily="34" charset="-128"/>
              </a:rPr>
              <a:t>Small Acts: Thoughts On The Politics of Black Cultures </a:t>
            </a:r>
            <a:r>
              <a:rPr lang="it-IT" b="1" smtClean="0">
                <a:ea typeface="ＭＳ Ｐゴシック" pitchFamily="34" charset="-128"/>
              </a:rPr>
              <a:t>(1993).	</a:t>
            </a:r>
          </a:p>
          <a:p>
            <a:pPr eaLnBrk="1" hangingPunct="1">
              <a:spcBef>
                <a:spcPct val="0"/>
              </a:spcBef>
            </a:pPr>
            <a:endParaRPr lang="it-IT" smtClean="0">
              <a:ea typeface="ＭＳ Ｐゴシック" pitchFamily="34" charset="-128"/>
            </a:endParaRPr>
          </a:p>
        </p:txBody>
      </p:sp>
      <p:sp>
        <p:nvSpPr>
          <p:cNvPr id="68611" name="Segnaposto numero diapositiva 3"/>
          <p:cNvSpPr>
            <a:spLocks noGrp="1"/>
          </p:cNvSpPr>
          <p:nvPr>
            <p:ph type="sldNum" sz="quarter" idx="5"/>
          </p:nvPr>
        </p:nvSpPr>
        <p:spPr bwMode="auto">
          <a:noFill/>
          <a:ln>
            <a:miter lim="800000"/>
            <a:headEnd/>
            <a:tailEnd/>
          </a:ln>
        </p:spPr>
        <p:txBody>
          <a:bodyPr/>
          <a:lstStyle/>
          <a:p>
            <a:fld id="{7B9F5FE1-760B-47A1-9A0A-A5B6B3D53015}" type="slidenum">
              <a:rPr lang="it-IT"/>
              <a:pPr/>
              <a:t>34</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egnaposto immagine diapositiva 1"/>
          <p:cNvSpPr>
            <a:spLocks noGrp="1" noRot="1" noChangeAspect="1"/>
          </p:cNvSpPr>
          <p:nvPr>
            <p:ph type="sldImg"/>
          </p:nvPr>
        </p:nvSpPr>
        <p:spPr bwMode="auto">
          <a:noFill/>
          <a:ln>
            <a:solidFill>
              <a:srgbClr val="000000"/>
            </a:solidFill>
            <a:miter lim="800000"/>
            <a:headEnd/>
            <a:tailEnd/>
          </a:ln>
        </p:spPr>
      </p:sp>
      <p:sp>
        <p:nvSpPr>
          <p:cNvPr id="80898"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it-IT" smtClean="0">
                <a:ea typeface="ＭＳ Ｐゴシック" pitchFamily="34" charset="-128"/>
              </a:rPr>
              <a:t>Altra prospettiva della World History è la relazione tra storia umana e storia naturale. Questa relazione rappresenta l</a:t>
            </a:r>
            <a:r>
              <a:rPr lang="it-IT" altLang="it-IT" smtClean="0">
                <a:ea typeface="ＭＳ Ｐゴシック" pitchFamily="34" charset="-128"/>
              </a:rPr>
              <a:t>’</a:t>
            </a:r>
            <a:r>
              <a:rPr lang="it-IT" smtClean="0">
                <a:ea typeface="ＭＳ Ｐゴシック" pitchFamily="34" charset="-128"/>
              </a:rPr>
              <a:t>oggetto di analisi privilegiato della </a:t>
            </a:r>
            <a:r>
              <a:rPr lang="it-IT" i="1" smtClean="0">
                <a:ea typeface="ＭＳ Ｐゴシック" pitchFamily="34" charset="-128"/>
              </a:rPr>
              <a:t>environmental history </a:t>
            </a:r>
            <a:r>
              <a:rPr lang="it-IT" smtClean="0">
                <a:ea typeface="ＭＳ Ｐゴシック" pitchFamily="34" charset="-128"/>
              </a:rPr>
              <a:t>e della</a:t>
            </a:r>
            <a:r>
              <a:rPr lang="it-IT" i="1" smtClean="0">
                <a:ea typeface="ＭＳ Ｐゴシック" pitchFamily="34" charset="-128"/>
              </a:rPr>
              <a:t> big history </a:t>
            </a:r>
            <a:r>
              <a:rPr lang="it-IT" smtClean="0">
                <a:ea typeface="ＭＳ Ｐゴシック" pitchFamily="34" charset="-128"/>
              </a:rPr>
              <a:t>che, costituiscono due prospettive di ricerca con lo stesso focus tematico. </a:t>
            </a:r>
          </a:p>
          <a:p>
            <a:pPr eaLnBrk="1" hangingPunct="1"/>
            <a:endParaRPr lang="it-IT" smtClean="0">
              <a:ea typeface="ＭＳ Ｐゴシック" pitchFamily="34" charset="-128"/>
            </a:endParaRPr>
          </a:p>
        </p:txBody>
      </p:sp>
      <p:sp>
        <p:nvSpPr>
          <p:cNvPr id="80899" name="Segnaposto numero diapositiva 3"/>
          <p:cNvSpPr>
            <a:spLocks noGrp="1"/>
          </p:cNvSpPr>
          <p:nvPr>
            <p:ph type="sldNum" sz="quarter" idx="5"/>
          </p:nvPr>
        </p:nvSpPr>
        <p:spPr bwMode="auto">
          <a:noFill/>
          <a:ln>
            <a:miter lim="800000"/>
            <a:headEnd/>
            <a:tailEnd/>
          </a:ln>
        </p:spPr>
        <p:txBody>
          <a:bodyPr/>
          <a:lstStyle/>
          <a:p>
            <a:fld id="{4D85E1A0-7E3E-46A5-A816-C838630C46A6}" type="slidenum">
              <a:rPr lang="it-IT"/>
              <a:pPr/>
              <a:t>37</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egnaposto immagine diapositiva 1"/>
          <p:cNvSpPr>
            <a:spLocks noGrp="1" noRot="1" noChangeAspect="1"/>
          </p:cNvSpPr>
          <p:nvPr>
            <p:ph type="sldImg"/>
          </p:nvPr>
        </p:nvSpPr>
        <p:spPr bwMode="auto">
          <a:noFill/>
          <a:ln>
            <a:solidFill>
              <a:srgbClr val="000000"/>
            </a:solidFill>
            <a:miter lim="800000"/>
            <a:headEnd/>
            <a:tailEnd/>
          </a:ln>
        </p:spPr>
      </p:sp>
      <p:sp>
        <p:nvSpPr>
          <p:cNvPr id="81922"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sk-SK" b="1" smtClean="0">
                <a:ea typeface="ＭＳ Ｐゴシック" pitchFamily="34" charset="-128"/>
              </a:rPr>
              <a:t>Alfred W. Crosby</a:t>
            </a:r>
            <a:r>
              <a:rPr lang="sk-SK" smtClean="0">
                <a:ea typeface="ＭＳ Ｐゴシック" pitchFamily="34" charset="-128"/>
              </a:rPr>
              <a:t> (b. Jan 15, 1931, Boston), professore di storia </a:t>
            </a:r>
            <a:endParaRPr lang="it-IT" smtClean="0">
              <a:ea typeface="ＭＳ Ｐゴシック" pitchFamily="34" charset="-128"/>
            </a:endParaRPr>
          </a:p>
        </p:txBody>
      </p:sp>
      <p:sp>
        <p:nvSpPr>
          <p:cNvPr id="81923" name="Segnaposto numero diapositiva 3"/>
          <p:cNvSpPr>
            <a:spLocks noGrp="1"/>
          </p:cNvSpPr>
          <p:nvPr>
            <p:ph type="sldNum" sz="quarter" idx="5"/>
          </p:nvPr>
        </p:nvSpPr>
        <p:spPr bwMode="auto">
          <a:noFill/>
          <a:ln>
            <a:miter lim="800000"/>
            <a:headEnd/>
            <a:tailEnd/>
          </a:ln>
        </p:spPr>
        <p:txBody>
          <a:bodyPr/>
          <a:lstStyle/>
          <a:p>
            <a:fld id="{0196AF3E-CE56-4CC3-A9E6-E589A30953F4}" type="slidenum">
              <a:rPr lang="it-IT"/>
              <a:pPr/>
              <a:t>38</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egnaposto immagine diapositiva 1"/>
          <p:cNvSpPr>
            <a:spLocks noGrp="1" noRot="1" noChangeAspect="1"/>
          </p:cNvSpPr>
          <p:nvPr>
            <p:ph type="sldImg"/>
          </p:nvPr>
        </p:nvSpPr>
        <p:spPr bwMode="auto">
          <a:noFill/>
          <a:ln>
            <a:solidFill>
              <a:srgbClr val="000000"/>
            </a:solidFill>
            <a:miter lim="800000"/>
            <a:headEnd/>
            <a:tailEnd/>
          </a:ln>
        </p:spPr>
      </p:sp>
      <p:sp>
        <p:nvSpPr>
          <p:cNvPr id="48130"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b="1" smtClean="0">
                <a:ea typeface="ＭＳ Ｐゴシック" pitchFamily="34" charset="-128"/>
              </a:rPr>
              <a:t>Jerry H. Bentley</a:t>
            </a:r>
            <a:r>
              <a:rPr lang="it-IT" smtClean="0">
                <a:ea typeface="ＭＳ Ｐゴシック" pitchFamily="34" charset="-128"/>
              </a:rPr>
              <a:t> (1949 - July 15, 2012[1]) was a world history professor at the University of Hawaii, USA, and founding editor of the </a:t>
            </a:r>
            <a:r>
              <a:rPr lang="it-IT" i="1" smtClean="0">
                <a:ea typeface="ＭＳ Ｐゴシック" pitchFamily="34" charset="-128"/>
              </a:rPr>
              <a:t>Journal of World History since 1990. He wrote on the cultural history of early modern Europe and on cross-cultural interactions in world history. He was one of the cited experts in Annenberg Media's 2004 series of educational videos that are broadcast by satellite on the Annenberg Channel.</a:t>
            </a:r>
            <a:endParaRPr lang="it-IT" smtClean="0">
              <a:ea typeface="ＭＳ Ｐゴシック" pitchFamily="34" charset="-128"/>
            </a:endParaRPr>
          </a:p>
        </p:txBody>
      </p:sp>
      <p:sp>
        <p:nvSpPr>
          <p:cNvPr id="48131" name="Segnaposto numero diapositiva 3"/>
          <p:cNvSpPr>
            <a:spLocks noGrp="1"/>
          </p:cNvSpPr>
          <p:nvPr>
            <p:ph type="sldNum" sz="quarter" idx="5"/>
          </p:nvPr>
        </p:nvSpPr>
        <p:spPr bwMode="auto">
          <a:noFill/>
          <a:ln>
            <a:miter lim="800000"/>
            <a:headEnd/>
            <a:tailEnd/>
          </a:ln>
        </p:spPr>
        <p:txBody>
          <a:bodyPr/>
          <a:lstStyle/>
          <a:p>
            <a:fld id="{9BD4C53C-0227-4546-975F-9F2297391FC4}" type="slidenum">
              <a:rPr lang="it-IT"/>
              <a:pPr/>
              <a:t>22</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egnaposto immagine diapositiva 1"/>
          <p:cNvSpPr>
            <a:spLocks noGrp="1" noRot="1" noChangeAspect="1"/>
          </p:cNvSpPr>
          <p:nvPr>
            <p:ph type="sldImg"/>
          </p:nvPr>
        </p:nvSpPr>
        <p:spPr bwMode="auto">
          <a:noFill/>
          <a:ln>
            <a:solidFill>
              <a:srgbClr val="000000"/>
            </a:solidFill>
            <a:miter lim="800000"/>
            <a:headEnd/>
            <a:tailEnd/>
          </a:ln>
        </p:spPr>
      </p:sp>
      <p:sp>
        <p:nvSpPr>
          <p:cNvPr id="52226"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b="1" smtClean="0">
                <a:ea typeface="ＭＳ Ｐゴシック" pitchFamily="34" charset="-128"/>
              </a:rPr>
              <a:t>GLOBAL HISTORY</a:t>
            </a:r>
            <a:r>
              <a:rPr lang="it-IT" smtClean="0">
                <a:ea typeface="ＭＳ Ｐゴシック" pitchFamily="34" charset="-128"/>
              </a:rPr>
              <a:t>: a rivendicarne la sua specificità è </a:t>
            </a:r>
            <a:r>
              <a:rPr lang="it-IT" b="1" smtClean="0">
                <a:ea typeface="ＭＳ Ｐゴシック" pitchFamily="34" charset="-128"/>
              </a:rPr>
              <a:t>Bruce Mazlich, </a:t>
            </a:r>
            <a:r>
              <a:rPr lang="it-IT" smtClean="0">
                <a:ea typeface="ＭＳ Ｐゴシック" pitchFamily="34" charset="-128"/>
              </a:rPr>
              <a:t>per lui la world history rimane incentrata principalmente sulla civiltà come unità di analisi fondamentale</a:t>
            </a:r>
          </a:p>
          <a:p>
            <a:pPr eaLnBrk="1" hangingPunct="1">
              <a:spcBef>
                <a:spcPct val="0"/>
              </a:spcBef>
            </a:pPr>
            <a:endParaRPr lang="it-IT" smtClean="0">
              <a:ea typeface="ＭＳ Ｐゴシック" pitchFamily="34" charset="-128"/>
            </a:endParaRPr>
          </a:p>
        </p:txBody>
      </p:sp>
      <p:sp>
        <p:nvSpPr>
          <p:cNvPr id="52227" name="Segnaposto numero diapositiva 3"/>
          <p:cNvSpPr>
            <a:spLocks noGrp="1"/>
          </p:cNvSpPr>
          <p:nvPr>
            <p:ph type="sldNum" sz="quarter" idx="5"/>
          </p:nvPr>
        </p:nvSpPr>
        <p:spPr bwMode="auto">
          <a:noFill/>
          <a:ln>
            <a:miter lim="800000"/>
            <a:headEnd/>
            <a:tailEnd/>
          </a:ln>
        </p:spPr>
        <p:txBody>
          <a:bodyPr/>
          <a:lstStyle/>
          <a:p>
            <a:fld id="{8ABC356C-ED21-4EEF-B463-44F8E26C0F36}" type="slidenum">
              <a:rPr lang="it-IT"/>
              <a:pPr/>
              <a:t>25</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egnaposto immagine diapositiva 1"/>
          <p:cNvSpPr>
            <a:spLocks noGrp="1" noRot="1" noChangeAspect="1"/>
          </p:cNvSpPr>
          <p:nvPr>
            <p:ph type="sldImg"/>
          </p:nvPr>
        </p:nvSpPr>
        <p:spPr bwMode="auto">
          <a:noFill/>
          <a:ln>
            <a:solidFill>
              <a:srgbClr val="000000"/>
            </a:solidFill>
            <a:miter lim="800000"/>
            <a:headEnd/>
            <a:tailEnd/>
          </a:ln>
        </p:spPr>
      </p:sp>
      <p:sp>
        <p:nvSpPr>
          <p:cNvPr id="56322"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b="1" smtClean="0">
                <a:ea typeface="ＭＳ Ｐゴシック" pitchFamily="34" charset="-128"/>
              </a:rPr>
              <a:t>Frank</a:t>
            </a:r>
            <a:r>
              <a:rPr lang="it-IT" smtClean="0">
                <a:ea typeface="ＭＳ Ｐゴシック" pitchFamily="34" charset="-128"/>
              </a:rPr>
              <a:t> nel suo </a:t>
            </a:r>
            <a:r>
              <a:rPr lang="it-IT" b="1" i="1" smtClean="0">
                <a:ea typeface="ＭＳ Ｐゴシック" pitchFamily="34" charset="-128"/>
              </a:rPr>
              <a:t>ReOrient, </a:t>
            </a:r>
            <a:r>
              <a:rPr lang="it-IT" smtClean="0">
                <a:ea typeface="ＭＳ Ｐゴシック" pitchFamily="34" charset="-128"/>
              </a:rPr>
              <a:t>sostenendo la tesi del primato delle economie asiatiche in una dimensione globale fino al 1800, ha risposto che in realtà una serie di crisi fortuite alla base del declino dei paesi extra-europei anticipò e contribuì a far risaltare l</a:t>
            </a:r>
            <a:r>
              <a:rPr lang="it-IT" altLang="it-IT" smtClean="0">
                <a:ea typeface="ＭＳ Ｐゴシック" pitchFamily="34" charset="-128"/>
              </a:rPr>
              <a:t>’</a:t>
            </a:r>
            <a:r>
              <a:rPr lang="it-IT" smtClean="0">
                <a:ea typeface="ＭＳ Ｐゴシック" pitchFamily="34" charset="-128"/>
              </a:rPr>
              <a:t>ascesa dell</a:t>
            </a:r>
            <a:r>
              <a:rPr lang="it-IT" altLang="it-IT" smtClean="0">
                <a:ea typeface="ＭＳ Ｐゴシック" pitchFamily="34" charset="-128"/>
              </a:rPr>
              <a:t>’</a:t>
            </a:r>
            <a:r>
              <a:rPr lang="it-IT" smtClean="0">
                <a:ea typeface="ＭＳ Ｐゴシック" pitchFamily="34" charset="-128"/>
              </a:rPr>
              <a:t>Occidente. </a:t>
            </a:r>
          </a:p>
          <a:p>
            <a:pPr eaLnBrk="1" hangingPunct="1">
              <a:spcBef>
                <a:spcPct val="0"/>
              </a:spcBef>
            </a:pPr>
            <a:endParaRPr lang="it-IT" smtClean="0">
              <a:ea typeface="ＭＳ Ｐゴシック" pitchFamily="34" charset="-128"/>
            </a:endParaRPr>
          </a:p>
        </p:txBody>
      </p:sp>
      <p:sp>
        <p:nvSpPr>
          <p:cNvPr id="56323" name="Segnaposto numero diapositiva 3"/>
          <p:cNvSpPr>
            <a:spLocks noGrp="1"/>
          </p:cNvSpPr>
          <p:nvPr>
            <p:ph type="sldNum" sz="quarter" idx="5"/>
          </p:nvPr>
        </p:nvSpPr>
        <p:spPr bwMode="auto">
          <a:noFill/>
          <a:ln>
            <a:miter lim="800000"/>
            <a:headEnd/>
            <a:tailEnd/>
          </a:ln>
        </p:spPr>
        <p:txBody>
          <a:bodyPr/>
          <a:lstStyle/>
          <a:p>
            <a:fld id="{463AF59D-A566-4404-913B-C36AD32A6DAA}" type="slidenum">
              <a:rPr lang="it-IT"/>
              <a:pPr/>
              <a:t>28</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egnaposto immagine diapositiva 1"/>
          <p:cNvSpPr>
            <a:spLocks noGrp="1" noRot="1" noChangeAspect="1"/>
          </p:cNvSpPr>
          <p:nvPr>
            <p:ph type="sldImg"/>
          </p:nvPr>
        </p:nvSpPr>
        <p:spPr bwMode="auto">
          <a:noFill/>
          <a:ln>
            <a:solidFill>
              <a:srgbClr val="000000"/>
            </a:solidFill>
            <a:miter lim="800000"/>
            <a:headEnd/>
            <a:tailEnd/>
          </a:ln>
        </p:spPr>
      </p:sp>
      <p:sp>
        <p:nvSpPr>
          <p:cNvPr id="58370"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ea typeface="ＭＳ Ｐゴシック" pitchFamily="34" charset="-128"/>
            </a:endParaRPr>
          </a:p>
        </p:txBody>
      </p:sp>
      <p:sp>
        <p:nvSpPr>
          <p:cNvPr id="58371" name="Segnaposto numero diapositiva 3"/>
          <p:cNvSpPr>
            <a:spLocks noGrp="1"/>
          </p:cNvSpPr>
          <p:nvPr>
            <p:ph type="sldNum" sz="quarter" idx="5"/>
          </p:nvPr>
        </p:nvSpPr>
        <p:spPr bwMode="auto">
          <a:noFill/>
          <a:ln>
            <a:miter lim="800000"/>
            <a:headEnd/>
            <a:tailEnd/>
          </a:ln>
        </p:spPr>
        <p:txBody>
          <a:bodyPr/>
          <a:lstStyle/>
          <a:p>
            <a:fld id="{5C204021-D8F5-4AA2-865F-E7E777D11AD0}" type="slidenum">
              <a:rPr lang="it-IT"/>
              <a:pPr/>
              <a:t>29</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egnaposto immagine diapositiva 1"/>
          <p:cNvSpPr>
            <a:spLocks noGrp="1" noRot="1" noChangeAspect="1"/>
          </p:cNvSpPr>
          <p:nvPr>
            <p:ph type="sldImg"/>
          </p:nvPr>
        </p:nvSpPr>
        <p:spPr bwMode="auto">
          <a:noFill/>
          <a:ln>
            <a:solidFill>
              <a:srgbClr val="000000"/>
            </a:solidFill>
            <a:miter lim="800000"/>
            <a:headEnd/>
            <a:tailEnd/>
          </a:ln>
        </p:spPr>
      </p:sp>
      <p:sp>
        <p:nvSpPr>
          <p:cNvPr id="60418"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smtClean="0">
                <a:ea typeface="ＭＳ Ｐゴシック" pitchFamily="34" charset="-128"/>
              </a:rPr>
              <a:t>L</a:t>
            </a:r>
            <a:r>
              <a:rPr lang="it-IT" altLang="it-IT" smtClean="0">
                <a:ea typeface="ＭＳ Ｐゴシック" pitchFamily="34" charset="-128"/>
              </a:rPr>
              <a:t>’</a:t>
            </a:r>
            <a:r>
              <a:rPr lang="it-IT" smtClean="0">
                <a:ea typeface="ＭＳ Ｐゴシック" pitchFamily="34" charset="-128"/>
              </a:rPr>
              <a:t>analisi di Denys </a:t>
            </a:r>
            <a:r>
              <a:rPr lang="it-IT" b="1" smtClean="0">
                <a:ea typeface="ＭＳ Ｐゴシック" pitchFamily="34" charset="-128"/>
              </a:rPr>
              <a:t>Lombard</a:t>
            </a:r>
            <a:r>
              <a:rPr lang="it-IT" smtClean="0">
                <a:ea typeface="ＭＳ Ｐゴシック" pitchFamily="34" charset="-128"/>
              </a:rPr>
              <a:t>, sull</a:t>
            </a:r>
            <a:r>
              <a:rPr lang="it-IT" altLang="it-IT" smtClean="0">
                <a:ea typeface="ＭＳ Ｐゴシック" pitchFamily="34" charset="-128"/>
              </a:rPr>
              <a:t>’</a:t>
            </a:r>
            <a:r>
              <a:rPr lang="it-IT" smtClean="0">
                <a:ea typeface="ＭＳ Ｐゴシック" pitchFamily="34" charset="-128"/>
              </a:rPr>
              <a:t>isola di Giava restituisce una STRAORDINARIA MESCOLAZA CULTURALE STRATIFICATOSI NEL TEMPO, dai regimi agrari indiani, alla presenza di mercati asiatici, islamici e cinesi ai primi contatti con gli Europei risalenti al XVI secolo. </a:t>
            </a:r>
          </a:p>
          <a:p>
            <a:pPr eaLnBrk="1" hangingPunct="1">
              <a:spcBef>
                <a:spcPct val="0"/>
              </a:spcBef>
            </a:pPr>
            <a:endParaRPr lang="it-IT" smtClean="0">
              <a:ea typeface="ＭＳ Ｐゴシック" pitchFamily="34" charset="-128"/>
            </a:endParaRPr>
          </a:p>
        </p:txBody>
      </p:sp>
      <p:sp>
        <p:nvSpPr>
          <p:cNvPr id="60419" name="Segnaposto numero diapositiva 3"/>
          <p:cNvSpPr>
            <a:spLocks noGrp="1"/>
          </p:cNvSpPr>
          <p:nvPr>
            <p:ph type="sldNum" sz="quarter" idx="5"/>
          </p:nvPr>
        </p:nvSpPr>
        <p:spPr bwMode="auto">
          <a:noFill/>
          <a:ln>
            <a:miter lim="800000"/>
            <a:headEnd/>
            <a:tailEnd/>
          </a:ln>
        </p:spPr>
        <p:txBody>
          <a:bodyPr/>
          <a:lstStyle/>
          <a:p>
            <a:fld id="{20F7426F-4C94-4EBC-B803-13F3A61D1A5C}" type="slidenum">
              <a:rPr lang="it-IT"/>
              <a:pPr/>
              <a:t>30</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egnaposto immagine diapositiva 1"/>
          <p:cNvSpPr>
            <a:spLocks noGrp="1" noRot="1" noChangeAspect="1"/>
          </p:cNvSpPr>
          <p:nvPr>
            <p:ph type="sldImg"/>
          </p:nvPr>
        </p:nvSpPr>
        <p:spPr bwMode="auto">
          <a:noFill/>
          <a:ln>
            <a:solidFill>
              <a:srgbClr val="000000"/>
            </a:solidFill>
            <a:miter lim="800000"/>
            <a:headEnd/>
            <a:tailEnd/>
          </a:ln>
        </p:spPr>
      </p:sp>
      <p:sp>
        <p:nvSpPr>
          <p:cNvPr id="62466"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b="1" smtClean="0">
                <a:ea typeface="ＭＳ Ｐゴシック" pitchFamily="34" charset="-128"/>
              </a:rPr>
              <a:t>Serge Gruzinski (1949) storico Francese</a:t>
            </a:r>
          </a:p>
          <a:p>
            <a:pPr eaLnBrk="1" hangingPunct="1">
              <a:spcBef>
                <a:spcPct val="0"/>
              </a:spcBef>
            </a:pPr>
            <a:endParaRPr lang="it-IT" smtClean="0">
              <a:ea typeface="ＭＳ Ｐゴシック" pitchFamily="34" charset="-128"/>
            </a:endParaRPr>
          </a:p>
        </p:txBody>
      </p:sp>
      <p:sp>
        <p:nvSpPr>
          <p:cNvPr id="62467" name="Segnaposto numero diapositiva 3"/>
          <p:cNvSpPr>
            <a:spLocks noGrp="1"/>
          </p:cNvSpPr>
          <p:nvPr>
            <p:ph type="sldNum" sz="quarter" idx="5"/>
          </p:nvPr>
        </p:nvSpPr>
        <p:spPr bwMode="auto">
          <a:noFill/>
          <a:ln>
            <a:miter lim="800000"/>
            <a:headEnd/>
            <a:tailEnd/>
          </a:ln>
        </p:spPr>
        <p:txBody>
          <a:bodyPr/>
          <a:lstStyle/>
          <a:p>
            <a:fld id="{65B095E0-C09F-4052-A3C7-7B07B223A189}" type="slidenum">
              <a:rPr lang="it-IT"/>
              <a:pPr/>
              <a:t>31</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egnaposto immagine diapositiva 1"/>
          <p:cNvSpPr>
            <a:spLocks noGrp="1" noRot="1" noChangeAspect="1"/>
          </p:cNvSpPr>
          <p:nvPr>
            <p:ph type="sldImg"/>
          </p:nvPr>
        </p:nvSpPr>
        <p:spPr bwMode="auto">
          <a:noFill/>
          <a:ln>
            <a:solidFill>
              <a:srgbClr val="000000"/>
            </a:solidFill>
            <a:miter lim="800000"/>
            <a:headEnd/>
            <a:tailEnd/>
          </a:ln>
        </p:spPr>
      </p:sp>
      <p:sp>
        <p:nvSpPr>
          <p:cNvPr id="64514"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b="1" smtClean="0">
                <a:ea typeface="ＭＳ Ｐゴシック" pitchFamily="34" charset="-128"/>
              </a:rPr>
              <a:t>Ira Berlin</a:t>
            </a:r>
            <a:r>
              <a:rPr lang="it-IT" smtClean="0">
                <a:ea typeface="ＭＳ Ｐゴシック" pitchFamily="34" charset="-128"/>
              </a:rPr>
              <a:t> (born 1941) is anAmerican historian, a Distinguished University Professor at the University of Maryland, and a past President of the Organization of American Historians. Berlin is the author of such books as </a:t>
            </a:r>
            <a:r>
              <a:rPr lang="it-IT" i="1" smtClean="0">
                <a:ea typeface="ＭＳ Ｐゴシック" pitchFamily="34" charset="-128"/>
              </a:rPr>
              <a:t>Many Thousands Gone</a:t>
            </a:r>
            <a:r>
              <a:rPr lang="it-IT" smtClean="0">
                <a:ea typeface="ＭＳ Ｐゴシック" pitchFamily="34" charset="-128"/>
              </a:rPr>
              <a:t> and </a:t>
            </a:r>
            <a:r>
              <a:rPr lang="it-IT" i="1" smtClean="0">
                <a:ea typeface="ＭＳ Ｐゴシック" pitchFamily="34" charset="-128"/>
              </a:rPr>
              <a:t>Generations of Captivity</a:t>
            </a:r>
            <a:r>
              <a:rPr lang="it-IT" smtClean="0">
                <a:ea typeface="ＭＳ Ｐゴシック" pitchFamily="34" charset="-128"/>
              </a:rPr>
              <a:t>.</a:t>
            </a:r>
          </a:p>
        </p:txBody>
      </p:sp>
      <p:sp>
        <p:nvSpPr>
          <p:cNvPr id="64515" name="Segnaposto numero diapositiva 3"/>
          <p:cNvSpPr>
            <a:spLocks noGrp="1"/>
          </p:cNvSpPr>
          <p:nvPr>
            <p:ph type="sldNum" sz="quarter" idx="5"/>
          </p:nvPr>
        </p:nvSpPr>
        <p:spPr bwMode="auto">
          <a:noFill/>
          <a:ln>
            <a:miter lim="800000"/>
            <a:headEnd/>
            <a:tailEnd/>
          </a:ln>
        </p:spPr>
        <p:txBody>
          <a:bodyPr/>
          <a:lstStyle/>
          <a:p>
            <a:fld id="{5C864415-BA3F-44AF-90C0-06C2BB21899C}" type="slidenum">
              <a:rPr lang="it-IT"/>
              <a:pPr/>
              <a:t>32</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egnaposto immagine diapositiva 1"/>
          <p:cNvSpPr>
            <a:spLocks noGrp="1" noRot="1" noChangeAspect="1"/>
          </p:cNvSpPr>
          <p:nvPr>
            <p:ph type="sldImg"/>
          </p:nvPr>
        </p:nvSpPr>
        <p:spPr bwMode="auto">
          <a:noFill/>
          <a:ln>
            <a:solidFill>
              <a:srgbClr val="000000"/>
            </a:solidFill>
            <a:miter lim="800000"/>
            <a:headEnd/>
            <a:tailEnd/>
          </a:ln>
        </p:spPr>
      </p:sp>
      <p:sp>
        <p:nvSpPr>
          <p:cNvPr id="66562"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it-IT" b="1" smtClean="0">
                <a:ea typeface="ＭＳ Ｐゴシック" pitchFamily="34" charset="-128"/>
              </a:rPr>
              <a:t>Philip De Armind Curtin</a:t>
            </a:r>
            <a:r>
              <a:rPr lang="it-IT" smtClean="0">
                <a:ea typeface="ＭＳ Ｐゴシック" pitchFamily="34" charset="-128"/>
              </a:rPr>
              <a:t> (May 22, 1922 – June 4, 2009) professore emerito alla</a:t>
            </a:r>
            <a:r>
              <a:rPr lang="it-IT" b="1" smtClean="0">
                <a:ea typeface="ＭＳ Ｐゴシック" pitchFamily="34" charset="-128"/>
              </a:rPr>
              <a:t> </a:t>
            </a:r>
            <a:r>
              <a:rPr lang="it-IT" smtClean="0">
                <a:ea typeface="ＭＳ Ｐゴシック" pitchFamily="34" charset="-128"/>
              </a:rPr>
              <a:t>Johns Hopkins University, storico dell</a:t>
            </a:r>
            <a:r>
              <a:rPr lang="it-IT" altLang="it-IT" smtClean="0">
                <a:ea typeface="ＭＳ Ｐゴシック" pitchFamily="34" charset="-128"/>
              </a:rPr>
              <a:t>’</a:t>
            </a:r>
            <a:r>
              <a:rPr lang="it-IT" smtClean="0">
                <a:ea typeface="ＭＳ Ｐゴシック" pitchFamily="34" charset="-128"/>
              </a:rPr>
              <a:t>Africa e la tratta Atlatica degli schiavi. La sua opera più famosa, 1969 The tratta atlantica degli schiavi: un censimento è stata una delle prime stime del numero di schiavi trasportati attraverso l'Oceano Atlantico tra il 16 ° secolo e il 1870, arrivando a una stima di 9.566.000 schiavi africani importati nelle Americhe</a:t>
            </a:r>
          </a:p>
        </p:txBody>
      </p:sp>
      <p:sp>
        <p:nvSpPr>
          <p:cNvPr id="66563" name="Segnaposto numero diapositiva 3"/>
          <p:cNvSpPr>
            <a:spLocks noGrp="1"/>
          </p:cNvSpPr>
          <p:nvPr>
            <p:ph type="sldNum" sz="quarter" idx="5"/>
          </p:nvPr>
        </p:nvSpPr>
        <p:spPr bwMode="auto">
          <a:noFill/>
          <a:ln>
            <a:miter lim="800000"/>
            <a:headEnd/>
            <a:tailEnd/>
          </a:ln>
        </p:spPr>
        <p:txBody>
          <a:bodyPr/>
          <a:lstStyle/>
          <a:p>
            <a:fld id="{CF41DC5D-EAE9-4BDE-B893-7CF8ED8DBAA6}" type="slidenum">
              <a:rPr lang="it-IT"/>
              <a:pPr/>
              <a:t>33</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a titolo">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it-IT"/>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it-IT">
              <a:latin typeface="Arial" charset="0"/>
              <a:ea typeface="ＭＳ Ｐゴシック" charset="0"/>
            </a:endParaRPr>
          </a:p>
        </p:txBody>
      </p:sp>
      <p:sp>
        <p:nvSpPr>
          <p:cNvPr id="25602" name="Rectangle 2"/>
          <p:cNvSpPr>
            <a:spLocks noGrp="1" noChangeArrowheads="1"/>
          </p:cNvSpPr>
          <p:nvPr>
            <p:ph type="ctrTitle"/>
          </p:nvPr>
        </p:nvSpPr>
        <p:spPr>
          <a:xfrm>
            <a:off x="914400" y="1524000"/>
            <a:ext cx="7623175" cy="1752600"/>
          </a:xfrm>
        </p:spPr>
        <p:txBody>
          <a:bodyPr/>
          <a:lstStyle>
            <a:lvl1pPr>
              <a:defRPr sz="5000"/>
            </a:lvl1pPr>
          </a:lstStyle>
          <a:p>
            <a:pPr lvl="0"/>
            <a:r>
              <a:rPr lang="it-IT" altLang="en-US" noProof="0" smtClean="0"/>
              <a:t>Fare clic per modificare lo stile del titolo</a:t>
            </a:r>
          </a:p>
        </p:txBody>
      </p:sp>
      <p:sp>
        <p:nvSpPr>
          <p:cNvPr id="2560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it-IT" altLang="en-US" noProof="0" smtClean="0"/>
              <a:t>Fare clic per modificare lo stile del sottotitolo dello schema</a:t>
            </a:r>
          </a:p>
        </p:txBody>
      </p:sp>
      <p:sp>
        <p:nvSpPr>
          <p:cNvPr id="6" name="Rectangle 4"/>
          <p:cNvSpPr>
            <a:spLocks noGrp="1" noChangeArrowheads="1"/>
          </p:cNvSpPr>
          <p:nvPr>
            <p:ph type="dt" sz="half" idx="10"/>
          </p:nvPr>
        </p:nvSpPr>
        <p:spPr/>
        <p:txBody>
          <a:bodyPr/>
          <a:lstStyle>
            <a:lvl1pPr>
              <a:defRPr/>
            </a:lvl1pPr>
          </a:lstStyle>
          <a:p>
            <a:pPr>
              <a:defRPr/>
            </a:pPr>
            <a:endParaRPr lang="it-I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it-IT" altLang="en-US"/>
          </a:p>
        </p:txBody>
      </p:sp>
      <p:sp>
        <p:nvSpPr>
          <p:cNvPr id="8" name="Rectangle 6"/>
          <p:cNvSpPr>
            <a:spLocks noGrp="1" noChangeArrowheads="1"/>
          </p:cNvSpPr>
          <p:nvPr>
            <p:ph type="sldNum" sz="quarter" idx="12"/>
          </p:nvPr>
        </p:nvSpPr>
        <p:spPr/>
        <p:txBody>
          <a:bodyPr/>
          <a:lstStyle>
            <a:lvl1pPr>
              <a:defRPr/>
            </a:lvl1pPr>
          </a:lstStyle>
          <a:p>
            <a:fld id="{3EA78A01-97C8-4F5A-85C4-4105739B3A57}" type="slidenum">
              <a:rPr lang="it-IT"/>
              <a:pPr/>
              <a:t>‹N›</a:t>
            </a:fld>
            <a:endParaRPr lang="it-IT"/>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fld id="{FB72CCE8-D6C7-4494-9D3C-78C09162A33E}"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7813"/>
            <a:ext cx="2057400" cy="5853112"/>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7813"/>
            <a:ext cx="6019800" cy="5853112"/>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fld id="{26841C2C-7B4D-48EF-9E3F-F3BDF8028DC0}" type="slidenum">
              <a:rPr lang="it-IT"/>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Obj" preserve="1">
  <p:cSld name="Titolo, contenuto 2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39825"/>
          </a:xfrm>
        </p:spPr>
        <p:txBody>
          <a:bodyPr/>
          <a:lstStyle/>
          <a:p>
            <a:r>
              <a:rPr lang="it-IT" smtClean="0"/>
              <a:t>Fare clic per modificare lo stile del titolo</a:t>
            </a:r>
            <a:endParaRPr lang="it-IT"/>
          </a:p>
        </p:txBody>
      </p:sp>
      <p:sp>
        <p:nvSpPr>
          <p:cNvPr id="3" name="Segnaposto contenuto 2"/>
          <p:cNvSpPr>
            <a:spLocks noGrp="1"/>
          </p:cNvSpPr>
          <p:nvPr>
            <p:ph sz="quarter" idx="1"/>
          </p:nvPr>
        </p:nvSpPr>
        <p:spPr>
          <a:xfrm>
            <a:off x="457200" y="1600200"/>
            <a:ext cx="4038600" cy="21891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457200" y="3941763"/>
            <a:ext cx="4038600" cy="218916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contenuto 4"/>
          <p:cNvSpPr>
            <a:spLocks noGrp="1"/>
          </p:cNvSpPr>
          <p:nvPr>
            <p:ph sz="half" idx="3"/>
          </p:nvPr>
        </p:nvSpPr>
        <p:spPr>
          <a:xfrm>
            <a:off x="4648200" y="1600200"/>
            <a:ext cx="4038600" cy="4530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8" name="Rectangle 6"/>
          <p:cNvSpPr>
            <a:spLocks noGrp="1" noChangeArrowheads="1"/>
          </p:cNvSpPr>
          <p:nvPr>
            <p:ph type="sldNum" sz="quarter" idx="12"/>
          </p:nvPr>
        </p:nvSpPr>
        <p:spPr>
          <a:ln/>
        </p:spPr>
        <p:txBody>
          <a:bodyPr/>
          <a:lstStyle>
            <a:lvl1pPr>
              <a:defRPr/>
            </a:lvl1pPr>
          </a:lstStyle>
          <a:p>
            <a:fld id="{E583AA42-529B-45C9-98BA-36764010E03F}" type="slidenum">
              <a:rPr lang="it-IT"/>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olo, contenuto e 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39825"/>
          </a:xfrm>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30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4648200" y="1600200"/>
            <a:ext cx="4038600" cy="21891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contenuto 4"/>
          <p:cNvSpPr>
            <a:spLocks noGrp="1"/>
          </p:cNvSpPr>
          <p:nvPr>
            <p:ph sz="quarter" idx="3"/>
          </p:nvPr>
        </p:nvSpPr>
        <p:spPr>
          <a:xfrm>
            <a:off x="4648200" y="3941763"/>
            <a:ext cx="4038600" cy="218916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8" name="Rectangle 6"/>
          <p:cNvSpPr>
            <a:spLocks noGrp="1" noChangeArrowheads="1"/>
          </p:cNvSpPr>
          <p:nvPr>
            <p:ph type="sldNum" sz="quarter" idx="12"/>
          </p:nvPr>
        </p:nvSpPr>
        <p:spPr>
          <a:ln/>
        </p:spPr>
        <p:txBody>
          <a:bodyPr/>
          <a:lstStyle>
            <a:lvl1pPr>
              <a:defRPr/>
            </a:lvl1pPr>
          </a:lstStyle>
          <a:p>
            <a:fld id="{5344682A-D959-4466-B235-92DC8895E661}" type="slidenum">
              <a:rPr lang="it-IT"/>
              <a:pPr/>
              <a:t>‹N›</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olo, testo e 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39825"/>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457200" y="1600200"/>
            <a:ext cx="4038600" cy="45307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quarter" idx="2"/>
          </p:nvPr>
        </p:nvSpPr>
        <p:spPr>
          <a:xfrm>
            <a:off x="4648200" y="1600200"/>
            <a:ext cx="4038600" cy="218916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contenuto 4"/>
          <p:cNvSpPr>
            <a:spLocks noGrp="1"/>
          </p:cNvSpPr>
          <p:nvPr>
            <p:ph sz="quarter" idx="3"/>
          </p:nvPr>
        </p:nvSpPr>
        <p:spPr>
          <a:xfrm>
            <a:off x="4648200" y="3941763"/>
            <a:ext cx="4038600" cy="218916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8" name="Rectangle 6"/>
          <p:cNvSpPr>
            <a:spLocks noGrp="1" noChangeArrowheads="1"/>
          </p:cNvSpPr>
          <p:nvPr>
            <p:ph type="sldNum" sz="quarter" idx="12"/>
          </p:nvPr>
        </p:nvSpPr>
        <p:spPr>
          <a:ln/>
        </p:spPr>
        <p:txBody>
          <a:bodyPr/>
          <a:lstStyle>
            <a:lvl1pPr>
              <a:defRPr/>
            </a:lvl1pPr>
          </a:lstStyle>
          <a:p>
            <a:fld id="{42868468-8D6F-4ED9-88B1-D32E66D0E65D}" type="slidenum">
              <a:rPr lang="it-IT"/>
              <a:pPr/>
              <a:t>‹N›</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dgm" preserve="1">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39825"/>
          </a:xfrm>
        </p:spPr>
        <p:txBody>
          <a:bodyPr/>
          <a:lstStyle/>
          <a:p>
            <a:r>
              <a:rPr lang="it-IT" smtClean="0"/>
              <a:t>Fare clic per modificare lo stile del titolo</a:t>
            </a:r>
            <a:endParaRPr lang="it-IT"/>
          </a:p>
        </p:txBody>
      </p:sp>
      <p:sp>
        <p:nvSpPr>
          <p:cNvPr id="3" name="Segnaposto SmartArt 2"/>
          <p:cNvSpPr>
            <a:spLocks noGrp="1"/>
          </p:cNvSpPr>
          <p:nvPr>
            <p:ph type="dgm" idx="1"/>
          </p:nvPr>
        </p:nvSpPr>
        <p:spPr>
          <a:xfrm>
            <a:off x="457200" y="1600200"/>
            <a:ext cx="8229600" cy="4530725"/>
          </a:xfrm>
        </p:spPr>
        <p:txBody>
          <a:bodyPr/>
          <a:lstStyle/>
          <a:p>
            <a:pPr lvl="0"/>
            <a:endParaRPr lang="it-IT"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fld id="{8F2D447D-DD76-4637-82C9-6119984A2654}"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fld id="{C3A87332-AA31-4684-995E-09DDA076496C}"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fld id="{55796672-E662-4EC7-A313-4B6DB5E733A9}"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fld id="{5493B6B1-EF1B-4A2D-8C42-54F6308622FC}"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9" name="Rectangle 6"/>
          <p:cNvSpPr>
            <a:spLocks noGrp="1" noChangeArrowheads="1"/>
          </p:cNvSpPr>
          <p:nvPr>
            <p:ph type="sldNum" sz="quarter" idx="12"/>
          </p:nvPr>
        </p:nvSpPr>
        <p:spPr>
          <a:ln/>
        </p:spPr>
        <p:txBody>
          <a:bodyPr/>
          <a:lstStyle>
            <a:lvl1pPr>
              <a:defRPr/>
            </a:lvl1pPr>
          </a:lstStyle>
          <a:p>
            <a:fld id="{3ADE8ACB-E1CC-4CE1-9A7F-87E9E76E2285}"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fld id="{12533873-8D80-4C8D-9F98-047FA1F2BF4A}"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4" name="Rectangle 6"/>
          <p:cNvSpPr>
            <a:spLocks noGrp="1" noChangeArrowheads="1"/>
          </p:cNvSpPr>
          <p:nvPr>
            <p:ph type="sldNum" sz="quarter" idx="12"/>
          </p:nvPr>
        </p:nvSpPr>
        <p:spPr>
          <a:ln/>
        </p:spPr>
        <p:txBody>
          <a:bodyPr/>
          <a:lstStyle>
            <a:lvl1pPr>
              <a:defRPr/>
            </a:lvl1pPr>
          </a:lstStyle>
          <a:p>
            <a:fld id="{4EDA0182-4628-48DE-8F04-2446ED7C1625}"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fld id="{30EDB710-506C-458D-A885-EBFFB9E1D6EB}"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fld id="{737D3DA5-6F54-4139-82C3-3A482FDA047A}"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t>Fare clic per modificare lo stile del titolo</a:t>
            </a:r>
          </a:p>
        </p:txBody>
      </p:sp>
      <p:sp>
        <p:nvSpPr>
          <p:cNvPr id="24579"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458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ea typeface="+mn-ea"/>
                <a:cs typeface="+mn-cs"/>
              </a:defRPr>
            </a:lvl1pPr>
          </a:lstStyle>
          <a:p>
            <a:pPr>
              <a:defRPr/>
            </a:pPr>
            <a:endParaRPr lang="it-IT" altLang="en-US"/>
          </a:p>
        </p:txBody>
      </p:sp>
      <p:sp>
        <p:nvSpPr>
          <p:cNvPr id="2458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ea typeface="+mn-ea"/>
                <a:cs typeface="+mn-cs"/>
              </a:defRPr>
            </a:lvl1pPr>
          </a:lstStyle>
          <a:p>
            <a:pPr>
              <a:defRPr/>
            </a:pPr>
            <a:endParaRPr lang="it-IT" altLang="en-US"/>
          </a:p>
        </p:txBody>
      </p:sp>
      <p:sp>
        <p:nvSpPr>
          <p:cNvPr id="2458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aramond" pitchFamily="18" charset="0"/>
              </a:defRPr>
            </a:lvl1pPr>
          </a:lstStyle>
          <a:p>
            <a:fld id="{BB11FF43-6856-4C27-AAB4-EF2FC46E9C0E}" type="slidenum">
              <a:rPr lang="it-IT"/>
              <a:pPr/>
              <a:t>‹N›</a:t>
            </a:fld>
            <a:endParaRPr lang="it-IT"/>
          </a:p>
        </p:txBody>
      </p:sp>
      <p:sp>
        <p:nvSpPr>
          <p:cNvPr id="1031" name="Freeform 7"/>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it-IT"/>
          </a:p>
        </p:txBody>
      </p:sp>
      <p:sp>
        <p:nvSpPr>
          <p:cNvPr id="2056"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it-IT">
              <a:latin typeface="Arial"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744"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fade">
                                      <p:cBhvr>
                                        <p:cTn id="7" dur="2000"/>
                                        <p:tgtEl>
                                          <p:spTgt spid="24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fade">
                                      <p:cBhvr>
                                        <p:cTn id="12" dur="2000"/>
                                        <p:tgtEl>
                                          <p:spTgt spid="2457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4579">
                                            <p:txEl>
                                              <p:pRg st="1" end="1"/>
                                            </p:txEl>
                                          </p:spTgt>
                                        </p:tgtEl>
                                        <p:attrNameLst>
                                          <p:attrName>style.visibility</p:attrName>
                                        </p:attrNameLst>
                                      </p:cBhvr>
                                      <p:to>
                                        <p:strVal val="visible"/>
                                      </p:to>
                                    </p:set>
                                    <p:animEffect transition="in" filter="fade">
                                      <p:cBhvr>
                                        <p:cTn id="15" dur="2000"/>
                                        <p:tgtEl>
                                          <p:spTgt spid="24579">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4579">
                                            <p:txEl>
                                              <p:pRg st="2" end="2"/>
                                            </p:txEl>
                                          </p:spTgt>
                                        </p:tgtEl>
                                        <p:attrNameLst>
                                          <p:attrName>style.visibility</p:attrName>
                                        </p:attrNameLst>
                                      </p:cBhvr>
                                      <p:to>
                                        <p:strVal val="visible"/>
                                      </p:to>
                                    </p:set>
                                    <p:animEffect transition="in" filter="fade">
                                      <p:cBhvr>
                                        <p:cTn id="18" dur="2000"/>
                                        <p:tgtEl>
                                          <p:spTgt spid="24579">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4579">
                                            <p:txEl>
                                              <p:pRg st="3" end="3"/>
                                            </p:txEl>
                                          </p:spTgt>
                                        </p:tgtEl>
                                        <p:attrNameLst>
                                          <p:attrName>style.visibility</p:attrName>
                                        </p:attrNameLst>
                                      </p:cBhvr>
                                      <p:to>
                                        <p:strVal val="visible"/>
                                      </p:to>
                                    </p:set>
                                    <p:animEffect transition="in" filter="fade">
                                      <p:cBhvr>
                                        <p:cTn id="21" dur="2000"/>
                                        <p:tgtEl>
                                          <p:spTgt spid="24579">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4579">
                                            <p:txEl>
                                              <p:pRg st="4" end="4"/>
                                            </p:txEl>
                                          </p:spTgt>
                                        </p:tgtEl>
                                        <p:attrNameLst>
                                          <p:attrName>style.visibility</p:attrName>
                                        </p:attrNameLst>
                                      </p:cBhvr>
                                      <p:to>
                                        <p:strVal val="visible"/>
                                      </p:to>
                                    </p:set>
                                    <p:animEffect transition="in" filter="fade">
                                      <p:cBhvr>
                                        <p:cTn id="24" dur="2000"/>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tmplLst>
          <p:tmpl lvl="1">
            <p:tnLst>
              <p:par>
                <p:cTn presetID="10" presetClass="entr" presetSubtype="0" fill="hold" nodeType="clickEffect">
                  <p:stCondLst>
                    <p:cond delay="0"/>
                  </p:stCondLst>
                  <p:childTnLst>
                    <p:set>
                      <p:cBhvr>
                        <p:cTn dur="1" fill="hold">
                          <p:stCondLst>
                            <p:cond delay="0"/>
                          </p:stCondLst>
                        </p:cTn>
                        <p:tgtEl>
                          <p:spTgt spid="24579"/>
                        </p:tgtEl>
                        <p:attrNameLst>
                          <p:attrName>style.visibility</p:attrName>
                        </p:attrNameLst>
                      </p:cBhvr>
                      <p:to>
                        <p:strVal val="visible"/>
                      </p:to>
                    </p:set>
                    <p:animEffect transition="in" filter="fade">
                      <p:cBhvr>
                        <p:cTn dur="2000"/>
                        <p:tgtEl>
                          <p:spTgt spid="2457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24579"/>
                        </p:tgtEl>
                        <p:attrNameLst>
                          <p:attrName>style.visibility</p:attrName>
                        </p:attrNameLst>
                      </p:cBhvr>
                      <p:to>
                        <p:strVal val="visible"/>
                      </p:to>
                    </p:set>
                    <p:animEffect transition="in" filter="fade">
                      <p:cBhvr>
                        <p:cTn dur="2000"/>
                        <p:tgtEl>
                          <p:spTgt spid="2457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24579"/>
                        </p:tgtEl>
                        <p:attrNameLst>
                          <p:attrName>style.visibility</p:attrName>
                        </p:attrNameLst>
                      </p:cBhvr>
                      <p:to>
                        <p:strVal val="visible"/>
                      </p:to>
                    </p:set>
                    <p:animEffect transition="in" filter="fade">
                      <p:cBhvr>
                        <p:cTn dur="2000"/>
                        <p:tgtEl>
                          <p:spTgt spid="2457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24579"/>
                        </p:tgtEl>
                        <p:attrNameLst>
                          <p:attrName>style.visibility</p:attrName>
                        </p:attrNameLst>
                      </p:cBhvr>
                      <p:to>
                        <p:strVal val="visible"/>
                      </p:to>
                    </p:set>
                    <p:animEffect transition="in" filter="fade">
                      <p:cBhvr>
                        <p:cTn dur="2000"/>
                        <p:tgtEl>
                          <p:spTgt spid="2457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24579"/>
                        </p:tgtEl>
                        <p:attrNameLst>
                          <p:attrName>style.visibility</p:attrName>
                        </p:attrNameLst>
                      </p:cBhvr>
                      <p:to>
                        <p:strVal val="visible"/>
                      </p:to>
                    </p:set>
                    <p:animEffect transition="in" filter="fade">
                      <p:cBhvr>
                        <p:cTn dur="2000"/>
                        <p:tgtEl>
                          <p:spTgt spid="24579"/>
                        </p:tgtEl>
                      </p:cBhvr>
                    </p:animEffec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200">
          <a:solidFill>
            <a:schemeClr val="tx2"/>
          </a:solidFill>
          <a:latin typeface="Garamond" pitchFamily="18" charset="0"/>
          <a:ea typeface="ＭＳ Ｐゴシック" charset="0"/>
          <a:cs typeface="ＭＳ Ｐゴシック" charset="0"/>
        </a:defRPr>
      </a:lvl2pPr>
      <a:lvl3pPr algn="l" rtl="0" eaLnBrk="0" fontAlgn="base" hangingPunct="0">
        <a:spcBef>
          <a:spcPct val="0"/>
        </a:spcBef>
        <a:spcAft>
          <a:spcPct val="0"/>
        </a:spcAft>
        <a:defRPr sz="4200">
          <a:solidFill>
            <a:schemeClr val="tx2"/>
          </a:solidFill>
          <a:latin typeface="Garamond" pitchFamily="18" charset="0"/>
          <a:ea typeface="ＭＳ Ｐゴシック" charset="0"/>
          <a:cs typeface="ＭＳ Ｐゴシック" charset="0"/>
        </a:defRPr>
      </a:lvl3pPr>
      <a:lvl4pPr algn="l" rtl="0" eaLnBrk="0" fontAlgn="base" hangingPunct="0">
        <a:spcBef>
          <a:spcPct val="0"/>
        </a:spcBef>
        <a:spcAft>
          <a:spcPct val="0"/>
        </a:spcAft>
        <a:defRPr sz="4200">
          <a:solidFill>
            <a:schemeClr val="tx2"/>
          </a:solidFill>
          <a:latin typeface="Garamond" pitchFamily="18" charset="0"/>
          <a:ea typeface="ＭＳ Ｐゴシック" charset="0"/>
          <a:cs typeface="ＭＳ Ｐゴシック" charset="0"/>
        </a:defRPr>
      </a:lvl4pPr>
      <a:lvl5pPr algn="l" rtl="0" eaLnBrk="0" fontAlgn="base" hangingPunct="0">
        <a:spcBef>
          <a:spcPct val="0"/>
        </a:spcBef>
        <a:spcAft>
          <a:spcPct val="0"/>
        </a:spcAft>
        <a:defRPr sz="4200">
          <a:solidFill>
            <a:schemeClr val="tx2"/>
          </a:solidFill>
          <a:latin typeface="Garamond" pitchFamily="18" charset="0"/>
          <a:ea typeface="ＭＳ Ｐゴシック" charset="0"/>
          <a:cs typeface="ＭＳ Ｐゴシック"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ＭＳ Ｐゴシック" charset="0"/>
          <a:cs typeface="ＭＳ Ｐゴシック" charset="0"/>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ea typeface="ＭＳ Ｐゴシック" charset="0"/>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ea typeface="ＭＳ Ｐゴシック" charset="0"/>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ea typeface="ＭＳ Ｐゴシック" charset="0"/>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ea typeface="ＭＳ Ｐゴシック" charset="0"/>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14348" y="1357298"/>
            <a:ext cx="7623175" cy="5500702"/>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lgn="ctr" eaLnBrk="1" hangingPunct="1"/>
            <a:r>
              <a:rPr lang="it-IT" sz="2500" b="1" i="1" dirty="0" smtClean="0">
                <a:solidFill>
                  <a:srgbClr val="FF0000"/>
                </a:solidFill>
              </a:rPr>
              <a:t/>
            </a:r>
            <a:br>
              <a:rPr lang="it-IT" sz="2500" b="1" i="1" dirty="0" smtClean="0">
                <a:solidFill>
                  <a:srgbClr val="FF0000"/>
                </a:solidFill>
              </a:rPr>
            </a:br>
            <a:r>
              <a:rPr lang="it-IT" b="1" i="1" dirty="0" smtClean="0">
                <a:solidFill>
                  <a:srgbClr val="FF0000"/>
                </a:solidFill>
              </a:rPr>
              <a:t>World </a:t>
            </a:r>
            <a:r>
              <a:rPr lang="it-IT" b="1" i="1" dirty="0" err="1" smtClean="0">
                <a:solidFill>
                  <a:srgbClr val="FF0000"/>
                </a:solidFill>
              </a:rPr>
              <a:t>History</a:t>
            </a:r>
            <a:r>
              <a:rPr lang="it-IT" b="1" i="1" dirty="0" smtClean="0">
                <a:solidFill>
                  <a:srgbClr val="FF0000"/>
                </a:solidFill>
              </a:rPr>
              <a:t>. </a:t>
            </a:r>
            <a:r>
              <a:rPr lang="it-IT" b="1" i="1" dirty="0" smtClean="0">
                <a:solidFill>
                  <a:srgbClr val="FF0000"/>
                </a:solidFill>
              </a:rPr>
              <a:t/>
            </a:r>
            <a:br>
              <a:rPr lang="it-IT" b="1" i="1" dirty="0" smtClean="0">
                <a:solidFill>
                  <a:srgbClr val="FF0000"/>
                </a:solidFill>
              </a:rPr>
            </a:br>
            <a:r>
              <a:rPr lang="it-IT" b="1" i="1" dirty="0" smtClean="0">
                <a:solidFill>
                  <a:srgbClr val="FF0000"/>
                </a:solidFill>
              </a:rPr>
              <a:t>Le </a:t>
            </a:r>
            <a:r>
              <a:rPr lang="it-IT" b="1" i="1" dirty="0" smtClean="0">
                <a:solidFill>
                  <a:srgbClr val="FF0000"/>
                </a:solidFill>
              </a:rPr>
              <a:t>nuove rotte della </a:t>
            </a:r>
            <a:r>
              <a:rPr lang="it-IT" b="1" i="1" dirty="0" smtClean="0">
                <a:solidFill>
                  <a:srgbClr val="FF0000"/>
                </a:solidFill>
              </a:rPr>
              <a:t>storia</a:t>
            </a:r>
            <a:br>
              <a:rPr lang="it-IT" b="1" i="1" dirty="0" smtClean="0">
                <a:solidFill>
                  <a:srgbClr val="FF0000"/>
                </a:solidFill>
              </a:rPr>
            </a:br>
            <a:r>
              <a:rPr lang="it-IT" b="1" i="1" dirty="0" smtClean="0">
                <a:solidFill>
                  <a:srgbClr val="FF0000"/>
                </a:solidFill>
              </a:rPr>
              <a:t/>
            </a:r>
            <a:br>
              <a:rPr lang="it-IT" b="1" i="1" dirty="0" smtClean="0">
                <a:solidFill>
                  <a:srgbClr val="FF0000"/>
                </a:solidFill>
              </a:rPr>
            </a:br>
            <a:r>
              <a:rPr lang="it-IT" sz="2500" b="1" i="1" dirty="0" smtClean="0">
                <a:solidFill>
                  <a:srgbClr val="FF0000"/>
                </a:solidFill>
              </a:rPr>
              <a:t/>
            </a:r>
            <a:br>
              <a:rPr lang="it-IT" sz="2500" b="1" i="1" dirty="0" smtClean="0">
                <a:solidFill>
                  <a:srgbClr val="FF0000"/>
                </a:solidFill>
              </a:rPr>
            </a:br>
            <a:r>
              <a:rPr lang="it-IT" dirty="0" smtClean="0"/>
              <a:t>L</a:t>
            </a:r>
            <a:r>
              <a:rPr lang="it-IT" dirty="0" smtClean="0"/>
              <a:t>. Di Fiore, M. Meriggi</a:t>
            </a:r>
            <a:r>
              <a:rPr lang="it-IT" b="1" i="1" dirty="0" smtClean="0">
                <a:solidFill>
                  <a:srgbClr val="FF0000"/>
                </a:solidFill>
                <a:ea typeface="ＭＳ Ｐゴシック" pitchFamily="34" charset="-128"/>
              </a:rPr>
              <a:t/>
            </a:r>
            <a:br>
              <a:rPr lang="it-IT" b="1" i="1" dirty="0" smtClean="0">
                <a:solidFill>
                  <a:srgbClr val="FF0000"/>
                </a:solidFill>
                <a:ea typeface="ＭＳ Ｐゴシック" pitchFamily="34" charset="-128"/>
              </a:rPr>
            </a:br>
            <a:r>
              <a:rPr lang="it-IT" b="1" i="1" dirty="0" smtClean="0">
                <a:solidFill>
                  <a:srgbClr val="FF0000"/>
                </a:solidFill>
                <a:ea typeface="ＭＳ Ｐゴシック" pitchFamily="34" charset="-128"/>
              </a:rPr>
              <a:t/>
            </a:r>
            <a:br>
              <a:rPr lang="it-IT" b="1" i="1" dirty="0" smtClean="0">
                <a:solidFill>
                  <a:srgbClr val="FF0000"/>
                </a:solidFill>
                <a:ea typeface="ＭＳ Ｐゴシック" pitchFamily="34" charset="-128"/>
              </a:rPr>
            </a:br>
            <a:r>
              <a:rPr lang="it-IT" b="1" i="1" dirty="0" smtClean="0">
                <a:solidFill>
                  <a:srgbClr val="FF0000"/>
                </a:solidFill>
                <a:ea typeface="ＭＳ Ｐゴシック" pitchFamily="34" charset="-128"/>
              </a:rPr>
              <a:t/>
            </a:r>
            <a:br>
              <a:rPr lang="it-IT" b="1" i="1" dirty="0" smtClean="0">
                <a:solidFill>
                  <a:srgbClr val="FF0000"/>
                </a:solidFill>
                <a:ea typeface="ＭＳ Ｐゴシック" pitchFamily="34" charset="-128"/>
              </a:rPr>
            </a:br>
            <a:endParaRPr lang="it-IT" b="1" i="1" dirty="0" smtClean="0">
              <a:solidFill>
                <a:srgbClr val="FF0000"/>
              </a:solidFill>
              <a:ea typeface="ＭＳ Ｐゴシック"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11188" y="277813"/>
            <a:ext cx="8075612" cy="1139825"/>
          </a:xfrm>
        </p:spPr>
        <p:txBody>
          <a:bodyPr/>
          <a:lstStyle/>
          <a:p>
            <a:pPr eaLnBrk="1" hangingPunct="1"/>
            <a:r>
              <a:rPr lang="it-IT" sz="2800" b="1" smtClean="0">
                <a:ea typeface="ＭＳ Ｐゴシック" pitchFamily="34" charset="-128"/>
              </a:rPr>
              <a:t>Johann Gottfried Herder  </a:t>
            </a:r>
            <a:r>
              <a:rPr lang="it-IT" sz="2800" smtClean="0">
                <a:ea typeface="ＭＳ Ｐゴシック" pitchFamily="34" charset="-128"/>
              </a:rPr>
              <a:t>(Mohrungen 1744-Weimar 1803)è stato un filosofo, teologo e letterato tedesco. </a:t>
            </a:r>
            <a:br>
              <a:rPr lang="it-IT" sz="2800" smtClean="0">
                <a:ea typeface="ＭＳ Ｐゴシック" pitchFamily="34" charset="-128"/>
              </a:rPr>
            </a:br>
            <a:endParaRPr lang="it-IT" sz="2800" b="1" i="1" smtClean="0">
              <a:solidFill>
                <a:srgbClr val="FF0000"/>
              </a:solidFill>
              <a:ea typeface="ＭＳ Ｐゴシック" pitchFamily="34" charset="-128"/>
            </a:endParaRPr>
          </a:p>
        </p:txBody>
      </p:sp>
      <p:sp>
        <p:nvSpPr>
          <p:cNvPr id="14339" name="Rectangle 3"/>
          <p:cNvSpPr>
            <a:spLocks noGrp="1" noChangeArrowheads="1"/>
          </p:cNvSpPr>
          <p:nvPr>
            <p:ph type="body" idx="1"/>
          </p:nvPr>
        </p:nvSpPr>
        <p:spPr/>
        <p:txBody>
          <a:bodyPr/>
          <a:lstStyle/>
          <a:p>
            <a:pPr eaLnBrk="1" hangingPunct="1">
              <a:lnSpc>
                <a:spcPct val="90000"/>
              </a:lnSpc>
            </a:pPr>
            <a:r>
              <a:rPr lang="it-IT" sz="2800" b="1" smtClean="0">
                <a:latin typeface="Garamond" pitchFamily="18" charset="0"/>
                <a:ea typeface="ＭＳ Ｐゴシック" pitchFamily="34" charset="-128"/>
              </a:rPr>
              <a:t>Herder</a:t>
            </a:r>
            <a:r>
              <a:rPr lang="it-IT" sz="2800" smtClean="0">
                <a:latin typeface="Garamond" pitchFamily="18" charset="0"/>
                <a:ea typeface="ＭＳ Ｐゴシック" pitchFamily="34" charset="-128"/>
              </a:rPr>
              <a:t> pur sottoscrivendo l</a:t>
            </a:r>
            <a:r>
              <a:rPr lang="it-IT" altLang="it-IT" sz="2800" smtClean="0">
                <a:latin typeface="Garamond" pitchFamily="18" charset="0"/>
                <a:ea typeface="ＭＳ Ｐゴシック" pitchFamily="34" charset="-128"/>
              </a:rPr>
              <a:t>’</a:t>
            </a:r>
            <a:r>
              <a:rPr lang="it-IT" sz="2800" smtClean="0">
                <a:latin typeface="Garamond" pitchFamily="18" charset="0"/>
                <a:ea typeface="ＭＳ Ｐゴシック" pitchFamily="34" charset="-128"/>
              </a:rPr>
              <a:t>idea illuminista di matrice francese di una natura umana unica e universale, concepiva questa come multiforme e dinamica, ammettendo quindi la possibilità di differenti tipi, tutti ugualmente degni.</a:t>
            </a:r>
          </a:p>
          <a:p>
            <a:pPr eaLnBrk="1" hangingPunct="1">
              <a:lnSpc>
                <a:spcPct val="90000"/>
              </a:lnSpc>
            </a:pPr>
            <a:endParaRPr lang="it-IT" sz="2800" i="1" smtClean="0">
              <a:latin typeface="Garamond" pitchFamily="18" charset="0"/>
              <a:ea typeface="ＭＳ Ｐゴシック" pitchFamily="34" charset="-128"/>
            </a:endParaRPr>
          </a:p>
          <a:p>
            <a:pPr eaLnBrk="1" hangingPunct="1">
              <a:lnSpc>
                <a:spcPct val="90000"/>
              </a:lnSpc>
            </a:pPr>
            <a:r>
              <a:rPr lang="it-IT" sz="2800" b="1" i="1" smtClean="0">
                <a:solidFill>
                  <a:srgbClr val="FF0000"/>
                </a:solidFill>
                <a:latin typeface="Garamond" pitchFamily="18" charset="0"/>
                <a:ea typeface="ＭＳ Ｐゴシック" pitchFamily="34" charset="-128"/>
              </a:rPr>
              <a:t>Riconobbe pari dignità a tutti i sistemi di valore e a tutte le epoche storiche, in un reale apprezzamento della diversità culturale</a:t>
            </a:r>
            <a:endParaRPr lang="it-IT" sz="2800" smtClean="0">
              <a:latin typeface="Garamond" pitchFamily="18" charset="0"/>
              <a:ea typeface="ＭＳ Ｐゴシック" pitchFamily="34" charset="-128"/>
            </a:endParaRPr>
          </a:p>
          <a:p>
            <a:pPr eaLnBrk="1" hangingPunct="1">
              <a:lnSpc>
                <a:spcPct val="90000"/>
              </a:lnSpc>
              <a:buFont typeface="Wingdings" pitchFamily="2" charset="2"/>
              <a:buNone/>
            </a:pPr>
            <a:endParaRPr lang="it-IT" sz="2800" i="1" smtClean="0">
              <a:latin typeface="Garamond" pitchFamily="18" charset="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8313" y="404813"/>
            <a:ext cx="7924800" cy="1143000"/>
          </a:xfrm>
        </p:spPr>
        <p:txBody>
          <a:bodyPr/>
          <a:lstStyle/>
          <a:p>
            <a:pPr eaLnBrk="1" hangingPunct="1"/>
            <a:r>
              <a:rPr lang="it-IT" sz="3800" b="1" i="1" dirty="0" err="1" smtClean="0">
                <a:solidFill>
                  <a:srgbClr val="FF0000"/>
                </a:solidFill>
                <a:ea typeface="ＭＳ Ｐゴシック" pitchFamily="34" charset="-128"/>
              </a:rPr>
              <a:t>……</a:t>
            </a:r>
            <a:r>
              <a:rPr lang="it-IT" sz="3800" b="1" i="1" dirty="0" smtClean="0">
                <a:solidFill>
                  <a:srgbClr val="FF0000"/>
                </a:solidFill>
                <a:ea typeface="ＭＳ Ｐゴシック" pitchFamily="34" charset="-128"/>
              </a:rPr>
              <a:t>. Eurocentrismo esclusivo, altri, i diversi, sono stagnanti e senza storia …. </a:t>
            </a:r>
          </a:p>
        </p:txBody>
      </p:sp>
      <p:sp>
        <p:nvSpPr>
          <p:cNvPr id="18435" name="Rectangle 3"/>
          <p:cNvSpPr>
            <a:spLocks noGrp="1" noChangeArrowheads="1"/>
          </p:cNvSpPr>
          <p:nvPr>
            <p:ph type="body" idx="1"/>
          </p:nvPr>
        </p:nvSpPr>
        <p:spPr>
          <a:xfrm>
            <a:off x="428596" y="2327275"/>
            <a:ext cx="8229600" cy="4530725"/>
          </a:xfrm>
        </p:spPr>
        <p:txBody>
          <a:bodyPr/>
          <a:lstStyle/>
          <a:p>
            <a:pPr algn="just"/>
            <a:r>
              <a:rPr lang="it-IT" dirty="0" smtClean="0">
                <a:ea typeface="ＭＳ Ｐゴシック" pitchFamily="34" charset="-128"/>
              </a:rPr>
              <a:t>Corollario di questa interpretazione del divenire storico fu la tendenza a partire dal secondo quarto dell</a:t>
            </a:r>
            <a:r>
              <a:rPr lang="it-IT" altLang="it-IT" dirty="0" smtClean="0">
                <a:ea typeface="ＭＳ Ｐゴシック" pitchFamily="34" charset="-128"/>
              </a:rPr>
              <a:t>’</a:t>
            </a:r>
            <a:r>
              <a:rPr lang="it-IT" dirty="0" smtClean="0">
                <a:ea typeface="ＭＳ Ｐゴシック" pitchFamily="34" charset="-128"/>
              </a:rPr>
              <a:t>Ottocento, ad </a:t>
            </a:r>
            <a:r>
              <a:rPr lang="it-IT" dirty="0" err="1" smtClean="0">
                <a:ea typeface="ＭＳ Ｐゴシック" pitchFamily="34" charset="-128"/>
              </a:rPr>
              <a:t>aspellere</a:t>
            </a:r>
            <a:r>
              <a:rPr lang="it-IT" dirty="0" smtClean="0">
                <a:ea typeface="ＭＳ Ｐゴシック" pitchFamily="34" charset="-128"/>
              </a:rPr>
              <a:t> dai territori della storiografia occidentale i popoli non europei, che venivano fatti oggetto di banali generalizzazioni in luogo di analisi approfondite e semplicisticamente liquidati come </a:t>
            </a:r>
            <a:r>
              <a:rPr lang="it-IT" altLang="it-IT" b="1" dirty="0" smtClean="0">
                <a:ea typeface="ＭＳ Ｐゴシック" pitchFamily="34" charset="-128"/>
              </a:rPr>
              <a:t>“</a:t>
            </a:r>
            <a:r>
              <a:rPr lang="it-IT" b="1" dirty="0" smtClean="0">
                <a:ea typeface="ＭＳ Ｐゴシック" pitchFamily="34" charset="-128"/>
              </a:rPr>
              <a:t>stagnanti</a:t>
            </a:r>
            <a:r>
              <a:rPr lang="it-IT" altLang="it-IT" b="1" dirty="0" smtClean="0">
                <a:ea typeface="ＭＳ Ｐゴシック" pitchFamily="34" charset="-128"/>
              </a:rPr>
              <a:t>”</a:t>
            </a:r>
            <a:r>
              <a:rPr lang="it-IT" b="1" dirty="0" smtClean="0">
                <a:ea typeface="ＭＳ Ｐゴシック" pitchFamily="34" charset="-128"/>
              </a:rPr>
              <a:t> o </a:t>
            </a:r>
            <a:r>
              <a:rPr lang="it-IT" altLang="it-IT" b="1" dirty="0" smtClean="0">
                <a:ea typeface="ＭＳ Ｐゴシック" pitchFamily="34" charset="-128"/>
              </a:rPr>
              <a:t>“</a:t>
            </a:r>
            <a:r>
              <a:rPr lang="it-IT" b="1" dirty="0" smtClean="0">
                <a:ea typeface="ＭＳ Ｐゴシック" pitchFamily="34" charset="-128"/>
              </a:rPr>
              <a:t>senza storia</a:t>
            </a:r>
            <a:r>
              <a:rPr lang="it-IT" altLang="it-IT" b="1" dirty="0" smtClean="0">
                <a:ea typeface="ＭＳ Ｐゴシック" pitchFamily="34" charset="-128"/>
              </a:rPr>
              <a:t>”</a:t>
            </a:r>
            <a:r>
              <a:rPr lang="it-IT" b="1" dirty="0" smtClean="0">
                <a:ea typeface="ＭＳ Ｐゴシック" pitchFamily="34" charset="-128"/>
              </a:rPr>
              <a:t>.</a:t>
            </a:r>
            <a:endParaRPr lang="it-IT"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7813"/>
            <a:ext cx="8229600" cy="5743575"/>
          </a:xfrm>
        </p:spPr>
        <p:txBody>
          <a:bodyPr/>
          <a:lstStyle/>
          <a:p>
            <a:r>
              <a:rPr lang="it-IT" sz="2800" b="1" u="sng" smtClean="0">
                <a:ea typeface="ＭＳ Ｐゴシック" pitchFamily="34" charset="-128"/>
              </a:rPr>
              <a:t>Nel primo </a:t>
            </a:r>
            <a:r>
              <a:rPr lang="it-IT" altLang="it-IT" sz="2800" b="1" u="sng" smtClean="0">
                <a:ea typeface="ＭＳ Ｐゴシック" pitchFamily="34" charset="-128"/>
              </a:rPr>
              <a:t>‘</a:t>
            </a:r>
            <a:r>
              <a:rPr lang="it-IT" altLang="ja-JP" sz="2800" b="1" u="sng" smtClean="0">
                <a:ea typeface="ＭＳ Ｐゴシック" pitchFamily="34" charset="-128"/>
              </a:rPr>
              <a:t>900 verso la World History </a:t>
            </a:r>
            <a:br>
              <a:rPr lang="it-IT" altLang="ja-JP" sz="2800" b="1" u="sng" smtClean="0">
                <a:ea typeface="ＭＳ Ｐゴシック" pitchFamily="34" charset="-128"/>
              </a:rPr>
            </a:br>
            <a:r>
              <a:rPr lang="it-IT" altLang="ja-JP" sz="2800" b="1" u="sng" smtClean="0">
                <a:ea typeface="ＭＳ Ｐゴシック" pitchFamily="34" charset="-128"/>
              </a:rPr>
              <a:t> </a:t>
            </a:r>
            <a:br>
              <a:rPr lang="it-IT" altLang="ja-JP" sz="2800" b="1" u="sng" smtClean="0">
                <a:ea typeface="ＭＳ Ｐゴシック" pitchFamily="34" charset="-128"/>
              </a:rPr>
            </a:br>
            <a:r>
              <a:rPr lang="it-IT" altLang="ja-JP" sz="2800" b="1" u="sng" smtClean="0">
                <a:ea typeface="ＭＳ Ｐゴシック" pitchFamily="34" charset="-128"/>
              </a:rPr>
              <a:t>……..   </a:t>
            </a:r>
            <a:r>
              <a:rPr lang="it-IT" altLang="ja-JP" sz="2800" smtClean="0">
                <a:ea typeface="ＭＳ Ｐゴシック" pitchFamily="34" charset="-128"/>
              </a:rPr>
              <a:t>alcuni storici e soprattutto filosofi della storia, si fecero portavoce delle nuove richieste di analisi di popoli e culture extraeuropei  </a:t>
            </a:r>
            <a:br>
              <a:rPr lang="it-IT" altLang="ja-JP" sz="2800" smtClean="0">
                <a:ea typeface="ＭＳ Ｐゴシック" pitchFamily="34" charset="-128"/>
              </a:rPr>
            </a:br>
            <a:r>
              <a:rPr lang="it-IT" altLang="ja-JP" sz="2800" smtClean="0">
                <a:ea typeface="ＭＳ Ｐゴシック" pitchFamily="34" charset="-128"/>
              </a:rPr>
              <a:t>….. Entrano in crisi le entusiastiche certezze che avevano dominato l</a:t>
            </a:r>
            <a:r>
              <a:rPr lang="it-IT" altLang="it-IT" sz="2800" smtClean="0">
                <a:ea typeface="ＭＳ Ｐゴシック" pitchFamily="34" charset="-128"/>
              </a:rPr>
              <a:t>’</a:t>
            </a:r>
            <a:r>
              <a:rPr lang="it-IT" altLang="ja-JP" sz="2800" smtClean="0">
                <a:ea typeface="ＭＳ Ｐゴシック" pitchFamily="34" charset="-128"/>
              </a:rPr>
              <a:t>Europa del lungo ottocento. </a:t>
            </a:r>
            <a:br>
              <a:rPr lang="it-IT" altLang="ja-JP" sz="2800" smtClean="0">
                <a:ea typeface="ＭＳ Ｐゴシック" pitchFamily="34" charset="-128"/>
              </a:rPr>
            </a:br>
            <a:r>
              <a:rPr lang="it-IT" altLang="ja-JP" sz="2800" smtClean="0">
                <a:ea typeface="ＭＳ Ｐゴシック" pitchFamily="34" charset="-128"/>
              </a:rPr>
              <a:t>Il contributo di questi filosofi della storia nella prima metà del </a:t>
            </a:r>
            <a:r>
              <a:rPr lang="it-IT" altLang="it-IT" sz="2800" smtClean="0">
                <a:ea typeface="ＭＳ Ｐゴシック" pitchFamily="34" charset="-128"/>
              </a:rPr>
              <a:t>‘</a:t>
            </a:r>
            <a:r>
              <a:rPr lang="it-IT" altLang="ja-JP" sz="2800" smtClean="0">
                <a:ea typeface="ＭＳ Ｐゴシック" pitchFamily="34" charset="-128"/>
              </a:rPr>
              <a:t>900 allo sviluppo della </a:t>
            </a:r>
            <a:r>
              <a:rPr lang="it-IT" altLang="ja-JP" sz="2800" u="sng" smtClean="0">
                <a:ea typeface="ＭＳ Ｐゴシック" pitchFamily="34" charset="-128"/>
              </a:rPr>
              <a:t>World History </a:t>
            </a:r>
            <a:r>
              <a:rPr lang="it-IT" altLang="ja-JP" sz="2800" smtClean="0">
                <a:ea typeface="ＭＳ Ｐゴシック" pitchFamily="34" charset="-128"/>
              </a:rPr>
              <a:t>va individuato nella loro tendenza a trascendere la cornice concettuale  dello stato nazione e ad elaborare un concetto di società complessa su larga scala e di istituirla come categoria adeguata per l</a:t>
            </a:r>
            <a:r>
              <a:rPr lang="it-IT" altLang="it-IT" sz="2800" smtClean="0">
                <a:ea typeface="ＭＳ Ｐゴシック" pitchFamily="34" charset="-128"/>
              </a:rPr>
              <a:t>’</a:t>
            </a:r>
            <a:r>
              <a:rPr lang="it-IT" altLang="ja-JP" sz="2800" smtClean="0">
                <a:ea typeface="ＭＳ Ｐゴシック" pitchFamily="34" charset="-128"/>
              </a:rPr>
              <a:t>analisi storica globale. </a:t>
            </a:r>
            <a:br>
              <a:rPr lang="it-IT" altLang="ja-JP" sz="2800" smtClean="0">
                <a:ea typeface="ＭＳ Ｐゴシック" pitchFamily="34" charset="-128"/>
              </a:rPr>
            </a:br>
            <a:endParaRPr lang="it-IT" sz="2800" smtClean="0">
              <a:ea typeface="ＭＳ Ｐゴシック"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it-IT" sz="4000" dirty="0"/>
              <a:t>Oswald </a:t>
            </a:r>
            <a:r>
              <a:rPr lang="it-IT" sz="4000" dirty="0" err="1"/>
              <a:t>Spengler</a:t>
            </a:r>
            <a:r>
              <a:rPr lang="it-IT" sz="4000" dirty="0"/>
              <a:t> (1880-1936 filosofo, storico, scrittore tedesco) </a:t>
            </a:r>
            <a:endParaRPr lang="it-IT" sz="3800" b="1" i="1" dirty="0">
              <a:solidFill>
                <a:srgbClr val="FF0000"/>
              </a:solidFill>
              <a:cs typeface="+mj-cs"/>
            </a:endParaRPr>
          </a:p>
        </p:txBody>
      </p:sp>
      <p:sp>
        <p:nvSpPr>
          <p:cNvPr id="20483" name="Rectangle 3"/>
          <p:cNvSpPr>
            <a:spLocks noGrp="1" noChangeArrowheads="1"/>
          </p:cNvSpPr>
          <p:nvPr>
            <p:ph type="body" idx="1"/>
          </p:nvPr>
        </p:nvSpPr>
        <p:spPr/>
        <p:txBody>
          <a:bodyPr/>
          <a:lstStyle/>
          <a:p>
            <a:pPr eaLnBrk="1" hangingPunct="1"/>
            <a:r>
              <a:rPr lang="it-IT" sz="2400" smtClean="0">
                <a:ea typeface="ＭＳ Ｐゴシック" pitchFamily="34" charset="-128"/>
              </a:rPr>
              <a:t>Tra il 1918 e il 1922 scrisse </a:t>
            </a:r>
            <a:r>
              <a:rPr lang="it-IT" altLang="it-IT" sz="2400" smtClean="0">
                <a:ea typeface="ＭＳ Ｐゴシック" pitchFamily="34" charset="-128"/>
              </a:rPr>
              <a:t>“</a:t>
            </a:r>
            <a:r>
              <a:rPr lang="it-IT" sz="2400" smtClean="0">
                <a:ea typeface="ＭＳ Ｐゴシック" pitchFamily="34" charset="-128"/>
              </a:rPr>
              <a:t> Il Tramonto dell</a:t>
            </a:r>
            <a:r>
              <a:rPr lang="it-IT" altLang="it-IT" sz="2400" smtClean="0">
                <a:ea typeface="ＭＳ Ｐゴシック" pitchFamily="34" charset="-128"/>
              </a:rPr>
              <a:t>’</a:t>
            </a:r>
            <a:r>
              <a:rPr lang="it-IT" sz="2400" smtClean="0">
                <a:ea typeface="ＭＳ Ｐゴシック" pitchFamily="34" charset="-128"/>
              </a:rPr>
              <a:t>Occidente</a:t>
            </a:r>
            <a:r>
              <a:rPr lang="it-IT" altLang="it-IT" sz="2400" smtClean="0">
                <a:ea typeface="ＭＳ Ｐゴシック" pitchFamily="34" charset="-128"/>
              </a:rPr>
              <a:t>”</a:t>
            </a:r>
            <a:r>
              <a:rPr lang="it-IT" sz="2400" smtClean="0">
                <a:ea typeface="ＭＳ Ｐゴシック" pitchFamily="34" charset="-128"/>
              </a:rPr>
              <a:t> (</a:t>
            </a:r>
            <a:r>
              <a:rPr lang="it-IT" sz="2400" i="1" smtClean="0">
                <a:ea typeface="ＭＳ Ｐゴシック" pitchFamily="34" charset="-128"/>
              </a:rPr>
              <a:t>Der Untergang des Abendlandes) </a:t>
            </a:r>
            <a:r>
              <a:rPr lang="it-IT" sz="2400" smtClean="0">
                <a:ea typeface="ＭＳ Ｐゴシック" pitchFamily="34" charset="-128"/>
              </a:rPr>
              <a:t>polemizzò apertamente con lo schema eurocentrico e unilaterale della storia universale tradizionale; </a:t>
            </a:r>
          </a:p>
          <a:p>
            <a:pPr eaLnBrk="1" hangingPunct="1">
              <a:buFont typeface="Wingdings" pitchFamily="2" charset="2"/>
              <a:buNone/>
            </a:pPr>
            <a:endParaRPr lang="it-IT" sz="1600" smtClean="0">
              <a:ea typeface="ＭＳ Ｐゴシック" pitchFamily="34" charset="-128"/>
            </a:endParaRPr>
          </a:p>
          <a:p>
            <a:pPr eaLnBrk="1" hangingPunct="1"/>
            <a:r>
              <a:rPr lang="it-IT" sz="2400" smtClean="0">
                <a:ea typeface="ＭＳ Ｐゴシック" pitchFamily="34" charset="-128"/>
              </a:rPr>
              <a:t>A lui va il merito di essere stato tra i primi a sancire il passaggio da una storia della </a:t>
            </a:r>
            <a:r>
              <a:rPr lang="it-IT" altLang="it-IT" sz="2400" smtClean="0">
                <a:ea typeface="ＭＳ Ｐゴシック" pitchFamily="34" charset="-128"/>
              </a:rPr>
              <a:t>“</a:t>
            </a:r>
            <a:r>
              <a:rPr lang="it-IT" sz="2400" smtClean="0">
                <a:ea typeface="ＭＳ Ｐゴシック" pitchFamily="34" charset="-128"/>
              </a:rPr>
              <a:t>Civiltà</a:t>
            </a:r>
            <a:r>
              <a:rPr lang="it-IT" altLang="it-IT" sz="2400" smtClean="0">
                <a:ea typeface="ＭＳ Ｐゴシック" pitchFamily="34" charset="-128"/>
              </a:rPr>
              <a:t>”</a:t>
            </a:r>
            <a:r>
              <a:rPr lang="it-IT" sz="2400" smtClean="0">
                <a:ea typeface="ＭＳ Ｐゴシック" pitchFamily="34" charset="-128"/>
              </a:rPr>
              <a:t>, declinata al singolare dalle filosofie della storia sette-ottocentesche, a una storia plurale di molteplici civiltà. Queste ultime erano immaginate come autonome e indipendenti (non c</a:t>
            </a:r>
            <a:r>
              <a:rPr lang="it-IT" altLang="it-IT" sz="2400" smtClean="0">
                <a:ea typeface="ＭＳ Ｐゴシック" pitchFamily="34" charset="-128"/>
              </a:rPr>
              <a:t>’</a:t>
            </a:r>
            <a:r>
              <a:rPr lang="it-IT" sz="2400" smtClean="0">
                <a:ea typeface="ＭＳ Ｐゴシック" pitchFamily="34" charset="-128"/>
              </a:rPr>
              <a:t>era un dialogo tra culture diverse). </a:t>
            </a:r>
          </a:p>
          <a:p>
            <a:pPr eaLnBrk="1" hangingPunct="1">
              <a:buFont typeface="Wingdings" pitchFamily="2" charset="2"/>
              <a:buNone/>
            </a:pPr>
            <a:endParaRPr lang="it-IT" sz="1600" smtClean="0">
              <a:ea typeface="ＭＳ Ｐゴシック"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7813"/>
            <a:ext cx="8435975" cy="1139825"/>
          </a:xfrm>
        </p:spPr>
        <p:txBody>
          <a:bodyPr/>
          <a:lstStyle/>
          <a:p>
            <a:pPr eaLnBrk="1" hangingPunct="1"/>
            <a:r>
              <a:rPr lang="it-IT" sz="4000" b="1" smtClean="0">
                <a:ea typeface="ＭＳ Ｐゴシック" pitchFamily="34" charset="-128"/>
              </a:rPr>
              <a:t>Arnold Joseph Toynbee</a:t>
            </a:r>
            <a:r>
              <a:rPr lang="it-IT" sz="4000" smtClean="0">
                <a:ea typeface="ＭＳ Ｐゴシック" pitchFamily="34" charset="-128"/>
              </a:rPr>
              <a:t> (Londra 1889 – York 1975)</a:t>
            </a:r>
            <a:endParaRPr lang="it-IT" sz="4000" b="1" i="1" smtClean="0">
              <a:solidFill>
                <a:srgbClr val="FF0000"/>
              </a:solidFill>
              <a:ea typeface="ＭＳ Ｐゴシック" pitchFamily="34" charset="-128"/>
            </a:endParaRPr>
          </a:p>
        </p:txBody>
      </p:sp>
      <p:sp>
        <p:nvSpPr>
          <p:cNvPr id="21507" name="Rectangle 3"/>
          <p:cNvSpPr>
            <a:spLocks noGrp="1" noChangeArrowheads="1"/>
          </p:cNvSpPr>
          <p:nvPr>
            <p:ph type="body" idx="1"/>
          </p:nvPr>
        </p:nvSpPr>
        <p:spPr>
          <a:xfrm>
            <a:off x="468313" y="1773238"/>
            <a:ext cx="8229600" cy="4962525"/>
          </a:xfrm>
        </p:spPr>
        <p:txBody>
          <a:bodyPr/>
          <a:lstStyle/>
          <a:p>
            <a:pPr eaLnBrk="1" hangingPunct="1">
              <a:lnSpc>
                <a:spcPct val="90000"/>
              </a:lnSpc>
            </a:pPr>
            <a:r>
              <a:rPr lang="it-IT" sz="2400" smtClean="0">
                <a:ea typeface="ＭＳ Ｐゴシック" pitchFamily="34" charset="-128"/>
              </a:rPr>
              <a:t>Storico inglese;</a:t>
            </a:r>
          </a:p>
          <a:p>
            <a:pPr eaLnBrk="1" hangingPunct="1">
              <a:lnSpc>
                <a:spcPct val="90000"/>
              </a:lnSpc>
            </a:pPr>
            <a:r>
              <a:rPr lang="it-IT" sz="2400" smtClean="0">
                <a:ea typeface="ＭＳ Ｐゴシック" pitchFamily="34" charset="-128"/>
              </a:rPr>
              <a:t>Appartenne alla corrente britannica dello storicismo diffusasi nella seconda metà dell</a:t>
            </a:r>
            <a:r>
              <a:rPr lang="it-IT" altLang="it-IT" sz="2400" smtClean="0">
                <a:ea typeface="ＭＳ Ｐゴシック" pitchFamily="34" charset="-128"/>
              </a:rPr>
              <a:t>’</a:t>
            </a:r>
            <a:r>
              <a:rPr lang="it-IT" sz="2400" smtClean="0">
                <a:ea typeface="ＭＳ Ｐゴシック" pitchFamily="34" charset="-128"/>
              </a:rPr>
              <a:t>800 e che vide in lui uno dei suoi massimi esponenti;</a:t>
            </a:r>
          </a:p>
          <a:p>
            <a:pPr eaLnBrk="1" hangingPunct="1">
              <a:lnSpc>
                <a:spcPct val="90000"/>
              </a:lnSpc>
            </a:pPr>
            <a:r>
              <a:rPr lang="it-IT" sz="2400" smtClean="0">
                <a:ea typeface="ＭＳ Ｐゴシック" pitchFamily="34" charset="-128"/>
              </a:rPr>
              <a:t> autore di </a:t>
            </a:r>
            <a:r>
              <a:rPr lang="it-IT" altLang="it-IT" sz="2400" smtClean="0">
                <a:ea typeface="ＭＳ Ｐゴシック" pitchFamily="34" charset="-128"/>
              </a:rPr>
              <a:t>“</a:t>
            </a:r>
            <a:r>
              <a:rPr lang="it-IT" altLang="ja-JP" sz="2400" i="1" smtClean="0">
                <a:ea typeface="ＭＳ Ｐゴシック" pitchFamily="34" charset="-128"/>
              </a:rPr>
              <a:t>A Study of History</a:t>
            </a:r>
            <a:r>
              <a:rPr lang="it-IT" altLang="ja-JP" sz="2400" smtClean="0">
                <a:ea typeface="ＭＳ Ｐゴシック" pitchFamily="34" charset="-128"/>
              </a:rPr>
              <a:t>,</a:t>
            </a:r>
            <a:r>
              <a:rPr lang="it-IT" altLang="it-IT" sz="2400" smtClean="0">
                <a:ea typeface="ＭＳ Ｐゴシック" pitchFamily="34" charset="-128"/>
              </a:rPr>
              <a:t>”</a:t>
            </a:r>
            <a:r>
              <a:rPr lang="it-IT" altLang="ja-JP" sz="2400" smtClean="0">
                <a:ea typeface="ＭＳ Ｐゴシック" pitchFamily="34" charset="-128"/>
              </a:rPr>
              <a:t> una storia universale di dodici volumi, riconosciuto come uno dei padri spirituali dell</a:t>
            </a:r>
            <a:r>
              <a:rPr lang="it-IT" altLang="it-IT" sz="2400" smtClean="0">
                <a:ea typeface="ＭＳ Ｐゴシック" pitchFamily="34" charset="-128"/>
              </a:rPr>
              <a:t>’</a:t>
            </a:r>
            <a:r>
              <a:rPr lang="it-IT" altLang="ja-JP" sz="2400" smtClean="0">
                <a:ea typeface="ＭＳ Ｐゴシック" pitchFamily="34" charset="-128"/>
              </a:rPr>
              <a:t>odierna World History, egli sottolineò la </a:t>
            </a:r>
            <a:r>
              <a:rPr lang="it-IT" altLang="ja-JP" sz="2400" u="sng" smtClean="0">
                <a:ea typeface="ＭＳ Ｐゴシック" pitchFamily="34" charset="-128"/>
              </a:rPr>
              <a:t>portata storica delle interazioni tra civiltà differenti.</a:t>
            </a:r>
            <a:r>
              <a:rPr lang="it-IT" altLang="ja-JP" sz="2400" smtClean="0">
                <a:ea typeface="ＭＳ Ｐゴシック" pitchFamily="34" charset="-128"/>
              </a:rPr>
              <a:t>  </a:t>
            </a:r>
          </a:p>
          <a:p>
            <a:pPr eaLnBrk="1" hangingPunct="1">
              <a:lnSpc>
                <a:spcPct val="90000"/>
              </a:lnSpc>
            </a:pPr>
            <a:r>
              <a:rPr lang="it-IT" sz="2400" smtClean="0">
                <a:ea typeface="ＭＳ Ｐゴシック" pitchFamily="34" charset="-128"/>
              </a:rPr>
              <a:t>Il maggior contributo di Toynbee e alla nuova World history va individuato proprio nel </a:t>
            </a:r>
            <a:r>
              <a:rPr lang="it-IT" sz="2400" b="1" smtClean="0">
                <a:solidFill>
                  <a:srgbClr val="FF0000"/>
                </a:solidFill>
                <a:ea typeface="ＭＳ Ｐゴシック" pitchFamily="34" charset="-128"/>
              </a:rPr>
              <a:t>rilievo accordato ai contatti di civilta</a:t>
            </a:r>
            <a:r>
              <a:rPr lang="it-IT" altLang="it-IT" sz="2400" b="1" smtClean="0">
                <a:solidFill>
                  <a:srgbClr val="FF0000"/>
                </a:solidFill>
                <a:ea typeface="ＭＳ Ｐゴシック" pitchFamily="34" charset="-128"/>
              </a:rPr>
              <a:t>’</a:t>
            </a:r>
            <a:r>
              <a:rPr lang="it-IT" altLang="ja-JP" sz="2400" b="1" smtClean="0">
                <a:solidFill>
                  <a:srgbClr val="FF0000"/>
                </a:solidFill>
                <a:ea typeface="ＭＳ Ｐゴシック" pitchFamily="34" charset="-128"/>
              </a:rPr>
              <a:t> quale dinamica fondamentale della storia umana</a:t>
            </a:r>
            <a:r>
              <a:rPr lang="it-IT" altLang="ja-JP" sz="2400" smtClean="0">
                <a:ea typeface="ＭＳ Ｐゴシック" pitchFamily="34" charset="-128"/>
              </a:rPr>
              <a:t>. </a:t>
            </a:r>
          </a:p>
          <a:p>
            <a:pPr eaLnBrk="1" hangingPunct="1">
              <a:lnSpc>
                <a:spcPct val="90000"/>
              </a:lnSpc>
            </a:pPr>
            <a:endParaRPr lang="it-IT" sz="2400" smtClean="0">
              <a:ea typeface="ＭＳ Ｐゴシック" pitchFamily="34" charset="-128"/>
            </a:endParaRPr>
          </a:p>
          <a:p>
            <a:pPr eaLnBrk="1" hangingPunct="1">
              <a:lnSpc>
                <a:spcPct val="90000"/>
              </a:lnSpc>
            </a:pPr>
            <a:endParaRPr lang="it-IT" sz="2800" b="1" i="1" smtClean="0">
              <a:solidFill>
                <a:srgbClr val="FF0000"/>
              </a:solidFill>
              <a:latin typeface="Garamond" pitchFamily="18" charset="0"/>
              <a:ea typeface="ＭＳ Ｐゴシック" pitchFamily="34" charset="-128"/>
            </a:endParaRPr>
          </a:p>
          <a:p>
            <a:pPr eaLnBrk="1" hangingPunct="1">
              <a:lnSpc>
                <a:spcPct val="90000"/>
              </a:lnSpc>
              <a:buFont typeface="Wingdings" pitchFamily="2" charset="2"/>
              <a:buNone/>
            </a:pPr>
            <a:endParaRPr lang="it-IT" sz="2800" smtClean="0">
              <a:ea typeface="ＭＳ Ｐゴシック"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7813"/>
            <a:ext cx="8229600" cy="5095875"/>
          </a:xfrm>
        </p:spPr>
        <p:txBody>
          <a:bodyPr/>
          <a:lstStyle/>
          <a:p>
            <a:pPr algn="ctr" eaLnBrk="1" hangingPunct="1">
              <a:defRPr/>
            </a:pPr>
            <a:r>
              <a:rPr lang="it-IT" sz="4000" dirty="0" smtClean="0"/>
              <a:t/>
            </a:r>
            <a:br>
              <a:rPr lang="it-IT" sz="4000" dirty="0" smtClean="0"/>
            </a:br>
            <a:r>
              <a:rPr lang="it-IT" sz="4000" dirty="0" smtClean="0"/>
              <a:t>Passaggio </a:t>
            </a:r>
            <a:r>
              <a:rPr lang="it-IT" sz="4000" dirty="0"/>
              <a:t>dalla </a:t>
            </a:r>
            <a:r>
              <a:rPr lang="it-IT" sz="4000" dirty="0" smtClean="0"/>
              <a:t>STORIA UNIVERSALE  alla </a:t>
            </a:r>
            <a:br>
              <a:rPr lang="it-IT" sz="4000" dirty="0" smtClean="0"/>
            </a:br>
            <a:r>
              <a:rPr lang="it-IT" sz="4000" dirty="0" smtClean="0"/>
              <a:t/>
            </a:r>
            <a:br>
              <a:rPr lang="it-IT" sz="4000" dirty="0" smtClean="0"/>
            </a:br>
            <a:r>
              <a:rPr lang="it-IT" sz="4000" dirty="0"/>
              <a:t/>
            </a:r>
            <a:br>
              <a:rPr lang="it-IT" sz="4000" dirty="0"/>
            </a:br>
            <a:r>
              <a:rPr lang="it-IT" sz="4800" dirty="0" smtClean="0">
                <a:solidFill>
                  <a:srgbClr val="FF0000"/>
                </a:solidFill>
              </a:rPr>
              <a:t>NEW </a:t>
            </a:r>
            <a:r>
              <a:rPr lang="it-IT" sz="4800" dirty="0">
                <a:solidFill>
                  <a:srgbClr val="FF0000"/>
                </a:solidFill>
              </a:rPr>
              <a:t>HISTORY </a:t>
            </a:r>
            <a:endParaRPr lang="it-IT" sz="4800" b="1" i="1" dirty="0">
              <a:solidFill>
                <a:srgbClr val="FF0000"/>
              </a:solidFill>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3" name="Rectangle 2"/>
          <p:cNvSpPr>
            <a:spLocks noGrp="1" noChangeArrowheads="1"/>
          </p:cNvSpPr>
          <p:nvPr>
            <p:ph type="title"/>
          </p:nvPr>
        </p:nvSpPr>
        <p:spPr>
          <a:xfrm>
            <a:off x="457200" y="277813"/>
            <a:ext cx="8229600" cy="5599112"/>
          </a:xfrm>
        </p:spPr>
        <p:txBody>
          <a:bodyPr/>
          <a:lstStyle/>
          <a:p>
            <a:pPr algn="just" eaLnBrk="1" hangingPunct="1"/>
            <a:r>
              <a:rPr lang="it-IT" sz="2800" smtClean="0">
                <a:ea typeface="ＭＳ Ｐゴシック" pitchFamily="34" charset="-128"/>
              </a:rPr>
              <a:t>Con questo nome si è imposta negli ultimi decenni del Novecento una corrente della storiografia, praticata essenzialmente nei paesi di lingua anglosassone; il suo esponente più noto è il canadese W.H. Mc Neill, animatore del "Journal of World History" (pubblicato dal 1990) e autore dell'opera canonica </a:t>
            </a:r>
            <a:r>
              <a:rPr lang="it-IT" sz="2800" i="1" smtClean="0">
                <a:ea typeface="ＭＳ Ｐゴシック" pitchFamily="34" charset="-128"/>
              </a:rPr>
              <a:t>The Rise of the West. A History of the Human Community</a:t>
            </a:r>
            <a:r>
              <a:rPr lang="it-IT" sz="2800" smtClean="0">
                <a:ea typeface="ＭＳ Ｐゴシック" pitchFamily="34" charset="-128"/>
              </a:rPr>
              <a:t> (1964). </a:t>
            </a:r>
            <a:br>
              <a:rPr lang="it-IT" sz="2800" smtClean="0">
                <a:ea typeface="ＭＳ Ｐゴシック" pitchFamily="34" charset="-128"/>
              </a:rPr>
            </a:br>
            <a:r>
              <a:rPr lang="it-IT" sz="2800" smtClean="0">
                <a:ea typeface="ＭＳ Ｐゴシック" pitchFamily="34" charset="-128"/>
              </a:rPr>
              <a:t>La world history sfida le concezioni consolidate della storiografia, ponendo l</a:t>
            </a:r>
            <a:r>
              <a:rPr lang="it-IT" altLang="it-IT" sz="2800" smtClean="0">
                <a:ea typeface="ＭＳ Ｐゴシック" pitchFamily="34" charset="-128"/>
              </a:rPr>
              <a:t>’</a:t>
            </a:r>
            <a:r>
              <a:rPr lang="it-IT" sz="2800" smtClean="0">
                <a:ea typeface="ＭＳ Ｐゴシック" pitchFamily="34" charset="-128"/>
              </a:rPr>
              <a:t>accento sull</a:t>
            </a:r>
            <a:r>
              <a:rPr lang="it-IT" altLang="it-IT" sz="2800" smtClean="0">
                <a:ea typeface="ＭＳ Ｐゴシック" pitchFamily="34" charset="-128"/>
              </a:rPr>
              <a:t>’</a:t>
            </a:r>
            <a:r>
              <a:rPr lang="it-IT" sz="2800" smtClean="0">
                <a:ea typeface="ＭＳ Ｐゴシック" pitchFamily="34" charset="-128"/>
              </a:rPr>
              <a:t>interdipendenza dei fenomeni globali, rigettando l</a:t>
            </a:r>
            <a:r>
              <a:rPr lang="it-IT" altLang="it-IT" sz="2800" smtClean="0">
                <a:ea typeface="ＭＳ Ｐゴシック" pitchFamily="34" charset="-128"/>
              </a:rPr>
              <a:t>’</a:t>
            </a:r>
            <a:r>
              <a:rPr lang="it-IT" sz="2800" smtClean="0">
                <a:ea typeface="ＭＳ Ｐゴシック" pitchFamily="34" charset="-128"/>
              </a:rPr>
              <a:t>idea di una storia locale che non tenga conto dei processi internazionali.</a:t>
            </a:r>
            <a:br>
              <a:rPr lang="it-IT" sz="2800" smtClean="0">
                <a:ea typeface="ＭＳ Ｐゴシック" pitchFamily="34" charset="-128"/>
              </a:rPr>
            </a:br>
            <a:endParaRPr lang="it-IT" sz="2800" b="1" i="1" smtClean="0">
              <a:solidFill>
                <a:srgbClr val="FF0000"/>
              </a:solidFill>
              <a:ea typeface="ＭＳ Ｐゴシック"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95288" y="277813"/>
            <a:ext cx="8291512" cy="703262"/>
          </a:xfrm>
        </p:spPr>
        <p:txBody>
          <a:bodyPr/>
          <a:lstStyle/>
          <a:p>
            <a:pPr eaLnBrk="1" hangingPunct="1">
              <a:defRPr/>
            </a:pPr>
            <a:r>
              <a:rPr lang="it-IT" sz="4000" i="1" dirty="0" smtClean="0">
                <a:latin typeface="Arial" charset="0"/>
                <a:cs typeface="+mn-cs"/>
              </a:rPr>
              <a:t>William Hardy </a:t>
            </a:r>
            <a:r>
              <a:rPr lang="it-IT" sz="4000" i="1" dirty="0" err="1" smtClean="0">
                <a:latin typeface="Arial" charset="0"/>
                <a:cs typeface="+mn-cs"/>
              </a:rPr>
              <a:t>McNeill</a:t>
            </a:r>
            <a:r>
              <a:rPr lang="it-IT" sz="4000" i="1" dirty="0" smtClean="0">
                <a:latin typeface="Arial" charset="0"/>
                <a:cs typeface="+mn-cs"/>
              </a:rPr>
              <a:t> </a:t>
            </a:r>
            <a:r>
              <a:rPr lang="it-IT" sz="2800" i="1" dirty="0" smtClean="0">
                <a:latin typeface="Arial" charset="0"/>
                <a:cs typeface="+mn-cs"/>
              </a:rPr>
              <a:t>1917 Vancouver</a:t>
            </a:r>
            <a:endParaRPr lang="it-IT" sz="2800" b="1" i="1" dirty="0">
              <a:solidFill>
                <a:srgbClr val="FF0000"/>
              </a:solidFill>
              <a:cs typeface="+mj-cs"/>
            </a:endParaRPr>
          </a:p>
        </p:txBody>
      </p:sp>
      <p:sp>
        <p:nvSpPr>
          <p:cNvPr id="23555" name="Rectangle 3"/>
          <p:cNvSpPr>
            <a:spLocks noGrp="1" noChangeArrowheads="1"/>
          </p:cNvSpPr>
          <p:nvPr>
            <p:ph type="body" idx="1"/>
          </p:nvPr>
        </p:nvSpPr>
        <p:spPr>
          <a:xfrm>
            <a:off x="468313" y="1052513"/>
            <a:ext cx="8424862" cy="5805487"/>
          </a:xfrm>
        </p:spPr>
        <p:txBody>
          <a:bodyPr/>
          <a:lstStyle/>
          <a:p>
            <a:pPr algn="just" eaLnBrk="1" hangingPunct="1">
              <a:lnSpc>
                <a:spcPct val="90000"/>
              </a:lnSpc>
            </a:pPr>
            <a:r>
              <a:rPr lang="it-IT" sz="2400" i="1" smtClean="0">
                <a:ea typeface="ＭＳ Ｐゴシック" pitchFamily="34" charset="-128"/>
              </a:rPr>
              <a:t>è un autore di world historian, professore emerito di Storia presso l'Università di Chicago, dove insegna dal 1947.</a:t>
            </a:r>
          </a:p>
          <a:p>
            <a:pPr algn="just" eaLnBrk="1" hangingPunct="1">
              <a:lnSpc>
                <a:spcPct val="90000"/>
              </a:lnSpc>
            </a:pPr>
            <a:r>
              <a:rPr lang="it-IT" sz="2400" b="1" smtClean="0">
                <a:ea typeface="ＭＳ Ｐゴシック" pitchFamily="34" charset="-128"/>
              </a:rPr>
              <a:t>L</a:t>
            </a:r>
            <a:r>
              <a:rPr lang="it-IT" altLang="it-IT" sz="2400" b="1" smtClean="0">
                <a:ea typeface="ＭＳ Ｐゴシック" pitchFamily="34" charset="-128"/>
              </a:rPr>
              <a:t>’</a:t>
            </a:r>
            <a:r>
              <a:rPr lang="it-IT" sz="2400" b="1" smtClean="0">
                <a:ea typeface="ＭＳ Ｐゴシック" pitchFamily="34" charset="-128"/>
              </a:rPr>
              <a:t>unità di analisi </a:t>
            </a:r>
            <a:r>
              <a:rPr lang="it-IT" sz="2400" smtClean="0">
                <a:ea typeface="ＭＳ Ｐゴシック" pitchFamily="34" charset="-128"/>
              </a:rPr>
              <a:t>sono </a:t>
            </a:r>
            <a:r>
              <a:rPr lang="it-IT" sz="2400" b="1" smtClean="0">
                <a:solidFill>
                  <a:srgbClr val="FF0000"/>
                </a:solidFill>
                <a:ea typeface="ＭＳ Ｐゴシック" pitchFamily="34" charset="-128"/>
              </a:rPr>
              <a:t>le civilità</a:t>
            </a:r>
            <a:r>
              <a:rPr lang="it-IT" sz="2400" smtClean="0">
                <a:ea typeface="ＭＳ Ｐゴシック" pitchFamily="34" charset="-128"/>
              </a:rPr>
              <a:t>, lo studio è sui processi storici con effetti su vasta scala spazio temporale. </a:t>
            </a:r>
          </a:p>
          <a:p>
            <a:pPr algn="just" eaLnBrk="1" hangingPunct="1">
              <a:lnSpc>
                <a:spcPct val="90000"/>
              </a:lnSpc>
            </a:pPr>
            <a:r>
              <a:rPr lang="it-IT" sz="2400" b="1" smtClean="0">
                <a:ea typeface="ＭＳ Ｐゴシック" pitchFamily="34" charset="-128"/>
              </a:rPr>
              <a:t>Il fattore chiave del divenire storico sono i contatti tra le società ed in particolare lo scambio di idee, conoscenze e tecnologie. </a:t>
            </a:r>
            <a:r>
              <a:rPr lang="it-IT" sz="2400" smtClean="0">
                <a:ea typeface="ＭＳ Ｐゴシック" pitchFamily="34" charset="-128"/>
              </a:rPr>
              <a:t>Introduce in questo modo un modello innovativo di storia mondiale. </a:t>
            </a:r>
          </a:p>
          <a:p>
            <a:pPr algn="just" eaLnBrk="1" hangingPunct="1">
              <a:lnSpc>
                <a:spcPct val="90000"/>
              </a:lnSpc>
            </a:pPr>
            <a:r>
              <a:rPr lang="it-IT" sz="2400" i="1" smtClean="0">
                <a:ea typeface="ＭＳ Ｐゴシック" pitchFamily="34" charset="-128"/>
              </a:rPr>
              <a:t>I suoi primi lavori, sino agli </a:t>
            </a:r>
            <a:r>
              <a:rPr lang="it-IT" altLang="it-IT" sz="2400" i="1" smtClean="0">
                <a:ea typeface="ＭＳ Ｐゴシック" pitchFamily="34" charset="-128"/>
              </a:rPr>
              <a:t>‘</a:t>
            </a:r>
            <a:r>
              <a:rPr lang="it-IT" sz="2400" i="1" smtClean="0">
                <a:ea typeface="ＭＳ Ｐゴシック" pitchFamily="34" charset="-128"/>
              </a:rPr>
              <a:t>70 e </a:t>
            </a:r>
            <a:r>
              <a:rPr lang="it-IT" altLang="it-IT" sz="2400" i="1" smtClean="0">
                <a:ea typeface="ＭＳ Ｐゴシック" pitchFamily="34" charset="-128"/>
              </a:rPr>
              <a:t>‘</a:t>
            </a:r>
            <a:r>
              <a:rPr lang="it-IT" sz="2400" i="1" smtClean="0">
                <a:ea typeface="ＭＳ Ｐゴシック" pitchFamily="34" charset="-128"/>
              </a:rPr>
              <a:t>80 vennero accusati di essere europocentrici (nella sua analisi mancava l</a:t>
            </a:r>
            <a:r>
              <a:rPr lang="it-IT" altLang="it-IT" sz="2400" i="1" smtClean="0">
                <a:ea typeface="ＭＳ Ｐゴシック" pitchFamily="34" charset="-128"/>
              </a:rPr>
              <a:t>’</a:t>
            </a:r>
            <a:r>
              <a:rPr lang="it-IT" sz="2400" i="1" smtClean="0">
                <a:ea typeface="ＭＳ Ｐゴシック" pitchFamily="34" charset="-128"/>
              </a:rPr>
              <a:t>Africa). </a:t>
            </a:r>
          </a:p>
          <a:p>
            <a:pPr algn="just" eaLnBrk="1" hangingPunct="1">
              <a:lnSpc>
                <a:spcPct val="90000"/>
              </a:lnSpc>
            </a:pPr>
            <a:r>
              <a:rPr lang="it-IT" sz="2400" smtClean="0">
                <a:ea typeface="ＭＳ Ｐゴシック" pitchFamily="34" charset="-128"/>
              </a:rPr>
              <a:t>Il suo approccio storiografico si sarebbe distinto per tratti innovativi che privilegiavano un approccio tematico ai processi attivi su scala trans-nazionale e tendenzialmente globale </a:t>
            </a:r>
            <a:endParaRPr lang="it-IT" sz="2400" i="1" smtClean="0">
              <a:ea typeface="ＭＳ Ｐゴシック"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egnaposto contenuto 2"/>
          <p:cNvSpPr>
            <a:spLocks noGrp="1"/>
          </p:cNvSpPr>
          <p:nvPr>
            <p:ph idx="1"/>
          </p:nvPr>
        </p:nvSpPr>
        <p:spPr>
          <a:xfrm>
            <a:off x="468313" y="1268413"/>
            <a:ext cx="8229600" cy="4530725"/>
          </a:xfrm>
        </p:spPr>
        <p:txBody>
          <a:bodyPr/>
          <a:lstStyle/>
          <a:p>
            <a:pPr marL="0" indent="0">
              <a:buFont typeface="Wingdings" pitchFamily="2" charset="2"/>
              <a:buNone/>
            </a:pPr>
            <a:endParaRPr lang="it-IT" sz="2400" b="1" smtClean="0">
              <a:solidFill>
                <a:srgbClr val="FF0000"/>
              </a:solidFill>
              <a:ea typeface="ＭＳ Ｐゴシック" pitchFamily="34" charset="-128"/>
            </a:endParaRPr>
          </a:p>
          <a:p>
            <a:pPr marL="0" indent="0">
              <a:buFont typeface="Wingdings" pitchFamily="2" charset="2"/>
              <a:buNone/>
            </a:pPr>
            <a:r>
              <a:rPr lang="it-IT" sz="2400" b="1" smtClean="0">
                <a:solidFill>
                  <a:srgbClr val="FF0000"/>
                </a:solidFill>
                <a:ea typeface="ＭＳ Ｐゴシック" pitchFamily="34" charset="-128"/>
              </a:rPr>
              <a:t>Teoria della modernizzazione :</a:t>
            </a:r>
          </a:p>
          <a:p>
            <a:pPr marL="0" indent="0"/>
            <a:r>
              <a:rPr lang="it-IT" sz="2400" smtClean="0">
                <a:ea typeface="ＭＳ Ｐゴシック" pitchFamily="34" charset="-128"/>
              </a:rPr>
              <a:t>A partire dagli anni </a:t>
            </a:r>
            <a:r>
              <a:rPr lang="fr-FR" altLang="it-IT" sz="2400" smtClean="0">
                <a:ea typeface="ＭＳ Ｐゴシック" pitchFamily="34" charset="-128"/>
              </a:rPr>
              <a:t>’</a:t>
            </a:r>
            <a:r>
              <a:rPr lang="it-IT" altLang="ja-JP" sz="2400" smtClean="0">
                <a:ea typeface="ＭＳ Ｐゴシック" pitchFamily="34" charset="-128"/>
              </a:rPr>
              <a:t>50 i teorici della modernizzazione avevano avanzato l</a:t>
            </a:r>
            <a:r>
              <a:rPr lang="it-IT" altLang="it-IT" sz="2400" smtClean="0">
                <a:ea typeface="ＭＳ Ｐゴシック" pitchFamily="34" charset="-128"/>
              </a:rPr>
              <a:t>’</a:t>
            </a:r>
            <a:r>
              <a:rPr lang="it-IT" altLang="ja-JP" sz="2400" smtClean="0">
                <a:ea typeface="ＭＳ Ｐゴシック" pitchFamily="34" charset="-128"/>
              </a:rPr>
              <a:t>idea che tutte le società nazionali si sviluppassero secondo un unico modello evolutivo, con ritmi diversi. </a:t>
            </a:r>
          </a:p>
          <a:p>
            <a:pPr marL="0" indent="0"/>
            <a:r>
              <a:rPr lang="it-IT" sz="2400" smtClean="0">
                <a:ea typeface="ＭＳ Ｐゴシック" pitchFamily="34" charset="-128"/>
              </a:rPr>
              <a:t>Corollario di tale assunto  imperniato sul concetto di  sviluppo e sulla ripresa della teoria degli stadi,  consisteva </a:t>
            </a:r>
            <a:r>
              <a:rPr lang="it-IT" sz="2400" smtClean="0">
                <a:solidFill>
                  <a:srgbClr val="FF0000"/>
                </a:solidFill>
                <a:ea typeface="ＭＳ Ｐゴシック" pitchFamily="34" charset="-128"/>
              </a:rPr>
              <a:t>nell</a:t>
            </a:r>
            <a:r>
              <a:rPr lang="it-IT" altLang="it-IT" sz="2400" smtClean="0">
                <a:solidFill>
                  <a:srgbClr val="FF0000"/>
                </a:solidFill>
                <a:ea typeface="ＭＳ Ｐゴシック" pitchFamily="34" charset="-128"/>
              </a:rPr>
              <a:t>’</a:t>
            </a:r>
            <a:r>
              <a:rPr lang="it-IT" sz="2400" smtClean="0">
                <a:solidFill>
                  <a:srgbClr val="FF0000"/>
                </a:solidFill>
                <a:ea typeface="ＭＳ Ｐゴシック" pitchFamily="34" charset="-128"/>
              </a:rPr>
              <a:t>auspicio che i paesi più progrediti, ovvero le nazioni occidentali, fungessero da modello per quelli </a:t>
            </a:r>
            <a:r>
              <a:rPr lang="it-IT" altLang="it-IT" sz="2400" smtClean="0">
                <a:solidFill>
                  <a:srgbClr val="FF0000"/>
                </a:solidFill>
                <a:ea typeface="ＭＳ Ｐゴシック" pitchFamily="34" charset="-128"/>
              </a:rPr>
              <a:t>“</a:t>
            </a:r>
            <a:r>
              <a:rPr lang="it-IT" sz="2400" smtClean="0">
                <a:solidFill>
                  <a:srgbClr val="FF0000"/>
                </a:solidFill>
                <a:ea typeface="ＭＳ Ｐゴシック" pitchFamily="34" charset="-128"/>
              </a:rPr>
              <a:t>più arretrati</a:t>
            </a:r>
            <a:r>
              <a:rPr lang="it-IT" altLang="it-IT" sz="2400" smtClean="0">
                <a:solidFill>
                  <a:srgbClr val="FF0000"/>
                </a:solidFill>
                <a:ea typeface="ＭＳ Ｐゴシック" pitchFamily="34" charset="-128"/>
              </a:rPr>
              <a:t>”</a:t>
            </a:r>
            <a:r>
              <a:rPr lang="it-IT" sz="2400" smtClean="0">
                <a:solidFill>
                  <a:srgbClr val="FF0000"/>
                </a:solidFill>
                <a:ea typeface="ＭＳ Ｐゴシック" pitchFamily="34" charset="-128"/>
              </a:rPr>
              <a:t> al fine di indicare loro la via.</a:t>
            </a:r>
          </a:p>
          <a:p>
            <a:pPr marL="0" indent="0"/>
            <a:endParaRPr lang="it-IT" sz="2400" smtClean="0">
              <a:ea typeface="ＭＳ Ｐゴシック" pitchFamily="34" charset="-128"/>
            </a:endParaRPr>
          </a:p>
        </p:txBody>
      </p:sp>
      <p:sp>
        <p:nvSpPr>
          <p:cNvPr id="2" name="Titolo 1"/>
          <p:cNvSpPr>
            <a:spLocks noGrp="1"/>
          </p:cNvSpPr>
          <p:nvPr>
            <p:ph type="title"/>
          </p:nvPr>
        </p:nvSpPr>
        <p:spPr>
          <a:xfrm>
            <a:off x="468313" y="260350"/>
            <a:ext cx="8229600" cy="1008063"/>
          </a:xfrm>
        </p:spPr>
        <p:txBody>
          <a:bodyPr/>
          <a:lstStyle/>
          <a:p>
            <a:r>
              <a:rPr lang="it-IT" sz="3200" smtClean="0">
                <a:ea typeface="ＭＳ Ｐゴシック" pitchFamily="34" charset="-128"/>
              </a:rPr>
              <a:t>Teoria della modernizzazione </a:t>
            </a:r>
            <a:br>
              <a:rPr lang="it-IT" sz="3200" smtClean="0">
                <a:ea typeface="ＭＳ Ｐゴシック" pitchFamily="34" charset="-128"/>
              </a:rPr>
            </a:br>
            <a:r>
              <a:rPr lang="it-IT" sz="3200" smtClean="0">
                <a:ea typeface="ＭＳ Ｐゴシック" pitchFamily="34" charset="-128"/>
              </a:rPr>
              <a:t>      ……..    vs Teoria della dipenza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Segnaposto contenuto 2"/>
          <p:cNvSpPr>
            <a:spLocks noGrp="1"/>
          </p:cNvSpPr>
          <p:nvPr>
            <p:ph idx="1"/>
          </p:nvPr>
        </p:nvSpPr>
        <p:spPr>
          <a:xfrm>
            <a:off x="457200" y="549275"/>
            <a:ext cx="8229600" cy="5688013"/>
          </a:xfrm>
        </p:spPr>
        <p:txBody>
          <a:bodyPr/>
          <a:lstStyle/>
          <a:p>
            <a:r>
              <a:rPr lang="it-IT" sz="2800" b="1" smtClean="0">
                <a:solidFill>
                  <a:srgbClr val="FF0000"/>
                </a:solidFill>
                <a:ea typeface="ＭＳ Ｐゴシック" pitchFamily="34" charset="-128"/>
              </a:rPr>
              <a:t>Teoria della dipenza </a:t>
            </a:r>
          </a:p>
          <a:p>
            <a:r>
              <a:rPr lang="it-IT" sz="2800" smtClean="0">
                <a:ea typeface="ＭＳ Ｐゴシック" pitchFamily="34" charset="-128"/>
              </a:rPr>
              <a:t>….</a:t>
            </a:r>
            <a:r>
              <a:rPr lang="it-IT" sz="2400" smtClean="0">
                <a:ea typeface="ＭＳ Ｐゴシック" pitchFamily="34" charset="-128"/>
              </a:rPr>
              <a:t>.in America Latina, economisti Latino Americani dell</a:t>
            </a:r>
            <a:r>
              <a:rPr lang="it-IT" altLang="it-IT" sz="2400" smtClean="0">
                <a:ea typeface="ＭＳ Ｐゴシック" pitchFamily="34" charset="-128"/>
              </a:rPr>
              <a:t>’</a:t>
            </a:r>
            <a:r>
              <a:rPr lang="it-IT" sz="2400" smtClean="0">
                <a:ea typeface="ＭＳ Ｐゴシック" pitchFamily="34" charset="-128"/>
              </a:rPr>
              <a:t>Ecla (Commissione economica delle Nazioni Unite per l</a:t>
            </a:r>
            <a:r>
              <a:rPr lang="it-IT" altLang="it-IT" sz="2400" smtClean="0">
                <a:ea typeface="ＭＳ Ｐゴシック" pitchFamily="34" charset="-128"/>
              </a:rPr>
              <a:t>’</a:t>
            </a:r>
            <a:r>
              <a:rPr lang="it-IT" sz="2400" smtClean="0">
                <a:ea typeface="ＭＳ Ｐゴシック" pitchFamily="34" charset="-128"/>
              </a:rPr>
              <a:t>America Latina)  avevano introdotto l</a:t>
            </a:r>
            <a:r>
              <a:rPr lang="it-IT" altLang="it-IT" sz="2400" smtClean="0">
                <a:ea typeface="ＭＳ Ｐゴシック" pitchFamily="34" charset="-128"/>
              </a:rPr>
              <a:t>’</a:t>
            </a:r>
            <a:r>
              <a:rPr lang="it-IT" sz="2400" smtClean="0">
                <a:ea typeface="ＭＳ Ｐゴシック" pitchFamily="34" charset="-128"/>
              </a:rPr>
              <a:t>idea del commercio internazionale in termini di </a:t>
            </a:r>
            <a:r>
              <a:rPr lang="it-IT" sz="2400" b="1" smtClean="0">
                <a:ea typeface="ＭＳ Ｐゴシック" pitchFamily="34" charset="-128"/>
              </a:rPr>
              <a:t>scambio ineguale tra il centro</a:t>
            </a:r>
            <a:r>
              <a:rPr lang="it-IT" sz="2400" smtClean="0">
                <a:ea typeface="ＭＳ Ｐゴシック" pitchFamily="34" charset="-128"/>
              </a:rPr>
              <a:t> (paesi economicamente più forti)</a:t>
            </a:r>
            <a:r>
              <a:rPr lang="it-IT" sz="2400" b="1" smtClean="0">
                <a:ea typeface="ＭＳ Ｐゴシック" pitchFamily="34" charset="-128"/>
              </a:rPr>
              <a:t> e la periferia </a:t>
            </a:r>
            <a:r>
              <a:rPr lang="it-IT" sz="2400" smtClean="0">
                <a:ea typeface="ＭＳ Ｐゴシック" pitchFamily="34" charset="-128"/>
              </a:rPr>
              <a:t>del mondo. </a:t>
            </a:r>
          </a:p>
          <a:p>
            <a:r>
              <a:rPr lang="it-IT" sz="2400" smtClean="0">
                <a:ea typeface="ＭＳ Ｐゴシック" pitchFamily="34" charset="-128"/>
              </a:rPr>
              <a:t>Sotto accusa le politiche economiche prescritte dai paesi occidentali e delle Nazioni Unite responsabili del disastro economico in Sud America. </a:t>
            </a:r>
          </a:p>
          <a:p>
            <a:r>
              <a:rPr lang="it-IT" sz="2400" smtClean="0">
                <a:ea typeface="ＭＳ Ｐゴシック" pitchFamily="34" charset="-128"/>
              </a:rPr>
              <a:t>Il sottosviluppo come conseguenza delle politiche d</a:t>
            </a:r>
            <a:r>
              <a:rPr lang="it-IT" altLang="it-IT" sz="2400" smtClean="0">
                <a:ea typeface="ＭＳ Ｐゴシック" pitchFamily="34" charset="-128"/>
              </a:rPr>
              <a:t>’</a:t>
            </a:r>
            <a:r>
              <a:rPr lang="it-IT" sz="2400" smtClean="0">
                <a:ea typeface="ＭＳ Ｐゴシック" pitchFamily="34" charset="-128"/>
              </a:rPr>
              <a:t>inclusione dei paesi del </a:t>
            </a:r>
            <a:r>
              <a:rPr lang="it-IT" altLang="it-IT" sz="2400" smtClean="0">
                <a:ea typeface="ＭＳ Ｐゴシック" pitchFamily="34" charset="-128"/>
              </a:rPr>
              <a:t>“</a:t>
            </a:r>
            <a:r>
              <a:rPr lang="it-IT" sz="2400" smtClean="0">
                <a:ea typeface="ＭＳ Ｐゴシック" pitchFamily="34" charset="-128"/>
              </a:rPr>
              <a:t>Terzo Mondo</a:t>
            </a:r>
            <a:r>
              <a:rPr lang="it-IT" altLang="it-IT" sz="2400" smtClean="0">
                <a:ea typeface="ＭＳ Ｐゴシック" pitchFamily="34" charset="-128"/>
              </a:rPr>
              <a:t>”</a:t>
            </a:r>
            <a:r>
              <a:rPr lang="it-IT" sz="2400" smtClean="0">
                <a:ea typeface="ＭＳ Ｐゴシック" pitchFamily="34" charset="-128"/>
              </a:rPr>
              <a:t> nel libero commercio dell</a:t>
            </a:r>
            <a:r>
              <a:rPr lang="it-IT" altLang="it-IT" sz="2400" smtClean="0">
                <a:ea typeface="ＭＳ Ｐゴシック" pitchFamily="34" charset="-128"/>
              </a:rPr>
              <a:t>’</a:t>
            </a:r>
            <a:r>
              <a:rPr lang="it-IT" sz="2400" smtClean="0">
                <a:ea typeface="ＭＳ Ｐゴシック" pitchFamily="34" charset="-128"/>
              </a:rPr>
              <a:t>economia – mondo – capitalistica, che si era tradotto in nuove forme di sfruttamento: definito da Gunder Frank </a:t>
            </a:r>
            <a:r>
              <a:rPr lang="it-IT" altLang="it-IT" sz="2400" smtClean="0">
                <a:ea typeface="ＭＳ Ｐゴシック" pitchFamily="34" charset="-128"/>
              </a:rPr>
              <a:t>“</a:t>
            </a:r>
            <a:r>
              <a:rPr lang="it-IT" sz="2400" smtClean="0">
                <a:ea typeface="ＭＳ Ｐゴシック" pitchFamily="34" charset="-128"/>
              </a:rPr>
              <a:t>SVILUPPO DEL SOTTOSVILUPPO</a:t>
            </a:r>
            <a:r>
              <a:rPr lang="it-IT" altLang="it-IT" sz="2400" smtClean="0">
                <a:ea typeface="ＭＳ Ｐゴシック" pitchFamily="34" charset="-128"/>
              </a:rPr>
              <a:t>”</a:t>
            </a:r>
            <a:r>
              <a:rPr lang="it-IT" sz="2400" smtClean="0">
                <a:ea typeface="ＭＳ Ｐゴシック" pitchFamily="34" charset="-128"/>
              </a:rPr>
              <a:t>. </a:t>
            </a:r>
          </a:p>
          <a:p>
            <a:endParaRPr lang="it-IT" sz="2400" b="1" smtClean="0">
              <a:solidFill>
                <a:srgbClr val="FF0000"/>
              </a:solidFill>
              <a:ea typeface="ＭＳ Ｐゴシック" pitchFamily="34" charset="-128"/>
            </a:endParaRPr>
          </a:p>
          <a:p>
            <a:endParaRPr lang="it-IT" sz="2400" b="1" smtClean="0">
              <a:solidFill>
                <a:srgbClr val="FF0000"/>
              </a:solidFill>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a:xfrm>
            <a:off x="395288" y="277813"/>
            <a:ext cx="8291512" cy="1139825"/>
          </a:xfrm>
        </p:spPr>
        <p:txBody>
          <a:bodyPr/>
          <a:lstStyle/>
          <a:p>
            <a:pPr eaLnBrk="1" hangingPunct="1">
              <a:defRPr/>
            </a:pPr>
            <a:r>
              <a:rPr lang="it-IT" sz="4000" i="1" dirty="0" smtClean="0">
                <a:cs typeface="+mj-cs"/>
              </a:rPr>
              <a:t>Erodoto </a:t>
            </a:r>
            <a:r>
              <a:rPr lang="it-IT" sz="4000" i="1" dirty="0" smtClean="0">
                <a:cs typeface="+mj-cs"/>
              </a:rPr>
              <a:t>(</a:t>
            </a:r>
            <a:r>
              <a:rPr lang="it-IT" sz="4000" i="1" dirty="0">
                <a:cs typeface="+mj-cs"/>
              </a:rPr>
              <a:t>Alicarnasso 484 a.C</a:t>
            </a:r>
            <a:r>
              <a:rPr lang="it-IT" sz="4000" i="1" dirty="0" smtClean="0">
                <a:cs typeface="+mj-cs"/>
              </a:rPr>
              <a:t>. </a:t>
            </a:r>
            <a:r>
              <a:rPr lang="it-IT" sz="4000" i="1" dirty="0">
                <a:cs typeface="+mj-cs"/>
              </a:rPr>
              <a:t>- 425 a.C.), storico greco.</a:t>
            </a:r>
            <a:endParaRPr lang="it-IT" sz="3800" b="1" i="1" dirty="0">
              <a:solidFill>
                <a:srgbClr val="FF0000"/>
              </a:solidFill>
              <a:cs typeface="+mj-cs"/>
            </a:endParaRPr>
          </a:p>
        </p:txBody>
      </p:sp>
      <p:pic>
        <p:nvPicPr>
          <p:cNvPr id="19458" name="Immagine 1" descr="erodoto.jpg"/>
          <p:cNvPicPr>
            <a:picLocks noChangeAspect="1"/>
          </p:cNvPicPr>
          <p:nvPr/>
        </p:nvPicPr>
        <p:blipFill>
          <a:blip r:embed="rId2"/>
          <a:srcRect/>
          <a:stretch>
            <a:fillRect/>
          </a:stretch>
        </p:blipFill>
        <p:spPr bwMode="auto">
          <a:xfrm>
            <a:off x="468313" y="1628775"/>
            <a:ext cx="4032250" cy="4537075"/>
          </a:xfrm>
          <a:prstGeom prst="rect">
            <a:avLst/>
          </a:prstGeom>
          <a:noFill/>
          <a:ln w="9525">
            <a:noFill/>
            <a:miter lim="800000"/>
            <a:headEnd/>
            <a:tailEnd/>
          </a:ln>
        </p:spPr>
      </p:pic>
      <p:sp>
        <p:nvSpPr>
          <p:cNvPr id="3" name="Segnaposto contenuto 2"/>
          <p:cNvSpPr>
            <a:spLocks noGrp="1"/>
          </p:cNvSpPr>
          <p:nvPr>
            <p:ph sz="half" idx="1"/>
          </p:nvPr>
        </p:nvSpPr>
        <p:spPr>
          <a:xfrm>
            <a:off x="457200" y="1600200"/>
            <a:ext cx="4038600" cy="4205288"/>
          </a:xfrm>
        </p:spPr>
        <p:txBody>
          <a:bodyPr/>
          <a:lstStyle/>
          <a:p>
            <a:pPr marL="0" indent="0">
              <a:buFont typeface="Wingdings" charset="0"/>
              <a:buNone/>
              <a:defRPr/>
            </a:pPr>
            <a:r>
              <a:rPr lang="it-IT" dirty="0" smtClean="0">
                <a:cs typeface="+mn-cs"/>
              </a:rPr>
              <a:t>Erodoto </a:t>
            </a:r>
            <a:endParaRPr lang="it-IT" dirty="0">
              <a:cs typeface="+mn-cs"/>
            </a:endParaRPr>
          </a:p>
        </p:txBody>
      </p:sp>
      <p:sp>
        <p:nvSpPr>
          <p:cNvPr id="4" name="Segnaposto contenuto 3"/>
          <p:cNvSpPr>
            <a:spLocks noGrp="1"/>
          </p:cNvSpPr>
          <p:nvPr>
            <p:ph sz="half" idx="2"/>
          </p:nvPr>
        </p:nvSpPr>
        <p:spPr/>
        <p:txBody>
          <a:bodyPr/>
          <a:lstStyle/>
          <a:p>
            <a:r>
              <a:rPr lang="it-IT" dirty="0" smtClean="0">
                <a:ea typeface="ＭＳ Ｐゴシック" pitchFamily="34" charset="-128"/>
              </a:rPr>
              <a:t>Lontano dall</a:t>
            </a:r>
            <a:r>
              <a:rPr lang="it-IT" altLang="it-IT" dirty="0" smtClean="0">
                <a:ea typeface="ＭＳ Ｐゴシック" pitchFamily="34" charset="-128"/>
              </a:rPr>
              <a:t>’</a:t>
            </a:r>
            <a:r>
              <a:rPr lang="it-IT" dirty="0" smtClean="0">
                <a:ea typeface="ＭＳ Ｐゴシック" pitchFamily="34" charset="-128"/>
              </a:rPr>
              <a:t>ottica </a:t>
            </a:r>
            <a:r>
              <a:rPr lang="it-IT" dirty="0" err="1" smtClean="0">
                <a:ea typeface="ＭＳ Ｐゴシック" pitchFamily="34" charset="-128"/>
              </a:rPr>
              <a:t>greco-centrica</a:t>
            </a:r>
            <a:r>
              <a:rPr lang="it-IT" dirty="0" smtClean="0">
                <a:ea typeface="ＭＳ Ｐゴシック" pitchFamily="34" charset="-128"/>
              </a:rPr>
              <a:t> del contemporaneo Tucidide) riservò spazio alle vicende dei barbari, dotando il proprio lavoro di un</a:t>
            </a:r>
            <a:r>
              <a:rPr lang="it-IT" altLang="it-IT" dirty="0" smtClean="0">
                <a:ea typeface="ＭＳ Ｐゴシック" pitchFamily="34" charset="-128"/>
              </a:rPr>
              <a:t>’</a:t>
            </a:r>
            <a:r>
              <a:rPr lang="it-IT" dirty="0" smtClean="0">
                <a:ea typeface="ＭＳ Ｐゴシック" pitchFamily="34" charset="-128"/>
              </a:rPr>
              <a:t>ampiezza di scala, di un</a:t>
            </a:r>
            <a:r>
              <a:rPr lang="it-IT" altLang="it-IT" dirty="0" smtClean="0">
                <a:ea typeface="ＭＳ Ｐゴシック" pitchFamily="34" charset="-128"/>
              </a:rPr>
              <a:t>’</a:t>
            </a:r>
            <a:r>
              <a:rPr lang="it-IT" dirty="0" smtClean="0">
                <a:ea typeface="ＭＳ Ｐゴシック" pitchFamily="34" charset="-128"/>
              </a:rPr>
              <a:t>attitudine cosmopolita.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p:cNvSpPr>
            <a:spLocks noGrp="1"/>
          </p:cNvSpPr>
          <p:nvPr>
            <p:ph type="title"/>
          </p:nvPr>
        </p:nvSpPr>
        <p:spPr/>
        <p:txBody>
          <a:bodyPr/>
          <a:lstStyle/>
          <a:p>
            <a:pPr>
              <a:defRPr/>
            </a:pPr>
            <a:r>
              <a:rPr lang="it-IT" sz="2800" b="1" dirty="0"/>
              <a:t>Immanuel Maurice </a:t>
            </a:r>
            <a:r>
              <a:rPr lang="it-IT" sz="2800" b="1" dirty="0" err="1"/>
              <a:t>Wallerstein</a:t>
            </a:r>
            <a:r>
              <a:rPr lang="it-IT" sz="2800" b="1" dirty="0"/>
              <a:t> (New York, 1930</a:t>
            </a:r>
            <a:r>
              <a:rPr lang="it-IT" sz="2800" b="1" dirty="0" smtClean="0"/>
              <a:t>)</a:t>
            </a:r>
            <a:r>
              <a:rPr lang="it-IT" sz="2800" dirty="0"/>
              <a:t> sociologo ed economista statunitense </a:t>
            </a:r>
            <a:endParaRPr lang="it-IT" sz="2800" dirty="0">
              <a:cs typeface="+mj-cs"/>
            </a:endParaRPr>
          </a:p>
        </p:txBody>
      </p:sp>
      <p:sp>
        <p:nvSpPr>
          <p:cNvPr id="28675" name="Segnaposto contenuto 2"/>
          <p:cNvSpPr>
            <a:spLocks noGrp="1"/>
          </p:cNvSpPr>
          <p:nvPr>
            <p:ph idx="1"/>
          </p:nvPr>
        </p:nvSpPr>
        <p:spPr>
          <a:xfrm>
            <a:off x="500034" y="1571612"/>
            <a:ext cx="8229600" cy="5111750"/>
          </a:xfrm>
        </p:spPr>
        <p:txBody>
          <a:bodyPr/>
          <a:lstStyle/>
          <a:p>
            <a:pPr algn="just"/>
            <a:r>
              <a:rPr lang="it-IT" sz="2400" dirty="0" smtClean="0">
                <a:ea typeface="ＭＳ Ｐゴシック" pitchFamily="34" charset="-128"/>
              </a:rPr>
              <a:t>Crea un modello interpretativo per il sistema mondo moderno . </a:t>
            </a:r>
          </a:p>
          <a:p>
            <a:pPr algn="just"/>
            <a:endParaRPr lang="it-IT" sz="2400" dirty="0" smtClean="0">
              <a:ea typeface="ＭＳ Ｐゴシック" pitchFamily="34" charset="-128"/>
            </a:endParaRPr>
          </a:p>
          <a:p>
            <a:r>
              <a:rPr lang="it-IT" sz="3200" dirty="0" smtClean="0">
                <a:ea typeface="ＭＳ Ｐゴシック" pitchFamily="34" charset="-128"/>
              </a:rPr>
              <a:t> </a:t>
            </a:r>
            <a:r>
              <a:rPr lang="it-IT" sz="2400" dirty="0" smtClean="0">
                <a:ea typeface="ＭＳ Ｐゴシック" pitchFamily="34" charset="-128"/>
              </a:rPr>
              <a:t>Abbandona la categoria d</a:t>
            </a:r>
            <a:r>
              <a:rPr lang="it-IT" altLang="it-IT" sz="2400" dirty="0" smtClean="0">
                <a:ea typeface="ＭＳ Ｐゴシック" pitchFamily="34" charset="-128"/>
              </a:rPr>
              <a:t>’</a:t>
            </a:r>
            <a:r>
              <a:rPr lang="it-IT" sz="2400" dirty="0" smtClean="0">
                <a:ea typeface="ＭＳ Ｐゴシック" pitchFamily="34" charset="-128"/>
              </a:rPr>
              <a:t>analisi:  </a:t>
            </a:r>
            <a:r>
              <a:rPr lang="it-IT" sz="2400" b="1" dirty="0" smtClean="0">
                <a:ea typeface="ＭＳ Ｐゴシック" pitchFamily="34" charset="-128"/>
              </a:rPr>
              <a:t>stato nazionale</a:t>
            </a:r>
            <a:r>
              <a:rPr lang="it-IT" sz="2400" dirty="0" smtClean="0">
                <a:ea typeface="ＭＳ Ｐゴシック" pitchFamily="34" charset="-128"/>
              </a:rPr>
              <a:t>, e lo sostituisce con il </a:t>
            </a:r>
            <a:r>
              <a:rPr lang="it-IT" sz="2400" b="1" dirty="0" smtClean="0">
                <a:ea typeface="ＭＳ Ｐゴシック" pitchFamily="34" charset="-128"/>
              </a:rPr>
              <a:t>sistema-mondo</a:t>
            </a:r>
            <a:r>
              <a:rPr lang="it-IT" sz="2400" dirty="0" smtClean="0">
                <a:ea typeface="ＭＳ Ｐゴシック" pitchFamily="34" charset="-128"/>
              </a:rPr>
              <a:t>, inteso come </a:t>
            </a:r>
            <a:r>
              <a:rPr lang="it-IT" altLang="it-IT" sz="2400" dirty="0" smtClean="0">
                <a:ea typeface="ＭＳ Ｐゴシック" pitchFamily="34" charset="-128"/>
              </a:rPr>
              <a:t>“</a:t>
            </a:r>
            <a:r>
              <a:rPr lang="it-IT" sz="2400" dirty="0" smtClean="0">
                <a:ea typeface="ＭＳ Ｐゴシック" pitchFamily="34" charset="-128"/>
              </a:rPr>
              <a:t>ambito spaziale/temporale che taglia trasversalmente molte unità politiche e culturali, rappresentando un</a:t>
            </a:r>
            <a:r>
              <a:rPr lang="it-IT" altLang="it-IT" sz="2400" dirty="0" smtClean="0">
                <a:ea typeface="ＭＳ Ｐゴシック" pitchFamily="34" charset="-128"/>
              </a:rPr>
              <a:t>’</a:t>
            </a:r>
            <a:r>
              <a:rPr lang="it-IT" sz="2400" dirty="0" smtClean="0">
                <a:ea typeface="ＭＳ Ｐゴシック" pitchFamily="34" charset="-128"/>
              </a:rPr>
              <a:t>area integrata di attività e istituzioni che obbediscono ad alcune regole </a:t>
            </a:r>
            <a:r>
              <a:rPr lang="it-IT" sz="2400" dirty="0" smtClean="0">
                <a:ea typeface="ＭＳ Ｐゴシック" pitchFamily="34" charset="-128"/>
              </a:rPr>
              <a:t>sistemiche”. </a:t>
            </a:r>
            <a:endParaRPr lang="it-IT" sz="2400" dirty="0" smtClean="0">
              <a:ea typeface="ＭＳ Ｐゴシック" pitchFamily="34" charset="-128"/>
            </a:endParaRPr>
          </a:p>
          <a:p>
            <a:endParaRPr lang="it-IT" sz="2400" dirty="0" smtClean="0">
              <a:ea typeface="ＭＳ Ｐゴシック" pitchFamily="34" charset="-128"/>
            </a:endParaRPr>
          </a:p>
          <a:p>
            <a:pPr>
              <a:buNone/>
            </a:pPr>
            <a:endParaRPr lang="it-IT" sz="24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1"/>
          <p:cNvSpPr>
            <a:spLocks noGrp="1"/>
          </p:cNvSpPr>
          <p:nvPr>
            <p:ph type="title"/>
          </p:nvPr>
        </p:nvSpPr>
        <p:spPr/>
        <p:txBody>
          <a:bodyPr/>
          <a:lstStyle/>
          <a:p>
            <a:pPr>
              <a:defRPr/>
            </a:pPr>
            <a:r>
              <a:rPr lang="it-IT" sz="4400" i="1" dirty="0" smtClean="0">
                <a:cs typeface="+mj-cs"/>
              </a:rPr>
              <a:t>World </a:t>
            </a:r>
            <a:r>
              <a:rPr lang="it-IT" sz="4400" i="1" dirty="0" err="1" smtClean="0">
                <a:cs typeface="+mj-cs"/>
              </a:rPr>
              <a:t>historians</a:t>
            </a:r>
            <a:r>
              <a:rPr lang="it-IT" sz="4400" i="1" dirty="0" smtClean="0">
                <a:cs typeface="+mj-cs"/>
              </a:rPr>
              <a:t> e </a:t>
            </a:r>
            <a:r>
              <a:rPr lang="it-IT" sz="4400" i="1" dirty="0" err="1" smtClean="0">
                <a:cs typeface="+mj-cs"/>
              </a:rPr>
              <a:t>Wallerstein</a:t>
            </a:r>
            <a:r>
              <a:rPr lang="it-IT" sz="4400" i="1" dirty="0" smtClean="0">
                <a:cs typeface="+mj-cs"/>
              </a:rPr>
              <a:t> </a:t>
            </a:r>
            <a:endParaRPr lang="it-IT" i="1" dirty="0">
              <a:cs typeface="+mj-cs"/>
            </a:endParaRPr>
          </a:p>
        </p:txBody>
      </p:sp>
      <p:sp>
        <p:nvSpPr>
          <p:cNvPr id="29699" name="Segnaposto contenuto 2"/>
          <p:cNvSpPr>
            <a:spLocks noGrp="1"/>
          </p:cNvSpPr>
          <p:nvPr>
            <p:ph idx="1"/>
          </p:nvPr>
        </p:nvSpPr>
        <p:spPr>
          <a:xfrm>
            <a:off x="457200" y="1052513"/>
            <a:ext cx="8229600" cy="5040312"/>
          </a:xfrm>
        </p:spPr>
        <p:txBody>
          <a:bodyPr/>
          <a:lstStyle/>
          <a:p>
            <a:r>
              <a:rPr lang="it-IT" sz="2400" dirty="0" smtClean="0">
                <a:ea typeface="ＭＳ Ｐゴシック" pitchFamily="34" charset="-128"/>
              </a:rPr>
              <a:t>Pur riconoscendo il contributo del sociologo statunitense, i </a:t>
            </a:r>
            <a:r>
              <a:rPr lang="it-IT" sz="2400" i="1" dirty="0" smtClean="0">
                <a:ea typeface="ＭＳ Ｐゴシック" pitchFamily="34" charset="-128"/>
              </a:rPr>
              <a:t>World </a:t>
            </a:r>
            <a:r>
              <a:rPr lang="it-IT" sz="2400" i="1" dirty="0" err="1" smtClean="0">
                <a:ea typeface="ＭＳ Ｐゴシック" pitchFamily="34" charset="-128"/>
              </a:rPr>
              <a:t>historians</a:t>
            </a:r>
            <a:r>
              <a:rPr lang="it-IT" sz="2400" i="1" dirty="0" smtClean="0">
                <a:ea typeface="ＭＳ Ｐゴシック" pitchFamily="34" charset="-128"/>
              </a:rPr>
              <a:t> </a:t>
            </a:r>
            <a:r>
              <a:rPr lang="it-IT" sz="2400" dirty="0" smtClean="0">
                <a:ea typeface="ＭＳ Ｐゴシック" pitchFamily="34" charset="-128"/>
              </a:rPr>
              <a:t>statunitensi appaiono esitanti di fronte alla concentrazione quasi esclusiva  dei sistemi mondo sugli aspetti politici ed economici delle relazioni storiche e alla permanenza di un</a:t>
            </a:r>
            <a:r>
              <a:rPr lang="it-IT" altLang="it-IT" sz="2400" dirty="0" smtClean="0">
                <a:ea typeface="ＭＳ Ｐゴシック" pitchFamily="34" charset="-128"/>
              </a:rPr>
              <a:t>’</a:t>
            </a:r>
            <a:r>
              <a:rPr lang="it-IT" sz="2400" dirty="0" smtClean="0">
                <a:ea typeface="ＭＳ Ｐゴシック" pitchFamily="34" charset="-128"/>
              </a:rPr>
              <a:t>ottica </a:t>
            </a:r>
            <a:r>
              <a:rPr lang="it-IT" sz="2300" dirty="0" smtClean="0">
                <a:ea typeface="ＭＳ Ｐゴシック" pitchFamily="34" charset="-128"/>
              </a:rPr>
              <a:t>OCCIDENTO- CENTRICA</a:t>
            </a:r>
            <a:r>
              <a:rPr lang="it-IT" sz="2400" dirty="0" smtClean="0">
                <a:ea typeface="ＭＳ Ｐゴシック" pitchFamily="34" charset="-128"/>
              </a:rPr>
              <a:t>, perché:</a:t>
            </a:r>
            <a:r>
              <a:rPr lang="it-IT" dirty="0" smtClean="0">
                <a:ea typeface="ＭＳ Ｐゴシック" pitchFamily="34" charset="-128"/>
              </a:rPr>
              <a:t> </a:t>
            </a:r>
          </a:p>
          <a:p>
            <a:r>
              <a:rPr lang="it-IT" sz="2400" dirty="0" smtClean="0">
                <a:ea typeface="ＭＳ Ｐゴシック" pitchFamily="34" charset="-128"/>
              </a:rPr>
              <a:t>Nonostante la </a:t>
            </a:r>
            <a:r>
              <a:rPr lang="it-IT" sz="2400" i="1" dirty="0" err="1" smtClean="0">
                <a:ea typeface="ＭＳ Ｐゴシック" pitchFamily="34" charset="-128"/>
              </a:rPr>
              <a:t>world-sistem</a:t>
            </a:r>
            <a:r>
              <a:rPr lang="it-IT" sz="2400" i="1" dirty="0" smtClean="0">
                <a:ea typeface="ＭＳ Ｐゴシック" pitchFamily="34" charset="-128"/>
              </a:rPr>
              <a:t>  </a:t>
            </a:r>
            <a:r>
              <a:rPr lang="it-IT" sz="2400" i="1" dirty="0" err="1" smtClean="0">
                <a:ea typeface="ＭＳ Ｐゴシック" pitchFamily="34" charset="-128"/>
              </a:rPr>
              <a:t>analysis</a:t>
            </a:r>
            <a:r>
              <a:rPr lang="it-IT" sz="2400" dirty="0" smtClean="0">
                <a:ea typeface="ＭＳ Ｐゴシック" pitchFamily="34" charset="-128"/>
              </a:rPr>
              <a:t> si ponga agli antipodi dell</a:t>
            </a:r>
            <a:r>
              <a:rPr lang="it-IT" altLang="it-IT" sz="2400" dirty="0" smtClean="0">
                <a:ea typeface="ＭＳ Ｐゴシック" pitchFamily="34" charset="-128"/>
              </a:rPr>
              <a:t>’</a:t>
            </a:r>
            <a:r>
              <a:rPr lang="it-IT" sz="2400" dirty="0" smtClean="0">
                <a:ea typeface="ＭＳ Ｐゴシック" pitchFamily="34" charset="-128"/>
              </a:rPr>
              <a:t>etnocentrismo occidentale, caratteristico del teorici della modernizzazione, essa individua nei meccanismi del capitalismo internazionale il fattore chiave della vicenda storica moderna. </a:t>
            </a:r>
            <a:r>
              <a:rPr lang="it-IT" sz="2400" dirty="0" smtClean="0">
                <a:ea typeface="ＭＳ Ｐゴシック" pitchFamily="34" charset="-128"/>
              </a:rPr>
              <a:t>Tende </a:t>
            </a:r>
            <a:r>
              <a:rPr lang="it-IT" sz="2400" dirty="0" smtClean="0">
                <a:ea typeface="ＭＳ Ｐゴシック" pitchFamily="34" charset="-128"/>
              </a:rPr>
              <a:t>a negare </a:t>
            </a:r>
            <a:r>
              <a:rPr lang="it-IT" sz="2400" b="1" dirty="0" smtClean="0">
                <a:ea typeface="ＭＳ Ｐゴシック" pitchFamily="34" charset="-128"/>
              </a:rPr>
              <a:t>l</a:t>
            </a:r>
            <a:r>
              <a:rPr lang="it-IT" altLang="it-IT" sz="2400" b="1" dirty="0" smtClean="0">
                <a:ea typeface="ＭＳ Ｐゴシック" pitchFamily="34" charset="-128"/>
              </a:rPr>
              <a:t>’</a:t>
            </a:r>
            <a:r>
              <a:rPr lang="it-IT" sz="2400" b="1" dirty="0" err="1" smtClean="0">
                <a:ea typeface="ＭＳ Ｐゴシック" pitchFamily="34" charset="-128"/>
              </a:rPr>
              <a:t>agencym</a:t>
            </a:r>
            <a:r>
              <a:rPr lang="it-IT" sz="2400" b="1" dirty="0" smtClean="0">
                <a:ea typeface="ＭＳ Ｐゴシック" pitchFamily="34" charset="-128"/>
              </a:rPr>
              <a:t> </a:t>
            </a:r>
            <a:r>
              <a:rPr lang="it-IT" sz="2400" dirty="0" smtClean="0">
                <a:ea typeface="ＭＳ Ｐゴシック" pitchFamily="34" charset="-128"/>
              </a:rPr>
              <a:t>dei </a:t>
            </a:r>
            <a:r>
              <a:rPr lang="it-IT" sz="2400" dirty="0" smtClean="0">
                <a:ea typeface="ＭＳ Ｐゴシック" pitchFamily="34" charset="-128"/>
              </a:rPr>
              <a:t>popoli non occidentali, ovvero la capacità dei popoli di porsi in qualità di soggetti attivi di un</a:t>
            </a:r>
            <a:r>
              <a:rPr lang="it-IT" altLang="it-IT" sz="2400" dirty="0" smtClean="0">
                <a:ea typeface="ＭＳ Ｐゴシック" pitchFamily="34" charset="-128"/>
              </a:rPr>
              <a:t>’</a:t>
            </a:r>
            <a:r>
              <a:rPr lang="it-IT" sz="2400" dirty="0" smtClean="0">
                <a:ea typeface="ＭＳ Ｐゴシック" pitchFamily="34" charset="-128"/>
              </a:rPr>
              <a:t>interazione dinamica con gli stati colonizzatori o comunque centrali. </a:t>
            </a:r>
          </a:p>
          <a:p>
            <a:pPr>
              <a:buNone/>
            </a:pPr>
            <a:endParaRPr lang="it-IT" dirty="0" smtClean="0">
              <a:ea typeface="ＭＳ Ｐゴシック" pitchFamily="34" charset="-128"/>
            </a:endParaRPr>
          </a:p>
          <a:p>
            <a:endParaRPr lang="it-IT" dirty="0" smtClean="0">
              <a:ea typeface="ＭＳ Ｐゴシック" pitchFamily="34"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olo 1"/>
          <p:cNvSpPr>
            <a:spLocks noGrp="1"/>
          </p:cNvSpPr>
          <p:nvPr>
            <p:ph type="title"/>
          </p:nvPr>
        </p:nvSpPr>
        <p:spPr/>
        <p:txBody>
          <a:bodyPr/>
          <a:lstStyle/>
          <a:p>
            <a:r>
              <a:rPr lang="it-IT" i="1" smtClean="0">
                <a:ea typeface="ＭＳ Ｐゴシック" pitchFamily="34" charset="-128"/>
              </a:rPr>
              <a:t>«World History verso un suo statuto accademico </a:t>
            </a:r>
            <a:endParaRPr lang="it-IT" smtClean="0">
              <a:ea typeface="ＭＳ Ｐゴシック" pitchFamily="34" charset="-128"/>
            </a:endParaRPr>
          </a:p>
        </p:txBody>
      </p:sp>
      <p:sp>
        <p:nvSpPr>
          <p:cNvPr id="3" name="Segnaposto contenuto 2"/>
          <p:cNvSpPr>
            <a:spLocks noGrp="1"/>
          </p:cNvSpPr>
          <p:nvPr>
            <p:ph idx="1"/>
          </p:nvPr>
        </p:nvSpPr>
        <p:spPr/>
        <p:txBody>
          <a:bodyPr/>
          <a:lstStyle/>
          <a:p>
            <a:endParaRPr lang="it-IT" sz="2400" b="1" smtClean="0">
              <a:ea typeface="ＭＳ Ｐゴシック" pitchFamily="34" charset="-128"/>
            </a:endParaRPr>
          </a:p>
          <a:p>
            <a:r>
              <a:rPr lang="it-IT" sz="2400" b="1" smtClean="0">
                <a:ea typeface="ＭＳ Ｐゴシック" pitchFamily="34" charset="-128"/>
              </a:rPr>
              <a:t>J</a:t>
            </a:r>
            <a:r>
              <a:rPr lang="cs-CZ" sz="2400" b="1" smtClean="0">
                <a:ea typeface="ＭＳ Ｐゴシック" pitchFamily="34" charset="-128"/>
              </a:rPr>
              <a:t>erry H. Bentley</a:t>
            </a:r>
            <a:r>
              <a:rPr lang="cs-CZ" sz="2400" smtClean="0">
                <a:ea typeface="ＭＳ Ｐゴシック" pitchFamily="34" charset="-128"/>
              </a:rPr>
              <a:t> (1949 -  luglio 2012)</a:t>
            </a:r>
          </a:p>
          <a:p>
            <a:r>
              <a:rPr lang="it-IT" sz="2400" smtClean="0">
                <a:ea typeface="ＭＳ Ｐゴシック" pitchFamily="34" charset="-128"/>
              </a:rPr>
              <a:t>nel 1982 fonda la World History Association e in qualità di direttore lancia la rivista </a:t>
            </a:r>
            <a:r>
              <a:rPr lang="it-IT" altLang="it-IT" sz="2400" smtClean="0">
                <a:ea typeface="ＭＳ Ｐゴシック" pitchFamily="34" charset="-128"/>
              </a:rPr>
              <a:t>“</a:t>
            </a:r>
            <a:r>
              <a:rPr lang="it-IT" sz="2400" smtClean="0">
                <a:ea typeface="ＭＳ Ｐゴシック" pitchFamily="34" charset="-128"/>
              </a:rPr>
              <a:t>Journal of world history</a:t>
            </a:r>
            <a:r>
              <a:rPr lang="it-IT" altLang="it-IT" sz="2400" smtClean="0">
                <a:ea typeface="ＭＳ Ｐゴシック" pitchFamily="34" charset="-128"/>
              </a:rPr>
              <a:t>”</a:t>
            </a:r>
            <a:r>
              <a:rPr lang="it-IT" sz="2400" smtClean="0">
                <a:ea typeface="ＭＳ Ｐゴシック" pitchFamily="34" charset="-128"/>
              </a:rPr>
              <a:t> 1990: organo di discussione sulla nuova prospettiva di analisi storiografica.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olo 1"/>
          <p:cNvSpPr>
            <a:spLocks noGrp="1"/>
          </p:cNvSpPr>
          <p:nvPr>
            <p:ph type="title"/>
          </p:nvPr>
        </p:nvSpPr>
        <p:spPr>
          <a:xfrm>
            <a:off x="457200" y="277813"/>
            <a:ext cx="8229600" cy="774700"/>
          </a:xfrm>
        </p:spPr>
        <p:txBody>
          <a:bodyPr/>
          <a:lstStyle/>
          <a:p>
            <a:r>
              <a:rPr lang="it-IT" sz="4000" smtClean="0">
                <a:ea typeface="ＭＳ Ｐゴシック" pitchFamily="34" charset="-128"/>
              </a:rPr>
              <a:t>… per una definizione di World History </a:t>
            </a:r>
          </a:p>
        </p:txBody>
      </p:sp>
      <p:sp>
        <p:nvSpPr>
          <p:cNvPr id="32771" name="Segnaposto contenuto 2"/>
          <p:cNvSpPr>
            <a:spLocks noGrp="1"/>
          </p:cNvSpPr>
          <p:nvPr>
            <p:ph idx="1"/>
          </p:nvPr>
        </p:nvSpPr>
        <p:spPr>
          <a:xfrm>
            <a:off x="395288" y="1268413"/>
            <a:ext cx="8229600" cy="4891087"/>
          </a:xfrm>
        </p:spPr>
        <p:txBody>
          <a:bodyPr/>
          <a:lstStyle/>
          <a:p>
            <a:r>
              <a:rPr lang="it-IT" sz="2400" smtClean="0">
                <a:ea typeface="ＭＳ Ｐゴシック" pitchFamily="34" charset="-128"/>
              </a:rPr>
              <a:t>È intesa come </a:t>
            </a:r>
            <a:r>
              <a:rPr lang="it-IT" altLang="it-IT" sz="2400" smtClean="0">
                <a:ea typeface="ＭＳ Ｐゴシック" pitchFamily="34" charset="-128"/>
              </a:rPr>
              <a:t>“</a:t>
            </a:r>
            <a:r>
              <a:rPr lang="it-IT" altLang="ja-JP" sz="2400" b="1" smtClean="0">
                <a:solidFill>
                  <a:srgbClr val="FF0000"/>
                </a:solidFill>
                <a:ea typeface="ＭＳ Ｐゴシック" pitchFamily="34" charset="-128"/>
              </a:rPr>
              <a:t>storia delle connessioni all</a:t>
            </a:r>
            <a:r>
              <a:rPr lang="it-IT" altLang="it-IT" sz="2400" b="1" smtClean="0">
                <a:solidFill>
                  <a:srgbClr val="FF0000"/>
                </a:solidFill>
                <a:ea typeface="ＭＳ Ｐゴシック" pitchFamily="34" charset="-128"/>
              </a:rPr>
              <a:t>’</a:t>
            </a:r>
            <a:r>
              <a:rPr lang="it-IT" altLang="ja-JP" sz="2400" b="1" smtClean="0">
                <a:solidFill>
                  <a:srgbClr val="FF0000"/>
                </a:solidFill>
                <a:ea typeface="ＭＳ Ｐゴシック" pitchFamily="34" charset="-128"/>
              </a:rPr>
              <a:t>interno di una comunità umana globale</a:t>
            </a:r>
            <a:r>
              <a:rPr lang="it-IT" altLang="it-IT" sz="2400" b="1" smtClean="0">
                <a:ea typeface="ＭＳ Ｐゴシック" pitchFamily="34" charset="-128"/>
              </a:rPr>
              <a:t>”</a:t>
            </a:r>
            <a:r>
              <a:rPr lang="it-IT" altLang="ja-JP" sz="2400" b="1" smtClean="0">
                <a:ea typeface="ＭＳ Ｐゴシック" pitchFamily="34" charset="-128"/>
              </a:rPr>
              <a:t> </a:t>
            </a:r>
          </a:p>
          <a:p>
            <a:r>
              <a:rPr lang="it-IT" sz="2400" b="1" smtClean="0">
                <a:ea typeface="ＭＳ Ｐゴシック" pitchFamily="34" charset="-128"/>
              </a:rPr>
              <a:t>Privilegia la dimensione trans-culturale e trans-regionale</a:t>
            </a:r>
            <a:r>
              <a:rPr lang="it-IT" sz="2400" smtClean="0">
                <a:ea typeface="ＭＳ Ｐゴシック" pitchFamily="34" charset="-128"/>
              </a:rPr>
              <a:t> </a:t>
            </a:r>
            <a:r>
              <a:rPr lang="it-IT" sz="2400" b="1" smtClean="0">
                <a:ea typeface="ＭＳ Ｐゴシック" pitchFamily="34" charset="-128"/>
              </a:rPr>
              <a:t>del divenire storico</a:t>
            </a:r>
            <a:r>
              <a:rPr lang="it-IT" sz="2400" smtClean="0">
                <a:ea typeface="ＭＳ Ｐゴシック" pitchFamily="34" charset="-128"/>
              </a:rPr>
              <a:t>, </a:t>
            </a:r>
            <a:r>
              <a:rPr lang="it-IT" sz="2400" b="1" smtClean="0">
                <a:ea typeface="ＭＳ Ｐゴシック" pitchFamily="34" charset="-128"/>
              </a:rPr>
              <a:t>eleggendo le interazioni tra i diversi gruppi umani</a:t>
            </a:r>
            <a:r>
              <a:rPr lang="it-IT" sz="2400" smtClean="0">
                <a:ea typeface="ＭＳ Ｐゴシック" pitchFamily="34" charset="-128"/>
              </a:rPr>
              <a:t>, siano essi </a:t>
            </a:r>
            <a:r>
              <a:rPr lang="it-IT" altLang="it-IT" sz="2400" smtClean="0">
                <a:ea typeface="ＭＳ Ｐゴシック" pitchFamily="34" charset="-128"/>
              </a:rPr>
              <a:t>“</a:t>
            </a:r>
            <a:r>
              <a:rPr lang="it-IT" sz="2400" smtClean="0">
                <a:ea typeface="ＭＳ Ｐゴシック" pitchFamily="34" charset="-128"/>
              </a:rPr>
              <a:t>flussi migratori, fluttuazioni su vasta scala, diffusione da una cultura all</a:t>
            </a:r>
            <a:r>
              <a:rPr lang="it-IT" altLang="it-IT" sz="2400" smtClean="0">
                <a:ea typeface="ＭＳ Ｐゴシック" pitchFamily="34" charset="-128"/>
              </a:rPr>
              <a:t>’</a:t>
            </a:r>
            <a:r>
              <a:rPr lang="it-IT" sz="2400" smtClean="0">
                <a:ea typeface="ＭＳ Ｐゴシック" pitchFamily="34" charset="-128"/>
              </a:rPr>
              <a:t>altra di innovazioni tecnologiche, propagazioni di malattie infettive, scambi commerciali sulla lunga distanza, circolazione di fedi religiose, idee, ideali</a:t>
            </a:r>
            <a:r>
              <a:rPr lang="it-IT" altLang="it-IT" sz="2400" smtClean="0">
                <a:ea typeface="ＭＳ Ｐゴシック" pitchFamily="34" charset="-128"/>
              </a:rPr>
              <a:t>”</a:t>
            </a:r>
            <a:r>
              <a:rPr lang="it-IT" sz="2400" smtClean="0">
                <a:ea typeface="ＭＳ Ｐゴシック" pitchFamily="34" charset="-128"/>
              </a:rPr>
              <a:t>. </a:t>
            </a:r>
          </a:p>
          <a:p>
            <a:endParaRPr lang="it-IT" smtClean="0">
              <a:ea typeface="ＭＳ Ｐゴシック" pitchFamily="34"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847725"/>
          </a:xfrm>
        </p:spPr>
        <p:txBody>
          <a:bodyPr/>
          <a:lstStyle/>
          <a:p>
            <a:pPr>
              <a:defRPr/>
            </a:pPr>
            <a:r>
              <a:rPr lang="it-IT" sz="4400" dirty="0" smtClean="0"/>
              <a:t>Tratti distintivi della World </a:t>
            </a:r>
            <a:r>
              <a:rPr lang="it-IT" sz="4400" dirty="0" err="1" smtClean="0"/>
              <a:t>History</a:t>
            </a:r>
            <a:r>
              <a:rPr lang="it-IT" sz="4400" dirty="0" smtClean="0"/>
              <a:t> </a:t>
            </a:r>
            <a:br>
              <a:rPr lang="it-IT" sz="4400" dirty="0" smtClean="0"/>
            </a:br>
            <a:endParaRPr lang="it-IT" dirty="0"/>
          </a:p>
        </p:txBody>
      </p:sp>
      <p:sp>
        <p:nvSpPr>
          <p:cNvPr id="3" name="Segnaposto contenuto 2"/>
          <p:cNvSpPr>
            <a:spLocks noGrp="1"/>
          </p:cNvSpPr>
          <p:nvPr>
            <p:ph idx="1"/>
          </p:nvPr>
        </p:nvSpPr>
        <p:spPr>
          <a:xfrm>
            <a:off x="395288" y="1125538"/>
            <a:ext cx="8229600" cy="4751387"/>
          </a:xfrm>
        </p:spPr>
        <p:txBody>
          <a:bodyPr/>
          <a:lstStyle/>
          <a:p>
            <a:pPr marL="0" indent="0" algn="ctr">
              <a:buFont typeface="Wingdings" pitchFamily="2" charset="2"/>
              <a:buNone/>
            </a:pPr>
            <a:endParaRPr lang="it-IT" sz="2000" smtClean="0">
              <a:ea typeface="ＭＳ Ｐゴシック" pitchFamily="34" charset="-128"/>
            </a:endParaRPr>
          </a:p>
          <a:p>
            <a:pPr marL="0" indent="0" algn="just">
              <a:buFont typeface="Garamond" pitchFamily="18" charset="0"/>
              <a:buAutoNum type="arabicPeriod"/>
            </a:pPr>
            <a:r>
              <a:rPr lang="it-IT" sz="2000" b="1" smtClean="0">
                <a:ea typeface="ＭＳ Ｐゴシック" pitchFamily="34" charset="-128"/>
              </a:rPr>
              <a:t>l</a:t>
            </a:r>
            <a:r>
              <a:rPr lang="it-IT" altLang="it-IT" sz="2000" b="1" smtClean="0">
                <a:ea typeface="ＭＳ Ｐゴシック" pitchFamily="34" charset="-128"/>
              </a:rPr>
              <a:t>’</a:t>
            </a:r>
            <a:r>
              <a:rPr lang="it-IT" sz="2000" b="1" smtClean="0">
                <a:ea typeface="ＭＳ Ｐゴシック" pitchFamily="34" charset="-128"/>
              </a:rPr>
              <a:t>abbandono dell</a:t>
            </a:r>
            <a:r>
              <a:rPr lang="it-IT" altLang="it-IT" sz="2000" b="1" smtClean="0">
                <a:ea typeface="ＭＳ Ｐゴシック" pitchFamily="34" charset="-128"/>
              </a:rPr>
              <a:t>’</a:t>
            </a:r>
            <a:r>
              <a:rPr lang="it-IT" sz="2000" b="1" smtClean="0">
                <a:ea typeface="ＭＳ Ｐゴシック" pitchFamily="34" charset="-128"/>
              </a:rPr>
              <a:t>unità d</a:t>
            </a:r>
            <a:r>
              <a:rPr lang="it-IT" altLang="it-IT" sz="2000" b="1" smtClean="0">
                <a:ea typeface="ＭＳ Ｐゴシック" pitchFamily="34" charset="-128"/>
              </a:rPr>
              <a:t>’</a:t>
            </a:r>
            <a:r>
              <a:rPr lang="it-IT" sz="2000" b="1" smtClean="0">
                <a:ea typeface="ＭＳ Ｐゴシック" pitchFamily="34" charset="-128"/>
              </a:rPr>
              <a:t>analisi tradizionale (stato – nazione)</a:t>
            </a:r>
            <a:r>
              <a:rPr lang="it-IT" sz="2000" smtClean="0">
                <a:ea typeface="ＭＳ Ｐゴシック" pitchFamily="34" charset="-128"/>
              </a:rPr>
              <a:t> sostituendolo con una prospettiva regionale in cui nuove entità spaziali, definite da interazioni tra differenti società, si articolano su un modello di reti costituite da un pluralità di nodi, piuttosto che su quello di territori istituzionalmente delimitati.  </a:t>
            </a:r>
          </a:p>
          <a:p>
            <a:pPr marL="0" indent="0" algn="just">
              <a:buFont typeface="Garamond" pitchFamily="18" charset="0"/>
              <a:buAutoNum type="arabicPeriod"/>
            </a:pPr>
            <a:r>
              <a:rPr lang="it-IT" sz="2000" smtClean="0">
                <a:ea typeface="ＭＳ Ｐゴシック" pitchFamily="34" charset="-128"/>
              </a:rPr>
              <a:t>Tentativo di decentrare l</a:t>
            </a:r>
            <a:r>
              <a:rPr lang="it-IT" altLang="it-IT" sz="2000" smtClean="0">
                <a:ea typeface="ＭＳ Ｐゴシック" pitchFamily="34" charset="-128"/>
              </a:rPr>
              <a:t>’</a:t>
            </a:r>
            <a:r>
              <a:rPr lang="it-IT" sz="2000" smtClean="0">
                <a:ea typeface="ＭＳ Ｐゴシック" pitchFamily="34" charset="-128"/>
              </a:rPr>
              <a:t>approccio dell</a:t>
            </a:r>
            <a:r>
              <a:rPr lang="it-IT" altLang="it-IT" sz="2000" smtClean="0">
                <a:ea typeface="ＭＳ Ｐゴシック" pitchFamily="34" charset="-128"/>
              </a:rPr>
              <a:t>’</a:t>
            </a:r>
            <a:r>
              <a:rPr lang="it-IT" sz="2000" smtClean="0">
                <a:ea typeface="ＭＳ Ｐゴシック" pitchFamily="34" charset="-128"/>
              </a:rPr>
              <a:t>analisi storica: </a:t>
            </a:r>
          </a:p>
          <a:p>
            <a:pPr lvl="1" algn="just"/>
            <a:r>
              <a:rPr lang="it-IT" sz="2000" smtClean="0">
                <a:ea typeface="ＭＳ Ｐゴシック" pitchFamily="34" charset="-128"/>
              </a:rPr>
              <a:t>includendo a pieno titolo i popoli extraeuropei nel ruolo dei partecipanti attivi all</a:t>
            </a:r>
            <a:r>
              <a:rPr lang="it-IT" altLang="it-IT" sz="2000" smtClean="0">
                <a:ea typeface="ＭＳ Ｐゴシック" pitchFamily="34" charset="-128"/>
              </a:rPr>
              <a:t>’</a:t>
            </a:r>
            <a:r>
              <a:rPr lang="it-IT" sz="2000" smtClean="0">
                <a:ea typeface="ＭＳ Ｐゴシック" pitchFamily="34" charset="-128"/>
              </a:rPr>
              <a:t>incontro, inteso come dimensione interattiva con l</a:t>
            </a:r>
            <a:r>
              <a:rPr lang="it-IT" altLang="it-IT" sz="2000" smtClean="0">
                <a:ea typeface="ＭＳ Ｐゴシック" pitchFamily="34" charset="-128"/>
              </a:rPr>
              <a:t>’</a:t>
            </a:r>
            <a:r>
              <a:rPr lang="it-IT" sz="2000" smtClean="0">
                <a:ea typeface="ＭＳ Ｐゴシック" pitchFamily="34" charset="-128"/>
              </a:rPr>
              <a:t>occidente;</a:t>
            </a:r>
          </a:p>
          <a:p>
            <a:pPr lvl="1" algn="just"/>
            <a:r>
              <a:rPr lang="it-IT" sz="2000" smtClean="0">
                <a:ea typeface="ＭＳ Ｐゴシック" pitchFamily="34" charset="-128"/>
              </a:rPr>
              <a:t>relativizzando l</a:t>
            </a:r>
            <a:r>
              <a:rPr lang="it-IT" altLang="it-IT" sz="2000" smtClean="0">
                <a:ea typeface="ＭＳ Ｐゴシック" pitchFamily="34" charset="-128"/>
              </a:rPr>
              <a:t>’</a:t>
            </a:r>
            <a:r>
              <a:rPr lang="it-IT" sz="2000" smtClean="0">
                <a:ea typeface="ＭＳ Ｐゴシック" pitchFamily="34" charset="-128"/>
              </a:rPr>
              <a:t>esperienza occidentale e integrandola con quella del resto del mondo, rimettendo in discussione sia il miracolo europeo sia il mito dell</a:t>
            </a:r>
            <a:r>
              <a:rPr lang="it-IT" altLang="it-IT" sz="2000" smtClean="0">
                <a:ea typeface="ＭＳ Ｐゴシック" pitchFamily="34" charset="-128"/>
              </a:rPr>
              <a:t>’</a:t>
            </a:r>
            <a:r>
              <a:rPr lang="it-IT" altLang="ja-JP" sz="2000" smtClean="0">
                <a:ea typeface="ＭＳ Ｐゴシック" pitchFamily="34" charset="-128"/>
              </a:rPr>
              <a:t>eccezionalismo americano. </a:t>
            </a:r>
          </a:p>
          <a:p>
            <a:pPr marL="0" indent="0" algn="just">
              <a:buFont typeface="Garamond" pitchFamily="18" charset="0"/>
              <a:buAutoNum type="arabicPeriod"/>
            </a:pPr>
            <a:endParaRPr lang="it-IT" sz="2400" smtClean="0">
              <a:ea typeface="ＭＳ Ｐゴシック" pitchFamily="34" charset="-128"/>
            </a:endParaRPr>
          </a:p>
          <a:p>
            <a:pPr marL="0" indent="0" algn="just">
              <a:buFont typeface="Garamond" pitchFamily="18" charset="0"/>
              <a:buAutoNum type="arabicPeriod"/>
            </a:pPr>
            <a:endParaRPr lang="it-IT" sz="2400" smtClean="0">
              <a:ea typeface="ＭＳ Ｐゴシック" pitchFamily="34" charset="-128"/>
            </a:endParaRPr>
          </a:p>
          <a:p>
            <a:pPr marL="0" indent="0"/>
            <a:endParaRPr lang="it-IT" smtClean="0">
              <a:ea typeface="ＭＳ Ｐゴシック" pitchFamily="34"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457200" y="277813"/>
            <a:ext cx="8229600" cy="774700"/>
          </a:xfrm>
        </p:spPr>
        <p:txBody>
          <a:bodyPr/>
          <a:lstStyle/>
          <a:p>
            <a:r>
              <a:rPr lang="it-IT" smtClean="0">
                <a:ea typeface="ＭＳ Ｐゴシック" pitchFamily="34" charset="-128"/>
              </a:rPr>
              <a:t> Global History  …. Bruce Mazlich </a:t>
            </a:r>
          </a:p>
        </p:txBody>
      </p:sp>
      <p:sp>
        <p:nvSpPr>
          <p:cNvPr id="4" name="Segnaposto contenuto 3"/>
          <p:cNvSpPr>
            <a:spLocks noGrp="1"/>
          </p:cNvSpPr>
          <p:nvPr>
            <p:ph sz="half" idx="1"/>
          </p:nvPr>
        </p:nvSpPr>
        <p:spPr>
          <a:xfrm>
            <a:off x="457200" y="1052513"/>
            <a:ext cx="4038600" cy="5113337"/>
          </a:xfrm>
        </p:spPr>
        <p:txBody>
          <a:bodyPr/>
          <a:lstStyle/>
          <a:p>
            <a:r>
              <a:rPr lang="it-IT" sz="3200" smtClean="0">
                <a:ea typeface="ＭＳ Ｐゴシック" pitchFamily="34" charset="-128"/>
              </a:rPr>
              <a:t>f</a:t>
            </a:r>
            <a:r>
              <a:rPr lang="it-IT" sz="2000" smtClean="0">
                <a:ea typeface="ＭＳ Ｐゴシック" pitchFamily="34" charset="-128"/>
              </a:rPr>
              <a:t>ocus sulla storia della globalizzazione, che ne definisce il carattere estremamente innovativo. </a:t>
            </a:r>
          </a:p>
          <a:p>
            <a:r>
              <a:rPr lang="it-IT" sz="2000" smtClean="0">
                <a:ea typeface="ＭＳ Ｐゴシック" pitchFamily="34" charset="-128"/>
              </a:rPr>
              <a:t>Il tratto è l</a:t>
            </a:r>
            <a:r>
              <a:rPr lang="it-IT" altLang="it-IT" sz="2000" smtClean="0">
                <a:ea typeface="ＭＳ Ｐゴシック" pitchFamily="34" charset="-128"/>
              </a:rPr>
              <a:t>’</a:t>
            </a:r>
            <a:r>
              <a:rPr lang="it-IT" sz="2000" smtClean="0">
                <a:ea typeface="ＭＳ Ｐゴシック" pitchFamily="34" charset="-128"/>
              </a:rPr>
              <a:t>accelerazione senza precedenti  del processo di interazione planetaria alla fine degli anni </a:t>
            </a:r>
            <a:r>
              <a:rPr lang="it-IT" altLang="it-IT" sz="2000" smtClean="0">
                <a:ea typeface="ＭＳ Ｐゴシック" pitchFamily="34" charset="-128"/>
              </a:rPr>
              <a:t>’</a:t>
            </a:r>
            <a:r>
              <a:rPr lang="it-IT" sz="2000" smtClean="0">
                <a:ea typeface="ＭＳ Ｐゴシック" pitchFamily="34" charset="-128"/>
              </a:rPr>
              <a:t>90.  </a:t>
            </a:r>
          </a:p>
          <a:p>
            <a:r>
              <a:rPr lang="it-IT" sz="2000" smtClean="0">
                <a:ea typeface="ＭＳ Ｐゴシック" pitchFamily="34" charset="-128"/>
              </a:rPr>
              <a:t>La sua prospettiva di analisi si propone di prendere in esame i processi attuali, sintetizzati nei fattori della globalizzazione, e rintracciarli, tanto indietro nel passato quanto appare utile e necessario. </a:t>
            </a:r>
          </a:p>
          <a:p>
            <a:endParaRPr lang="it-IT" sz="3200" smtClean="0">
              <a:ea typeface="ＭＳ Ｐゴシック" pitchFamily="34" charset="-128"/>
            </a:endParaRPr>
          </a:p>
          <a:p>
            <a:endParaRPr lang="it-IT" smtClean="0">
              <a:ea typeface="ＭＳ Ｐゴシック" pitchFamily="34" charset="-128"/>
            </a:endParaRPr>
          </a:p>
        </p:txBody>
      </p:sp>
      <p:sp>
        <p:nvSpPr>
          <p:cNvPr id="6" name="Segnaposto contenuto 5"/>
          <p:cNvSpPr>
            <a:spLocks noGrp="1"/>
          </p:cNvSpPr>
          <p:nvPr>
            <p:ph sz="quarter" idx="3"/>
          </p:nvPr>
        </p:nvSpPr>
        <p:spPr>
          <a:xfrm>
            <a:off x="4787900" y="4365625"/>
            <a:ext cx="4038600" cy="1584325"/>
          </a:xfrm>
        </p:spPr>
        <p:txBody>
          <a:bodyPr/>
          <a:lstStyle/>
          <a:p>
            <a:pPr marL="0" indent="0">
              <a:buFont typeface="Wingdings" pitchFamily="2" charset="2"/>
              <a:buNone/>
            </a:pPr>
            <a:r>
              <a:rPr lang="it-IT" sz="2400" smtClean="0">
                <a:ea typeface="ＭＳ Ｐゴシック" pitchFamily="34" charset="-128"/>
              </a:rPr>
              <a:t>Rivendica  la  specificità della Global History, sulla World History</a:t>
            </a:r>
          </a:p>
        </p:txBody>
      </p:sp>
      <p:pic>
        <p:nvPicPr>
          <p:cNvPr id="51204" name="Immagine 8" descr="images.jpeg"/>
          <p:cNvPicPr>
            <a:picLocks noChangeAspect="1"/>
          </p:cNvPicPr>
          <p:nvPr/>
        </p:nvPicPr>
        <p:blipFill>
          <a:blip r:embed="rId3"/>
          <a:srcRect/>
          <a:stretch>
            <a:fillRect/>
          </a:stretch>
        </p:blipFill>
        <p:spPr bwMode="auto">
          <a:xfrm>
            <a:off x="4716463" y="1196975"/>
            <a:ext cx="2808287" cy="295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8313" y="260350"/>
            <a:ext cx="8229600" cy="631825"/>
          </a:xfrm>
        </p:spPr>
        <p:txBody>
          <a:bodyPr/>
          <a:lstStyle/>
          <a:p>
            <a:pPr>
              <a:defRPr/>
            </a:pPr>
            <a:r>
              <a:rPr lang="it-IT" sz="4400" i="1" dirty="0" smtClean="0"/>
              <a:t>Aree  tematiche dalla World </a:t>
            </a:r>
            <a:r>
              <a:rPr lang="it-IT" sz="4400" i="1" dirty="0" err="1" smtClean="0"/>
              <a:t>History</a:t>
            </a:r>
            <a:endParaRPr lang="it-IT" dirty="0"/>
          </a:p>
        </p:txBody>
      </p:sp>
      <p:sp>
        <p:nvSpPr>
          <p:cNvPr id="3" name="Segnaposto contenuto 2"/>
          <p:cNvSpPr>
            <a:spLocks noGrp="1"/>
          </p:cNvSpPr>
          <p:nvPr>
            <p:ph sz="half" idx="1"/>
          </p:nvPr>
        </p:nvSpPr>
        <p:spPr>
          <a:xfrm>
            <a:off x="468313" y="1052513"/>
            <a:ext cx="8207375" cy="4530725"/>
          </a:xfrm>
        </p:spPr>
        <p:txBody>
          <a:bodyPr/>
          <a:lstStyle/>
          <a:p>
            <a:r>
              <a:rPr lang="it-IT" sz="2200" i="1" dirty="0" smtClean="0">
                <a:solidFill>
                  <a:srgbClr val="FF0000"/>
                </a:solidFill>
                <a:ea typeface="ＭＳ Ｐゴシック" pitchFamily="34" charset="-128"/>
              </a:rPr>
              <a:t>AREA STUDIES</a:t>
            </a:r>
          </a:p>
          <a:p>
            <a:r>
              <a:rPr lang="it-IT" sz="2200" dirty="0" smtClean="0">
                <a:solidFill>
                  <a:srgbClr val="FF0000"/>
                </a:solidFill>
                <a:ea typeface="ＭＳ Ｐゴシック" pitchFamily="34" charset="-128"/>
              </a:rPr>
              <a:t>IBRIDAZIONE NELL</a:t>
            </a:r>
            <a:r>
              <a:rPr lang="it-IT" altLang="it-IT" sz="2200" dirty="0" smtClean="0">
                <a:solidFill>
                  <a:srgbClr val="FF0000"/>
                </a:solidFill>
                <a:ea typeface="ＭＳ Ｐゴシック" pitchFamily="34" charset="-128"/>
              </a:rPr>
              <a:t>’</a:t>
            </a:r>
            <a:r>
              <a:rPr lang="it-IT" sz="2200" dirty="0" smtClean="0">
                <a:solidFill>
                  <a:srgbClr val="FF0000"/>
                </a:solidFill>
                <a:ea typeface="ＭＳ Ｐゴシック" pitchFamily="34" charset="-128"/>
              </a:rPr>
              <a:t>ESPERIENZA </a:t>
            </a:r>
            <a:r>
              <a:rPr lang="it-IT" sz="2200" dirty="0" smtClean="0">
                <a:solidFill>
                  <a:srgbClr val="FF0000"/>
                </a:solidFill>
                <a:ea typeface="ＭＳ Ｐゴシック" pitchFamily="34" charset="-128"/>
              </a:rPr>
              <a:t>STORICA</a:t>
            </a:r>
          </a:p>
          <a:p>
            <a:endParaRPr lang="it-IT" sz="1000" dirty="0" smtClean="0">
              <a:solidFill>
                <a:srgbClr val="FF0000"/>
              </a:solidFill>
              <a:ea typeface="ＭＳ Ｐゴシック" pitchFamily="34" charset="-128"/>
            </a:endParaRPr>
          </a:p>
          <a:p>
            <a:pPr lvl="1"/>
            <a:r>
              <a:rPr lang="it-IT" sz="2000" dirty="0" smtClean="0">
                <a:ea typeface="ＭＳ Ｐゴシック" pitchFamily="34" charset="-128"/>
              </a:rPr>
              <a:t>TRASFERIMENTO </a:t>
            </a:r>
            <a:r>
              <a:rPr lang="it-IT" sz="2000" dirty="0" err="1" smtClean="0">
                <a:ea typeface="ＭＳ Ｐゴシック" pitchFamily="34" charset="-128"/>
              </a:rPr>
              <a:t>DI</a:t>
            </a:r>
            <a:r>
              <a:rPr lang="it-IT" sz="2000" dirty="0" smtClean="0">
                <a:ea typeface="ＭＳ Ｐゴシック" pitchFamily="34" charset="-128"/>
              </a:rPr>
              <a:t> CONOSCENZE TECNOLOGICHE</a:t>
            </a:r>
          </a:p>
          <a:p>
            <a:pPr lvl="1"/>
            <a:r>
              <a:rPr lang="it-IT" sz="2000" dirty="0" smtClean="0">
                <a:ea typeface="ＭＳ Ｐゴシック" pitchFamily="34" charset="-128"/>
              </a:rPr>
              <a:t>METICCIATO (BENTLY)  </a:t>
            </a:r>
          </a:p>
          <a:p>
            <a:pPr lvl="1"/>
            <a:r>
              <a:rPr lang="it-IT" sz="2000" dirty="0" smtClean="0">
                <a:ea typeface="ＭＳ Ｐゴシック" pitchFamily="34" charset="-128"/>
              </a:rPr>
              <a:t>ENTANGLED HISTORY </a:t>
            </a:r>
          </a:p>
          <a:p>
            <a:pPr lvl="1"/>
            <a:r>
              <a:rPr lang="it-IT" sz="2000" dirty="0" smtClean="0">
                <a:ea typeface="ＭＳ Ｐゴシック" pitchFamily="34" charset="-128"/>
              </a:rPr>
              <a:t>STORIA ATLANTICA</a:t>
            </a:r>
          </a:p>
          <a:p>
            <a:pPr lvl="1"/>
            <a:r>
              <a:rPr lang="it-IT" sz="2000" dirty="0" smtClean="0">
                <a:ea typeface="ＭＳ Ｐゴシック" pitchFamily="34" charset="-128"/>
              </a:rPr>
              <a:t>MIGRAZIONI E DIASPORE: tratta degli schiavi, migrazioni, diaspore commerciali, soldati, missionari </a:t>
            </a:r>
          </a:p>
          <a:p>
            <a:pPr lvl="1"/>
            <a:r>
              <a:rPr lang="it-IT" sz="2000" dirty="0" smtClean="0">
                <a:ea typeface="ＭＳ Ｐゴシック" pitchFamily="34" charset="-128"/>
              </a:rPr>
              <a:t>GLOBALIZZAZIONE </a:t>
            </a:r>
          </a:p>
          <a:p>
            <a:pPr lvl="1"/>
            <a:r>
              <a:rPr lang="it-IT" sz="2000" dirty="0" smtClean="0">
                <a:ea typeface="ＭＳ Ｐゴシック" pitchFamily="34" charset="-128"/>
              </a:rPr>
              <a:t>ENVIROMENTAL HISTORY / BIG HISTORY </a:t>
            </a:r>
          </a:p>
          <a:p>
            <a:pPr lvl="1"/>
            <a:endParaRPr lang="it-IT" sz="1600" dirty="0" smtClean="0">
              <a:ea typeface="ＭＳ Ｐゴシック" pitchFamily="34" charset="-128"/>
            </a:endParaRPr>
          </a:p>
          <a:p>
            <a:pPr lvl="1"/>
            <a:endParaRPr lang="it-IT" sz="1600" dirty="0" smtClean="0">
              <a:ea typeface="ＭＳ Ｐゴシック" pitchFamily="34" charset="-128"/>
            </a:endParaRPr>
          </a:p>
          <a:p>
            <a:pPr lvl="1"/>
            <a:endParaRPr lang="it-IT" sz="1600" dirty="0" smtClean="0">
              <a:ea typeface="ＭＳ Ｐゴシック" pitchFamily="34"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630237"/>
          </a:xfrm>
        </p:spPr>
        <p:txBody>
          <a:bodyPr/>
          <a:lstStyle/>
          <a:p>
            <a:pPr>
              <a:defRPr/>
            </a:pPr>
            <a:r>
              <a:rPr lang="it-IT" sz="3200" i="1" dirty="0" smtClean="0"/>
              <a:t>Aree  tematiche dalla World </a:t>
            </a:r>
            <a:r>
              <a:rPr lang="it-IT" sz="3200" i="1" dirty="0" err="1" smtClean="0"/>
              <a:t>History</a:t>
            </a:r>
            <a:endParaRPr lang="it-IT" sz="3200" dirty="0"/>
          </a:p>
        </p:txBody>
      </p:sp>
      <p:sp>
        <p:nvSpPr>
          <p:cNvPr id="3" name="Segnaposto contenuto 2"/>
          <p:cNvSpPr>
            <a:spLocks noGrp="1"/>
          </p:cNvSpPr>
          <p:nvPr>
            <p:ph idx="1"/>
          </p:nvPr>
        </p:nvSpPr>
        <p:spPr>
          <a:xfrm>
            <a:off x="395288" y="908050"/>
            <a:ext cx="8229600" cy="4935538"/>
          </a:xfrm>
        </p:spPr>
        <p:txBody>
          <a:bodyPr/>
          <a:lstStyle/>
          <a:p>
            <a:pPr marL="0" indent="0">
              <a:buFont typeface="Wingdings" pitchFamily="2" charset="2"/>
              <a:buNone/>
            </a:pPr>
            <a:r>
              <a:rPr lang="it-IT" sz="1800" b="1" i="1" smtClean="0">
                <a:solidFill>
                  <a:srgbClr val="FF0000"/>
                </a:solidFill>
                <a:ea typeface="ＭＳ Ｐゴシック" pitchFamily="34" charset="-128"/>
              </a:rPr>
              <a:t>AREA STUDIES</a:t>
            </a:r>
            <a:r>
              <a:rPr lang="it-IT" smtClean="0">
                <a:solidFill>
                  <a:srgbClr val="FF0000"/>
                </a:solidFill>
                <a:ea typeface="ＭＳ Ｐゴシック" pitchFamily="34" charset="-128"/>
              </a:rPr>
              <a:t>: </a:t>
            </a:r>
          </a:p>
          <a:p>
            <a:pPr marL="0" indent="0" algn="just"/>
            <a:r>
              <a:rPr lang="it-IT" sz="1800" smtClean="0">
                <a:ea typeface="ＭＳ Ｐゴシック" pitchFamily="34" charset="-128"/>
              </a:rPr>
              <a:t>Nascono dall</a:t>
            </a:r>
            <a:r>
              <a:rPr lang="it-IT" altLang="it-IT" sz="1800" smtClean="0">
                <a:ea typeface="ＭＳ Ｐゴシック" pitchFamily="34" charset="-128"/>
              </a:rPr>
              <a:t>’</a:t>
            </a:r>
            <a:r>
              <a:rPr lang="it-IT" sz="1800" smtClean="0">
                <a:ea typeface="ＭＳ Ｐゴシック" pitchFamily="34" charset="-128"/>
              </a:rPr>
              <a:t>esigenza statunitense del secondo dopoguerra di promuovere lo studio di regioni del mondo tradizionalmente ai margini degli interessi dell</a:t>
            </a:r>
            <a:r>
              <a:rPr lang="it-IT" altLang="it-IT" sz="1800" smtClean="0">
                <a:ea typeface="ＭＳ Ｐゴシック" pitchFamily="34" charset="-128"/>
              </a:rPr>
              <a:t>’</a:t>
            </a:r>
            <a:r>
              <a:rPr lang="it-IT" sz="1800" smtClean="0">
                <a:ea typeface="ＭＳ Ｐゴシック" pitchFamily="34" charset="-128"/>
              </a:rPr>
              <a:t>accademia europea e nordamericana </a:t>
            </a:r>
          </a:p>
          <a:p>
            <a:pPr marL="0" indent="0" algn="just"/>
            <a:r>
              <a:rPr lang="it-IT" sz="1800" smtClean="0">
                <a:ea typeface="ＭＳ Ｐゴシック" pitchFamily="34" charset="-128"/>
              </a:rPr>
              <a:t>Gli studi d</a:t>
            </a:r>
            <a:r>
              <a:rPr lang="it-IT" altLang="it-IT" sz="1800" smtClean="0">
                <a:ea typeface="ＭＳ Ｐゴシック" pitchFamily="34" charset="-128"/>
              </a:rPr>
              <a:t>’</a:t>
            </a:r>
            <a:r>
              <a:rPr lang="it-IT" sz="1800" smtClean="0">
                <a:ea typeface="ＭＳ Ｐゴシック" pitchFamily="34" charset="-128"/>
              </a:rPr>
              <a:t>area hanno fornito alcuni dei più interessanti contributi alle new world history, contribuendo ad illuminare le dinamiche secondo configurazioni che impongono di ripensare radicalmente il tradizionale racconto storico eurocentrato, che essa contribuiscono in larga parte a scardinare </a:t>
            </a:r>
          </a:p>
          <a:p>
            <a:pPr marL="0" indent="0" algn="just"/>
            <a:r>
              <a:rPr lang="it-IT" sz="1800" b="1" smtClean="0">
                <a:ea typeface="ＭＳ Ｐゴシック" pitchFamily="34" charset="-128"/>
              </a:rPr>
              <a:t>messo in discussione è l</a:t>
            </a:r>
            <a:r>
              <a:rPr lang="it-IT" altLang="it-IT" sz="1800" b="1" smtClean="0">
                <a:ea typeface="ＭＳ Ｐゴシック" pitchFamily="34" charset="-128"/>
              </a:rPr>
              <a:t>’</a:t>
            </a:r>
            <a:r>
              <a:rPr lang="it-IT" sz="1800" b="1" smtClean="0">
                <a:ea typeface="ＭＳ Ｐゴシック" pitchFamily="34" charset="-128"/>
              </a:rPr>
              <a:t>assunto secondo cui la differenza tra Europa e Asia è da rintracciare nella diversità tra le due realtà</a:t>
            </a:r>
            <a:r>
              <a:rPr lang="it-IT" sz="1800" smtClean="0">
                <a:ea typeface="ＭＳ Ｐゴシック" pitchFamily="34" charset="-128"/>
              </a:rPr>
              <a:t> </a:t>
            </a:r>
            <a:r>
              <a:rPr lang="it-IT" sz="1800" b="1" smtClean="0">
                <a:ea typeface="ＭＳ Ｐゴシック" pitchFamily="34" charset="-128"/>
              </a:rPr>
              <a:t>in termini tanto di istituzioni politiche ed economiche che quanto di sistemi culturali</a:t>
            </a:r>
            <a:r>
              <a:rPr lang="it-IT" sz="1800" smtClean="0">
                <a:ea typeface="ＭＳ Ｐゴシック" pitchFamily="34" charset="-128"/>
              </a:rPr>
              <a:t> </a:t>
            </a:r>
          </a:p>
          <a:p>
            <a:pPr marL="0" indent="0" algn="just"/>
            <a:r>
              <a:rPr lang="it-IT" sz="1800" smtClean="0">
                <a:ea typeface="ＭＳ Ｐゴシック" pitchFamily="34" charset="-128"/>
              </a:rPr>
              <a:t>Ciò che emerge dai loro studi è radicalmente diversa da quello offerto dalla storiografia tradizionale, </a:t>
            </a:r>
            <a:r>
              <a:rPr lang="it-IT" altLang="it-IT" sz="1800" smtClean="0">
                <a:ea typeface="ＭＳ Ｐゴシック" pitchFamily="34" charset="-128"/>
              </a:rPr>
              <a:t>“</a:t>
            </a:r>
            <a:r>
              <a:rPr lang="it-IT" sz="1800" smtClean="0">
                <a:ea typeface="ＭＳ Ｐゴシック" pitchFamily="34" charset="-128"/>
              </a:rPr>
              <a:t>aree</a:t>
            </a:r>
            <a:r>
              <a:rPr lang="it-IT" altLang="it-IT" sz="1800" smtClean="0">
                <a:ea typeface="ＭＳ Ｐゴシック" pitchFamily="34" charset="-128"/>
              </a:rPr>
              <a:t>”</a:t>
            </a:r>
            <a:r>
              <a:rPr lang="it-IT" sz="1800" smtClean="0">
                <a:ea typeface="ＭＳ Ｐゴシック" pitchFamily="34" charset="-128"/>
              </a:rPr>
              <a:t> come: </a:t>
            </a:r>
            <a:r>
              <a:rPr lang="it-IT" sz="1800" b="1" smtClean="0">
                <a:ea typeface="ＭＳ Ｐゴシック" pitchFamily="34" charset="-128"/>
              </a:rPr>
              <a:t>Cina, Giappone, Sub-continente indiano e parti del Medio Oriente, l</a:t>
            </a:r>
            <a:r>
              <a:rPr lang="it-IT" altLang="it-IT" sz="1800" b="1" smtClean="0">
                <a:ea typeface="ＭＳ Ｐゴシック" pitchFamily="34" charset="-128"/>
              </a:rPr>
              <a:t>’</a:t>
            </a:r>
            <a:r>
              <a:rPr lang="it-IT" sz="1800" b="1" smtClean="0">
                <a:ea typeface="ＭＳ Ｐゴシック" pitchFamily="34" charset="-128"/>
              </a:rPr>
              <a:t>Oceano Indiano</a:t>
            </a:r>
            <a:r>
              <a:rPr lang="it-IT" sz="1800" smtClean="0">
                <a:ea typeface="ＭＳ Ｐゴシック" pitchFamily="34" charset="-128"/>
              </a:rPr>
              <a:t> sono apparsi alla luce dell</a:t>
            </a:r>
            <a:r>
              <a:rPr lang="it-IT" altLang="it-IT" sz="1800" smtClean="0">
                <a:ea typeface="ＭＳ Ｐゴシック" pitchFamily="34" charset="-128"/>
              </a:rPr>
              <a:t>’</a:t>
            </a:r>
            <a:r>
              <a:rPr lang="it-IT" sz="1800" smtClean="0">
                <a:ea typeface="ＭＳ Ｐゴシック" pitchFamily="34" charset="-128"/>
              </a:rPr>
              <a:t>area studi protagonisti e non passivi costruttori della loro storia. </a:t>
            </a:r>
            <a:endParaRPr lang="it-IT" sz="1800" b="1" smtClean="0">
              <a:ea typeface="ＭＳ Ｐゴシック" pitchFamily="34" charset="-128"/>
            </a:endParaRPr>
          </a:p>
          <a:p>
            <a:pPr marL="0" indent="0" algn="just"/>
            <a:endParaRPr lang="it-IT" sz="1800" b="1" smtClean="0">
              <a:solidFill>
                <a:srgbClr val="FF0000"/>
              </a:solidFill>
              <a:ea typeface="ＭＳ Ｐゴシック" pitchFamily="34" charset="-128"/>
            </a:endParaRPr>
          </a:p>
          <a:p>
            <a:pPr marL="0" indent="0">
              <a:buFont typeface="Wingdings" pitchFamily="2" charset="2"/>
              <a:buNone/>
            </a:pPr>
            <a:endParaRPr lang="it-IT" sz="1800" b="1" smtClean="0">
              <a:solidFill>
                <a:srgbClr val="FF0000"/>
              </a:solidFill>
              <a:ea typeface="ＭＳ Ｐゴシック" pitchFamily="34" charset="-128"/>
            </a:endParaRPr>
          </a:p>
          <a:p>
            <a:pPr marL="0" indent="0"/>
            <a:endParaRPr lang="it-IT" b="1" smtClean="0">
              <a:ea typeface="ＭＳ Ｐゴシック" pitchFamily="34"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ea typeface="ＭＳ Ｐゴシック" pitchFamily="34" charset="-128"/>
              </a:rPr>
              <a:t/>
            </a:r>
            <a:br>
              <a:rPr lang="it-IT" dirty="0" smtClean="0">
                <a:ea typeface="ＭＳ Ｐゴシック" pitchFamily="34" charset="-128"/>
              </a:rPr>
            </a:br>
            <a:r>
              <a:rPr lang="it-IT" dirty="0" smtClean="0">
                <a:ea typeface="ＭＳ Ｐゴシック" pitchFamily="34" charset="-128"/>
              </a:rPr>
              <a:t>MA COSA </a:t>
            </a:r>
            <a:r>
              <a:rPr lang="it-IT" dirty="0" smtClean="0">
                <a:ea typeface="ＭＳ Ｐゴシック" pitchFamily="34" charset="-128"/>
              </a:rPr>
              <a:t>È </a:t>
            </a:r>
            <a:r>
              <a:rPr lang="it-IT" dirty="0" smtClean="0">
                <a:ea typeface="ＭＳ Ｐゴシック" pitchFamily="34" charset="-128"/>
              </a:rPr>
              <a:t>SUCCESSO ALLORA NEL XIX </a:t>
            </a:r>
            <a:r>
              <a:rPr lang="it-IT" dirty="0" smtClean="0">
                <a:ea typeface="ＭＳ Ｐゴシック" pitchFamily="34" charset="-128"/>
              </a:rPr>
              <a:t>SECOLO? </a:t>
            </a:r>
            <a:r>
              <a:rPr lang="it-IT" dirty="0" smtClean="0">
                <a:ea typeface="ＭＳ Ｐゴシック" pitchFamily="34" charset="-128"/>
              </a:rPr>
              <a:t>perché, come ha detto </a:t>
            </a:r>
            <a:r>
              <a:rPr lang="it-IT" dirty="0" err="1" smtClean="0">
                <a:ea typeface="ＭＳ Ｐゴシック" pitchFamily="34" charset="-128"/>
              </a:rPr>
              <a:t>Gunder</a:t>
            </a:r>
            <a:r>
              <a:rPr lang="it-IT" dirty="0" smtClean="0">
                <a:ea typeface="ＭＳ Ｐゴシック" pitchFamily="34" charset="-128"/>
              </a:rPr>
              <a:t> Frank, L</a:t>
            </a:r>
            <a:r>
              <a:rPr lang="it-IT" altLang="it-IT" dirty="0" smtClean="0">
                <a:ea typeface="ＭＳ Ｐゴシック" pitchFamily="34" charset="-128"/>
              </a:rPr>
              <a:t>’</a:t>
            </a:r>
            <a:r>
              <a:rPr lang="it-IT" dirty="0" smtClean="0">
                <a:ea typeface="ＭＳ Ｐゴシック" pitchFamily="34" charset="-128"/>
              </a:rPr>
              <a:t>OCCIDENTE HA </a:t>
            </a:r>
            <a:r>
              <a:rPr lang="it-IT" dirty="0" smtClean="0">
                <a:ea typeface="ＭＳ Ｐゴシック" pitchFamily="34" charset="-128"/>
              </a:rPr>
              <a:t>VINTO? </a:t>
            </a:r>
            <a:r>
              <a:rPr lang="it-IT" dirty="0" smtClean="0">
                <a:ea typeface="ＭＳ Ｐゴシック" pitchFamily="34" charset="-128"/>
              </a:rPr>
              <a:t>SEPPUR TEMPORANEAMENTE? </a:t>
            </a:r>
            <a:br>
              <a:rPr lang="it-IT" dirty="0" smtClean="0">
                <a:ea typeface="ＭＳ Ｐゴシック" pitchFamily="34" charset="-128"/>
              </a:rPr>
            </a:br>
            <a:endParaRPr lang="it-IT"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558800"/>
          </a:xfrm>
        </p:spPr>
        <p:txBody>
          <a:bodyPr/>
          <a:lstStyle/>
          <a:p>
            <a:pPr>
              <a:defRPr/>
            </a:pPr>
            <a:r>
              <a:rPr lang="it-IT" sz="2800" i="1" dirty="0" smtClean="0"/>
              <a:t>IBRIDAZIONE ESPERIENZA STORICA </a:t>
            </a:r>
            <a:endParaRPr lang="it-IT" sz="2800" i="1" dirty="0"/>
          </a:p>
        </p:txBody>
      </p:sp>
      <p:sp>
        <p:nvSpPr>
          <p:cNvPr id="3" name="Segnaposto contenuto 2"/>
          <p:cNvSpPr>
            <a:spLocks noGrp="1"/>
          </p:cNvSpPr>
          <p:nvPr>
            <p:ph idx="1"/>
          </p:nvPr>
        </p:nvSpPr>
        <p:spPr>
          <a:xfrm>
            <a:off x="468313" y="981075"/>
            <a:ext cx="8229600" cy="5078413"/>
          </a:xfrm>
        </p:spPr>
        <p:txBody>
          <a:bodyPr/>
          <a:lstStyle/>
          <a:p>
            <a:pPr marL="0" indent="0">
              <a:buFont typeface="Wingdings" pitchFamily="2" charset="2"/>
              <a:buNone/>
            </a:pPr>
            <a:r>
              <a:rPr lang="it-IT" sz="2000" b="1" dirty="0" smtClean="0">
                <a:ea typeface="ＭＳ Ｐゴシック" pitchFamily="34" charset="-128"/>
              </a:rPr>
              <a:t>TRASFERIMENTO </a:t>
            </a:r>
            <a:r>
              <a:rPr lang="it-IT" sz="2000" b="1" dirty="0" err="1" smtClean="0">
                <a:ea typeface="ＭＳ Ｐゴシック" pitchFamily="34" charset="-128"/>
              </a:rPr>
              <a:t>DI</a:t>
            </a:r>
            <a:r>
              <a:rPr lang="it-IT" sz="2000" b="1" dirty="0" smtClean="0">
                <a:ea typeface="ＭＳ Ｐゴシック" pitchFamily="34" charset="-128"/>
              </a:rPr>
              <a:t> CONOSCENZE </a:t>
            </a:r>
            <a:r>
              <a:rPr lang="it-IT" sz="2000" b="1" dirty="0" smtClean="0">
                <a:ea typeface="ＭＳ Ｐゴシック" pitchFamily="34" charset="-128"/>
              </a:rPr>
              <a:t>TECNOLOGICHE</a:t>
            </a:r>
          </a:p>
          <a:p>
            <a:pPr marL="0" indent="0">
              <a:buFont typeface="Wingdings" pitchFamily="2" charset="2"/>
              <a:buNone/>
            </a:pPr>
            <a:endParaRPr lang="it-IT" sz="1500" b="1" dirty="0" smtClean="0">
              <a:ea typeface="ＭＳ Ｐゴシック" pitchFamily="34" charset="-128"/>
            </a:endParaRPr>
          </a:p>
          <a:p>
            <a:pPr marL="0" indent="0">
              <a:lnSpc>
                <a:spcPct val="150000"/>
              </a:lnSpc>
            </a:pPr>
            <a:r>
              <a:rPr lang="it-IT" sz="2000" dirty="0" smtClean="0">
                <a:ea typeface="ＭＳ Ｐゴシック" pitchFamily="34" charset="-128"/>
              </a:rPr>
              <a:t> va inteso come </a:t>
            </a:r>
            <a:r>
              <a:rPr lang="it-IT" sz="2000" b="1" i="1" dirty="0" smtClean="0">
                <a:ea typeface="ＭＳ Ｐゴシック" pitchFamily="34" charset="-128"/>
              </a:rPr>
              <a:t>processo dialettico </a:t>
            </a:r>
            <a:r>
              <a:rPr lang="it-IT" sz="2000" dirty="0" smtClean="0">
                <a:ea typeface="ＭＳ Ｐゴシック" pitchFamily="34" charset="-128"/>
              </a:rPr>
              <a:t>in cui </a:t>
            </a:r>
            <a:r>
              <a:rPr lang="it-IT" sz="2000" b="1" i="1" dirty="0" smtClean="0">
                <a:ea typeface="ＭＳ Ｐゴシック" pitchFamily="34" charset="-128"/>
              </a:rPr>
              <a:t>le innovazioni tecnologiche non vengono recepite passivamente ma adottate, rielaborate, potenziate sulla base delle strutture politiche e socio-economiche  peculiari di ciascuna società </a:t>
            </a:r>
            <a:r>
              <a:rPr lang="it-IT" sz="2000" dirty="0" smtClean="0">
                <a:ea typeface="ＭＳ Ｐゴシック" pitchFamily="34" charset="-128"/>
              </a:rPr>
              <a:t>della compatibilità con i diversi sistemi culturali  e con le varie condizioni ambientali. </a:t>
            </a:r>
            <a:endParaRPr lang="it-IT" sz="2000" dirty="0" smtClean="0">
              <a:ea typeface="ＭＳ Ｐゴシック" pitchFamily="34" charset="-128"/>
            </a:endParaRPr>
          </a:p>
          <a:p>
            <a:pPr marL="0" indent="0">
              <a:lnSpc>
                <a:spcPct val="150000"/>
              </a:lnSpc>
              <a:buNone/>
            </a:pPr>
            <a:endParaRPr lang="it-IT" sz="1500" dirty="0" smtClean="0">
              <a:ea typeface="ＭＳ Ｐゴシック" pitchFamily="34" charset="-128"/>
            </a:endParaRPr>
          </a:p>
          <a:p>
            <a:pPr marL="0" indent="0">
              <a:lnSpc>
                <a:spcPct val="150000"/>
              </a:lnSpc>
            </a:pPr>
            <a:r>
              <a:rPr lang="it-IT" sz="2000" dirty="0" smtClean="0">
                <a:ea typeface="ＭＳ Ｐゴシック" pitchFamily="34" charset="-128"/>
              </a:rPr>
              <a:t>numerosi contributi hanno evidenziato la profonda </a:t>
            </a:r>
            <a:r>
              <a:rPr lang="it-IT" sz="2000" b="1" i="1" dirty="0" smtClean="0">
                <a:ea typeface="ＭＳ Ｐゴシック" pitchFamily="34" charset="-128"/>
              </a:rPr>
              <a:t>interconnession</a:t>
            </a:r>
            <a:r>
              <a:rPr lang="it-IT" sz="2000" dirty="0" smtClean="0">
                <a:ea typeface="ＭＳ Ｐゴシック" pitchFamily="34" charset="-128"/>
              </a:rPr>
              <a:t>e </a:t>
            </a:r>
            <a:r>
              <a:rPr lang="it-IT" sz="2000" b="1" i="1" dirty="0" smtClean="0">
                <a:ea typeface="ＭＳ Ｐゴシック" pitchFamily="34" charset="-128"/>
              </a:rPr>
              <a:t>tra i livelli tecnologici conseguiti dall</a:t>
            </a:r>
            <a:r>
              <a:rPr lang="it-IT" altLang="it-IT" sz="2000" b="1" i="1" dirty="0" smtClean="0">
                <a:ea typeface="ＭＳ Ｐゴシック" pitchFamily="34" charset="-128"/>
              </a:rPr>
              <a:t>’</a:t>
            </a:r>
            <a:r>
              <a:rPr lang="it-IT" sz="2000" b="1" i="1" dirty="0" smtClean="0">
                <a:ea typeface="ＭＳ Ｐゴシック" pitchFamily="34" charset="-128"/>
              </a:rPr>
              <a:t>Occidente e il patrimonio di conoscenza Asiatica. </a:t>
            </a:r>
          </a:p>
          <a:p>
            <a:pPr marL="0" indent="0"/>
            <a:endParaRPr lang="it-IT" sz="2000" dirty="0" smtClean="0">
              <a:ea typeface="ＭＳ Ｐゴシック" pitchFamily="34" charset="-128"/>
            </a:endParaRPr>
          </a:p>
          <a:p>
            <a:pPr marL="0" indent="0"/>
            <a:endParaRPr lang="it-IT" sz="20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it-IT" b="1" i="1" dirty="0" smtClean="0">
                <a:solidFill>
                  <a:srgbClr val="FF0000"/>
                </a:solidFill>
                <a:cs typeface="+mj-cs"/>
              </a:rPr>
              <a:t>La storia dopo Erodoto </a:t>
            </a:r>
            <a:endParaRPr lang="it-IT" b="1" i="1" dirty="0">
              <a:solidFill>
                <a:srgbClr val="FF0000"/>
              </a:solidFill>
              <a:cs typeface="+mj-cs"/>
            </a:endParaRPr>
          </a:p>
        </p:txBody>
      </p:sp>
      <p:sp>
        <p:nvSpPr>
          <p:cNvPr id="6147" name="Rectangle 3"/>
          <p:cNvSpPr>
            <a:spLocks noGrp="1" noChangeArrowheads="1"/>
          </p:cNvSpPr>
          <p:nvPr>
            <p:ph type="body" idx="1"/>
          </p:nvPr>
        </p:nvSpPr>
        <p:spPr/>
        <p:txBody>
          <a:bodyPr/>
          <a:lstStyle/>
          <a:p>
            <a:pPr eaLnBrk="1" hangingPunct="1">
              <a:lnSpc>
                <a:spcPct val="80000"/>
              </a:lnSpc>
            </a:pPr>
            <a:r>
              <a:rPr lang="it-IT" sz="2000" b="1" u="sng" dirty="0" smtClean="0">
                <a:ea typeface="ＭＳ Ｐゴシック" pitchFamily="34" charset="-128"/>
              </a:rPr>
              <a:t>Storiografia cristiana</a:t>
            </a:r>
            <a:r>
              <a:rPr lang="it-IT" sz="2000" dirty="0" smtClean="0">
                <a:ea typeface="ＭＳ Ｐゴシック" pitchFamily="34" charset="-128"/>
              </a:rPr>
              <a:t>, che introdusse nell</a:t>
            </a:r>
            <a:r>
              <a:rPr lang="it-IT" altLang="it-IT" sz="2000" dirty="0" smtClean="0">
                <a:ea typeface="ＭＳ Ｐゴシック" pitchFamily="34" charset="-128"/>
              </a:rPr>
              <a:t>’</a:t>
            </a:r>
            <a:r>
              <a:rPr lang="it-IT" sz="2000" dirty="0" smtClean="0">
                <a:ea typeface="ＭＳ Ｐゴシック" pitchFamily="34" charset="-128"/>
              </a:rPr>
              <a:t>Impero Romano una nuova concezione della storia (sviluppo lineare dotato di un unico inizio, la Creazione, un evento centrale, ossia la vicenda mondana di Dio incarnatosi in Cristo, e un fine ultimo, ossia la Parusia, seconda venuta di Gesù sulla </a:t>
            </a:r>
            <a:r>
              <a:rPr lang="it-IT" sz="2000" dirty="0" smtClean="0">
                <a:ea typeface="ＭＳ Ｐゴシック" pitchFamily="34" charset="-128"/>
              </a:rPr>
              <a:t>terra). </a:t>
            </a:r>
            <a:endParaRPr lang="it-IT" sz="1900" dirty="0" smtClean="0">
              <a:ea typeface="ＭＳ Ｐゴシック" pitchFamily="34" charset="-128"/>
            </a:endParaRPr>
          </a:p>
          <a:p>
            <a:r>
              <a:rPr lang="it-IT" sz="2000" b="1" u="sng" dirty="0" smtClean="0">
                <a:ea typeface="ＭＳ Ｐゴシック" pitchFamily="34" charset="-128"/>
              </a:rPr>
              <a:t>Storiografia medioevale</a:t>
            </a:r>
            <a:r>
              <a:rPr lang="it-IT" sz="2000" dirty="0" smtClean="0">
                <a:ea typeface="ＭＳ Ｐゴシック" pitchFamily="34" charset="-128"/>
              </a:rPr>
              <a:t>, interpretazione del passato secondo una visione giudaico cristiana scandita dal tempo lineare, le cronache si aprivano con una ripresa della storia biblica e ne perpetuavano anche la vocazione universalistica. </a:t>
            </a:r>
          </a:p>
          <a:p>
            <a:r>
              <a:rPr lang="it-IT" sz="2000" b="1" u="sng" dirty="0" smtClean="0">
                <a:ea typeface="ＭＳ Ｐゴシック" pitchFamily="34" charset="-128"/>
              </a:rPr>
              <a:t>La storia universale cristiana dopo il </a:t>
            </a:r>
            <a:r>
              <a:rPr lang="it-IT" altLang="it-IT" sz="2000" b="1" u="sng" dirty="0" smtClean="0">
                <a:ea typeface="ＭＳ Ｐゴシック" pitchFamily="34" charset="-128"/>
              </a:rPr>
              <a:t>‘</a:t>
            </a:r>
            <a:r>
              <a:rPr lang="it-IT" sz="2000" b="1" u="sng" dirty="0" smtClean="0">
                <a:ea typeface="ＭＳ Ｐゴシック" pitchFamily="34" charset="-128"/>
              </a:rPr>
              <a:t>500 </a:t>
            </a:r>
            <a:r>
              <a:rPr lang="it-IT" sz="2000" dirty="0" smtClean="0">
                <a:ea typeface="ＭＳ Ｐゴシック" pitchFamily="34" charset="-128"/>
              </a:rPr>
              <a:t>fu costretta a confrontarsi con diversi eventi che ne minarono le basi, come la scoperta del nuovo mondo che poneva in crisi la storia universale tradizionale, e dall</a:t>
            </a:r>
            <a:r>
              <a:rPr lang="it-IT" altLang="it-IT" sz="2000" dirty="0" smtClean="0">
                <a:ea typeface="ＭＳ Ｐゴシック" pitchFamily="34" charset="-128"/>
              </a:rPr>
              <a:t>’</a:t>
            </a:r>
            <a:r>
              <a:rPr lang="it-IT" sz="2000" dirty="0" smtClean="0">
                <a:ea typeface="ＭＳ Ｐゴシック" pitchFamily="34" charset="-128"/>
              </a:rPr>
              <a:t>altro  la sezione biblica delle storie universali progressivamente ridimensionata nelle cronache- tardo medioevali, era scomparsa nel lavoro degli umanisti. </a:t>
            </a:r>
          </a:p>
          <a:p>
            <a:pPr eaLnBrk="1" hangingPunct="1">
              <a:lnSpc>
                <a:spcPct val="80000"/>
              </a:lnSpc>
            </a:pPr>
            <a:endParaRPr lang="it-IT" sz="19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558800"/>
          </a:xfrm>
        </p:spPr>
        <p:txBody>
          <a:bodyPr/>
          <a:lstStyle/>
          <a:p>
            <a:pPr>
              <a:defRPr/>
            </a:pPr>
            <a:r>
              <a:rPr lang="it-IT" sz="2800" i="1" dirty="0" smtClean="0"/>
              <a:t>IBRIDAZIONE ESPERIENZA STORICA </a:t>
            </a:r>
            <a:endParaRPr lang="it-IT" sz="2800" i="1" dirty="0"/>
          </a:p>
        </p:txBody>
      </p:sp>
      <p:sp>
        <p:nvSpPr>
          <p:cNvPr id="3" name="Segnaposto contenuto 2"/>
          <p:cNvSpPr>
            <a:spLocks noGrp="1"/>
          </p:cNvSpPr>
          <p:nvPr>
            <p:ph idx="1"/>
          </p:nvPr>
        </p:nvSpPr>
        <p:spPr>
          <a:xfrm>
            <a:off x="428596" y="928670"/>
            <a:ext cx="8229600" cy="5078413"/>
          </a:xfrm>
        </p:spPr>
        <p:txBody>
          <a:bodyPr/>
          <a:lstStyle/>
          <a:p>
            <a:pPr marL="0" indent="0">
              <a:buFont typeface="Wingdings" pitchFamily="2" charset="2"/>
              <a:buNone/>
            </a:pPr>
            <a:r>
              <a:rPr lang="it-IT" sz="2000" b="1" dirty="0" smtClean="0">
                <a:ea typeface="ＭＳ Ｐゴシック" pitchFamily="34" charset="-128"/>
              </a:rPr>
              <a:t>METICCIATO </a:t>
            </a:r>
            <a:endParaRPr lang="it-IT" sz="2000" b="1" dirty="0" smtClean="0">
              <a:ea typeface="ＭＳ Ｐゴシック" pitchFamily="34" charset="-128"/>
            </a:endParaRPr>
          </a:p>
          <a:p>
            <a:pPr marL="0" indent="0">
              <a:buFont typeface="Wingdings" pitchFamily="2" charset="2"/>
              <a:buNone/>
            </a:pPr>
            <a:endParaRPr lang="it-IT" sz="1000" b="1" dirty="0" smtClean="0">
              <a:ea typeface="ＭＳ Ｐゴシック" pitchFamily="34" charset="-128"/>
            </a:endParaRPr>
          </a:p>
          <a:p>
            <a:pPr marL="0" indent="0" algn="just">
              <a:lnSpc>
                <a:spcPct val="150000"/>
              </a:lnSpc>
            </a:pPr>
            <a:r>
              <a:rPr lang="it-IT" sz="2000" dirty="0" smtClean="0">
                <a:ea typeface="ＭＳ Ｐゴシック" pitchFamily="34" charset="-128"/>
              </a:rPr>
              <a:t>La creazione di forme ibride frutto della mescolanza di idee e tradizioni diverse rappresenta il  prodotto più interessante degli incontri trans-culturali. </a:t>
            </a:r>
            <a:endParaRPr lang="it-IT" sz="2000" dirty="0" smtClean="0">
              <a:ea typeface="ＭＳ Ｐゴシック" pitchFamily="34" charset="-128"/>
            </a:endParaRPr>
          </a:p>
          <a:p>
            <a:pPr marL="0" indent="0" algn="just">
              <a:lnSpc>
                <a:spcPct val="150000"/>
              </a:lnSpc>
              <a:buNone/>
            </a:pPr>
            <a:endParaRPr lang="it-IT" sz="1000" dirty="0" smtClean="0">
              <a:ea typeface="ＭＳ Ｐゴシック" pitchFamily="34" charset="-128"/>
            </a:endParaRPr>
          </a:p>
          <a:p>
            <a:pPr marL="0" indent="0" algn="just">
              <a:lnSpc>
                <a:spcPct val="150000"/>
              </a:lnSpc>
            </a:pPr>
            <a:r>
              <a:rPr lang="it-IT" sz="2000" dirty="0" err="1" smtClean="0">
                <a:ea typeface="ＭＳ Ｐゴシック" pitchFamily="34" charset="-128"/>
              </a:rPr>
              <a:t>…è</a:t>
            </a:r>
            <a:r>
              <a:rPr lang="it-IT" sz="2000" dirty="0" smtClean="0">
                <a:ea typeface="ＭＳ Ｐゴシック" pitchFamily="34" charset="-128"/>
              </a:rPr>
              <a:t> una prospettiva che guarda gli incontri interculturali in alternativa alla retorica dell</a:t>
            </a:r>
            <a:r>
              <a:rPr lang="it-IT" altLang="it-IT" sz="2000" dirty="0" smtClean="0">
                <a:ea typeface="ＭＳ Ｐゴシック" pitchFamily="34" charset="-128"/>
              </a:rPr>
              <a:t>’</a:t>
            </a:r>
            <a:r>
              <a:rPr lang="it-IT" sz="2000" dirty="0" smtClean="0">
                <a:ea typeface="ＭＳ Ｐゴシック" pitchFamily="34" charset="-128"/>
              </a:rPr>
              <a:t>alterità e dell</a:t>
            </a:r>
            <a:r>
              <a:rPr lang="it-IT" altLang="it-IT" sz="2000" dirty="0" smtClean="0">
                <a:ea typeface="ＭＳ Ｐゴシック" pitchFamily="34" charset="-128"/>
              </a:rPr>
              <a:t>’</a:t>
            </a:r>
            <a:r>
              <a:rPr lang="it-IT" sz="2000" dirty="0" smtClean="0">
                <a:ea typeface="ＭＳ Ｐゴシック" pitchFamily="34" charset="-128"/>
              </a:rPr>
              <a:t>incompatibilità culturale. </a:t>
            </a:r>
            <a:endParaRPr lang="it-IT" sz="2000" dirty="0" smtClean="0">
              <a:ea typeface="ＭＳ Ｐゴシック" pitchFamily="34" charset="-128"/>
            </a:endParaRPr>
          </a:p>
          <a:p>
            <a:pPr marL="0" indent="0" algn="just">
              <a:lnSpc>
                <a:spcPct val="150000"/>
              </a:lnSpc>
              <a:buNone/>
            </a:pPr>
            <a:endParaRPr lang="it-IT" sz="1000" dirty="0" smtClean="0">
              <a:ea typeface="ＭＳ Ｐゴシック" pitchFamily="34" charset="-128"/>
            </a:endParaRPr>
          </a:p>
          <a:p>
            <a:pPr marL="0" indent="0" algn="just">
              <a:lnSpc>
                <a:spcPct val="150000"/>
              </a:lnSpc>
            </a:pPr>
            <a:r>
              <a:rPr lang="it-IT" sz="2000" b="1" dirty="0" err="1" smtClean="0">
                <a:ea typeface="ＭＳ Ｐゴシック" pitchFamily="34" charset="-128"/>
              </a:rPr>
              <a:t>Bently</a:t>
            </a:r>
            <a:r>
              <a:rPr lang="it-IT" sz="2000" dirty="0" smtClean="0">
                <a:ea typeface="ＭＳ Ｐゴシック" pitchFamily="34" charset="-128"/>
              </a:rPr>
              <a:t> ha evidenziato come </a:t>
            </a:r>
            <a:r>
              <a:rPr lang="it-IT" sz="2000" b="1" i="1" dirty="0" smtClean="0">
                <a:ea typeface="ＭＳ Ｐゴシック" pitchFamily="34" charset="-128"/>
              </a:rPr>
              <a:t>le dinamiche del conflitto, negoziazione e compromesso messe in moto dagli incontri culturali </a:t>
            </a:r>
            <a:r>
              <a:rPr lang="it-IT" sz="2000" dirty="0" smtClean="0">
                <a:ea typeface="ＭＳ Ｐゴシック" pitchFamily="34" charset="-128"/>
              </a:rPr>
              <a:t>non si realizzano mai come mere riproduzioni culturali, ma </a:t>
            </a:r>
            <a:r>
              <a:rPr lang="it-IT" sz="2000" b="1" i="1" dirty="0" smtClean="0">
                <a:ea typeface="ＭＳ Ｐゴシック" pitchFamily="34" charset="-128"/>
              </a:rPr>
              <a:t>prodotti ibridi dell</a:t>
            </a:r>
            <a:r>
              <a:rPr lang="it-IT" altLang="it-IT" sz="2000" b="1" i="1" dirty="0" smtClean="0">
                <a:ea typeface="ＭＳ Ｐゴシック" pitchFamily="34" charset="-128"/>
              </a:rPr>
              <a:t>’</a:t>
            </a:r>
            <a:r>
              <a:rPr lang="it-IT" sz="2000" b="1" i="1" dirty="0" smtClean="0">
                <a:ea typeface="ＭＳ Ｐゴシック" pitchFamily="34" charset="-128"/>
              </a:rPr>
              <a:t>interazione tra diverse culture</a:t>
            </a:r>
            <a:r>
              <a:rPr lang="it-IT" sz="2000" dirty="0" smtClean="0">
                <a:ea typeface="ＭＳ Ｐゴシック" pitchFamily="34" charset="-128"/>
              </a:rPr>
              <a:t>. </a:t>
            </a:r>
          </a:p>
          <a:p>
            <a:pPr marL="0" indent="0"/>
            <a:endParaRPr lang="it-IT" sz="2000" dirty="0" smtClean="0">
              <a:ea typeface="ＭＳ Ｐゴシック" pitchFamily="34" charset="-128"/>
            </a:endParaRPr>
          </a:p>
          <a:p>
            <a:pPr marL="0" indent="0"/>
            <a:endParaRPr lang="it-IT" sz="2000" dirty="0" smtClean="0">
              <a:ea typeface="ＭＳ Ｐゴシック" pitchFamily="34" charset="-128"/>
            </a:endParaRPr>
          </a:p>
          <a:p>
            <a:pPr marL="0" indent="0"/>
            <a:endParaRPr lang="it-IT" sz="2000" dirty="0" smtClean="0">
              <a:ea typeface="ＭＳ Ｐゴシック" pitchFamily="34" charset="-128"/>
            </a:endParaRPr>
          </a:p>
          <a:p>
            <a:pPr marL="0" indent="0"/>
            <a:endParaRPr lang="it-IT" sz="2000" b="1" i="1" dirty="0" smtClean="0">
              <a:ea typeface="ＭＳ Ｐゴシック" pitchFamily="34" charset="-128"/>
            </a:endParaRPr>
          </a:p>
          <a:p>
            <a:pPr marL="0" indent="0"/>
            <a:endParaRPr lang="it-IT" sz="2000" dirty="0" smtClean="0">
              <a:ea typeface="ＭＳ Ｐゴシック" pitchFamily="34" charset="-128"/>
            </a:endParaRPr>
          </a:p>
          <a:p>
            <a:pPr marL="0" indent="0"/>
            <a:endParaRPr lang="it-IT" sz="20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sz="3200" b="1" i="1" u="sng" smtClean="0">
                <a:ea typeface="ＭＳ Ｐゴシック" pitchFamily="34" charset="-128"/>
              </a:rPr>
              <a:t>Métissag</a:t>
            </a:r>
            <a:r>
              <a:rPr lang="it-IT" sz="2800" b="1" i="1" smtClean="0">
                <a:ea typeface="ＭＳ Ｐゴシック" pitchFamily="34" charset="-128"/>
              </a:rPr>
              <a:t>e: incontri culturali, scenario privilegiato di fenomeni di mescolanza, fusione, acculturazione, resistenza, conflitto</a:t>
            </a:r>
            <a:endParaRPr lang="it-IT" sz="2800" smtClean="0">
              <a:ea typeface="ＭＳ Ｐゴシック" pitchFamily="34" charset="-128"/>
            </a:endParaRPr>
          </a:p>
        </p:txBody>
      </p:sp>
      <p:sp>
        <p:nvSpPr>
          <p:cNvPr id="3" name="Segnaposto contenuto 2"/>
          <p:cNvSpPr>
            <a:spLocks noGrp="1"/>
          </p:cNvSpPr>
          <p:nvPr>
            <p:ph idx="1"/>
          </p:nvPr>
        </p:nvSpPr>
        <p:spPr>
          <a:xfrm>
            <a:off x="357158" y="1643050"/>
            <a:ext cx="8229600" cy="4530725"/>
          </a:xfrm>
        </p:spPr>
        <p:txBody>
          <a:bodyPr/>
          <a:lstStyle/>
          <a:p>
            <a:r>
              <a:rPr lang="it-IT" sz="2000" dirty="0" smtClean="0">
                <a:ea typeface="ＭＳ Ｐゴシック" pitchFamily="34" charset="-128"/>
              </a:rPr>
              <a:t>La categoria di </a:t>
            </a:r>
            <a:r>
              <a:rPr lang="it-IT" sz="2000" b="1" i="1" dirty="0" err="1" smtClean="0">
                <a:ea typeface="ＭＳ Ｐゴシック" pitchFamily="34" charset="-128"/>
              </a:rPr>
              <a:t>métissage</a:t>
            </a:r>
            <a:r>
              <a:rPr lang="it-IT" sz="2000" b="1" i="1" dirty="0" smtClean="0">
                <a:ea typeface="ＭＳ Ｐゴシック" pitchFamily="34" charset="-128"/>
              </a:rPr>
              <a:t> </a:t>
            </a:r>
            <a:r>
              <a:rPr lang="it-IT" sz="2000" dirty="0" smtClean="0">
                <a:ea typeface="ＭＳ Ｐゴシック" pitchFamily="34" charset="-128"/>
              </a:rPr>
              <a:t>domina il più recente studio di </a:t>
            </a:r>
            <a:r>
              <a:rPr lang="it-IT" sz="2000" b="1" dirty="0" err="1" smtClean="0">
                <a:ea typeface="ＭＳ Ｐゴシック" pitchFamily="34" charset="-128"/>
              </a:rPr>
              <a:t>Serge</a:t>
            </a:r>
            <a:r>
              <a:rPr lang="it-IT" sz="2000" b="1" dirty="0" smtClean="0">
                <a:ea typeface="ＭＳ Ｐゴシック" pitchFamily="34" charset="-128"/>
              </a:rPr>
              <a:t> </a:t>
            </a:r>
            <a:r>
              <a:rPr lang="it-IT" sz="2000" b="1" dirty="0" err="1" smtClean="0">
                <a:ea typeface="ＭＳ Ｐゴシック" pitchFamily="34" charset="-128"/>
              </a:rPr>
              <a:t>Gruzinski</a:t>
            </a:r>
            <a:r>
              <a:rPr lang="it-IT" sz="2000" b="1" dirty="0" smtClean="0">
                <a:ea typeface="ＭＳ Ｐゴシック" pitchFamily="34" charset="-128"/>
              </a:rPr>
              <a:t> </a:t>
            </a:r>
            <a:r>
              <a:rPr lang="it-IT" sz="2000" dirty="0" smtClean="0">
                <a:ea typeface="ＭＳ Ｐゴシック" pitchFamily="34" charset="-128"/>
              </a:rPr>
              <a:t>secondo procedimenti delle monarchie cattoliche il 1580 e il 1640 costituiscono un eccellente osservatorio delle interazioni che cominciano a svilupparsi tra le quattro parti del mondo, sotto un'unica sovranità, analizza il processo di mondializzazione iberica.</a:t>
            </a:r>
          </a:p>
          <a:p>
            <a:r>
              <a:rPr lang="it-IT" sz="2000" dirty="0" smtClean="0">
                <a:ea typeface="ＭＳ Ｐゴシック" pitchFamily="34" charset="-128"/>
              </a:rPr>
              <a:t>Fautore delle </a:t>
            </a:r>
            <a:r>
              <a:rPr lang="it-IT" sz="2000" dirty="0" err="1" smtClean="0">
                <a:ea typeface="ＭＳ Ｐゴシック" pitchFamily="34" charset="-128"/>
              </a:rPr>
              <a:t>Historie</a:t>
            </a:r>
            <a:r>
              <a:rPr lang="it-IT" sz="2000" dirty="0" smtClean="0">
                <a:ea typeface="ＭＳ Ｐゴシック" pitchFamily="34" charset="-128"/>
              </a:rPr>
              <a:t> </a:t>
            </a:r>
            <a:r>
              <a:rPr lang="it-IT" sz="2000" dirty="0" err="1" smtClean="0">
                <a:ea typeface="ＭＳ Ｐゴシック" pitchFamily="34" charset="-128"/>
              </a:rPr>
              <a:t>connectée</a:t>
            </a:r>
            <a:r>
              <a:rPr lang="it-IT" sz="2000" dirty="0" smtClean="0">
                <a:ea typeface="ＭＳ Ｐゴシック" pitchFamily="34" charset="-128"/>
              </a:rPr>
              <a:t>, si propone un tentativo di storia globale immune da tentazioni di carattere totalizzante. </a:t>
            </a:r>
          </a:p>
          <a:p>
            <a:r>
              <a:rPr lang="it-IT" sz="2000" dirty="0" smtClean="0">
                <a:ea typeface="ＭＳ Ｐゴシック" pitchFamily="34" charset="-128"/>
              </a:rPr>
              <a:t>…  </a:t>
            </a:r>
            <a:r>
              <a:rPr lang="it-IT" sz="2000" b="1" i="1" dirty="0" err="1" smtClean="0">
                <a:ea typeface="ＭＳ Ｐゴシック" pitchFamily="34" charset="-128"/>
              </a:rPr>
              <a:t>entangled</a:t>
            </a:r>
            <a:r>
              <a:rPr lang="it-IT" sz="2000" b="1" i="1" dirty="0" smtClean="0">
                <a:ea typeface="ＭＳ Ｐゴシック" pitchFamily="34" charset="-128"/>
              </a:rPr>
              <a:t> </a:t>
            </a:r>
            <a:r>
              <a:rPr lang="it-IT" sz="2000" b="1" i="1" dirty="0" err="1" smtClean="0">
                <a:ea typeface="ＭＳ Ｐゴシック" pitchFamily="34" charset="-128"/>
              </a:rPr>
              <a:t>history</a:t>
            </a:r>
            <a:r>
              <a:rPr lang="it-IT" sz="2000" b="1" i="1" dirty="0" smtClean="0">
                <a:ea typeface="ＭＳ Ｐゴシック" pitchFamily="34" charset="-128"/>
              </a:rPr>
              <a:t> : </a:t>
            </a:r>
            <a:r>
              <a:rPr lang="it-IT" sz="2000" b="1" dirty="0" smtClean="0">
                <a:ea typeface="ＭＳ Ｐゴシック" pitchFamily="34" charset="-128"/>
              </a:rPr>
              <a:t>L</a:t>
            </a:r>
            <a:r>
              <a:rPr lang="it-IT" altLang="it-IT" sz="2000" b="1" dirty="0" smtClean="0">
                <a:ea typeface="ＭＳ Ｐゴシック" pitchFamily="34" charset="-128"/>
              </a:rPr>
              <a:t>’</a:t>
            </a:r>
            <a:r>
              <a:rPr lang="it-IT" sz="2000" b="1" dirty="0" smtClean="0">
                <a:ea typeface="ＭＳ Ｐゴシック" pitchFamily="34" charset="-128"/>
              </a:rPr>
              <a:t>idea di contaminazione </a:t>
            </a:r>
            <a:r>
              <a:rPr lang="it-IT" sz="2000" dirty="0" smtClean="0">
                <a:ea typeface="ＭＳ Ｐゴシック" pitchFamily="34" charset="-128"/>
              </a:rPr>
              <a:t>è stata tematizzata in modo più radicale dall</a:t>
            </a:r>
            <a:r>
              <a:rPr lang="it-IT" altLang="it-IT" sz="2000" dirty="0" smtClean="0">
                <a:ea typeface="ＭＳ Ｐゴシック" pitchFamily="34" charset="-128"/>
              </a:rPr>
              <a:t>’</a:t>
            </a:r>
            <a:r>
              <a:rPr lang="it-IT" altLang="ja-JP" sz="2000" b="1" i="1" dirty="0" err="1" smtClean="0">
                <a:ea typeface="ＭＳ Ｐゴシック" pitchFamily="34" charset="-128"/>
              </a:rPr>
              <a:t>entangled</a:t>
            </a:r>
            <a:r>
              <a:rPr lang="it-IT" altLang="ja-JP" sz="2000" b="1" i="1" dirty="0" smtClean="0">
                <a:ea typeface="ＭＳ Ｐゴシック" pitchFamily="34" charset="-128"/>
              </a:rPr>
              <a:t> </a:t>
            </a:r>
            <a:r>
              <a:rPr lang="it-IT" altLang="ja-JP" sz="2000" b="1" i="1" dirty="0" err="1" smtClean="0">
                <a:ea typeface="ＭＳ Ｐゴシック" pitchFamily="34" charset="-128"/>
              </a:rPr>
              <a:t>history</a:t>
            </a:r>
            <a:r>
              <a:rPr lang="it-IT" altLang="ja-JP" sz="2000" b="1" i="1" dirty="0" smtClean="0">
                <a:ea typeface="ＭＳ Ｐゴシック" pitchFamily="34" charset="-128"/>
              </a:rPr>
              <a:t> </a:t>
            </a:r>
            <a:r>
              <a:rPr lang="it-IT" altLang="ja-JP" sz="2000" dirty="0" smtClean="0">
                <a:ea typeface="ＭＳ Ｐゴシック" pitchFamily="34" charset="-128"/>
              </a:rPr>
              <a:t>tesa a valorizzare nell</a:t>
            </a:r>
            <a:r>
              <a:rPr lang="it-IT" altLang="it-IT" sz="2000" dirty="0" smtClean="0">
                <a:ea typeface="ＭＳ Ｐゴシック" pitchFamily="34" charset="-128"/>
              </a:rPr>
              <a:t>’</a:t>
            </a:r>
            <a:r>
              <a:rPr lang="it-IT" altLang="ja-JP" sz="2000" dirty="0" smtClean="0">
                <a:ea typeface="ＭＳ Ｐゴシック" pitchFamily="34" charset="-128"/>
              </a:rPr>
              <a:t>ambito dell</a:t>
            </a:r>
            <a:r>
              <a:rPr lang="it-IT" altLang="it-IT" sz="2000" dirty="0" smtClean="0">
                <a:ea typeface="ＭＳ Ｐゴシック" pitchFamily="34" charset="-128"/>
              </a:rPr>
              <a:t>’</a:t>
            </a:r>
            <a:r>
              <a:rPr lang="it-IT" altLang="ja-JP" sz="2000" dirty="0" smtClean="0">
                <a:ea typeface="ＭＳ Ｐゴシック" pitchFamily="34" charset="-128"/>
              </a:rPr>
              <a:t>espressione storica atlantica la dimensione delle concorrenti aspirazioni, nonché delle dominazioni, imperiali Europee configuratesi in termini di </a:t>
            </a:r>
            <a:r>
              <a:rPr lang="it-IT" altLang="ja-JP" sz="2000" i="1" dirty="0" err="1" smtClean="0">
                <a:ea typeface="ＭＳ Ｐゴシック" pitchFamily="34" charset="-128"/>
              </a:rPr>
              <a:t>entangle</a:t>
            </a:r>
            <a:r>
              <a:rPr lang="it-IT" altLang="ja-JP" sz="2000" i="1" dirty="0" smtClean="0">
                <a:ea typeface="ＭＳ Ｐゴシック" pitchFamily="34" charset="-128"/>
              </a:rPr>
              <a:t> </a:t>
            </a:r>
            <a:r>
              <a:rPr lang="it-IT" altLang="ja-JP" sz="2000" i="1" dirty="0" err="1" smtClean="0">
                <a:ea typeface="ＭＳ Ｐゴシック" pitchFamily="34" charset="-128"/>
              </a:rPr>
              <a:t>empires</a:t>
            </a:r>
            <a:r>
              <a:rPr lang="it-IT" altLang="ja-JP" sz="2000" i="1" dirty="0" smtClean="0">
                <a:ea typeface="ＭＳ Ｐゴシック" pitchFamily="34" charset="-128"/>
              </a:rPr>
              <a:t> , </a:t>
            </a:r>
            <a:r>
              <a:rPr lang="it-IT" altLang="ja-JP" sz="2000" dirty="0" smtClean="0">
                <a:ea typeface="ＭＳ Ｐゴシック" pitchFamily="34" charset="-128"/>
              </a:rPr>
              <a:t>ovvero imperi aggrovigliati caratterizzati da interconnessione da giungere a costruire un unico sistema o comunità emisferiche. </a:t>
            </a:r>
          </a:p>
          <a:p>
            <a:endParaRPr lang="it-IT" sz="2000" dirty="0" smtClean="0">
              <a:ea typeface="ＭＳ Ｐゴシック" pitchFamily="34" charset="-128"/>
            </a:endParaRPr>
          </a:p>
          <a:p>
            <a:pPr>
              <a:buFont typeface="Wingdings" pitchFamily="2" charset="2"/>
              <a:buNone/>
            </a:pPr>
            <a:endParaRPr lang="it-IT" sz="2000" dirty="0" smtClean="0">
              <a:ea typeface="ＭＳ Ｐゴシック" pitchFamily="34"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703262"/>
          </a:xfrm>
        </p:spPr>
        <p:txBody>
          <a:bodyPr/>
          <a:lstStyle/>
          <a:p>
            <a:pPr algn="just"/>
            <a:r>
              <a:rPr lang="it-IT" sz="3600" b="1" i="1" smtClean="0">
                <a:ea typeface="ＭＳ Ｐゴシック" pitchFamily="34" charset="-128"/>
              </a:rPr>
              <a:t>Storia Atlantica ……….</a:t>
            </a:r>
            <a:endParaRPr lang="it-IT" sz="3600" smtClean="0">
              <a:ea typeface="ＭＳ Ｐゴシック" pitchFamily="34" charset="-128"/>
            </a:endParaRPr>
          </a:p>
        </p:txBody>
      </p:sp>
      <p:sp>
        <p:nvSpPr>
          <p:cNvPr id="3" name="Segnaposto contenuto 2"/>
          <p:cNvSpPr>
            <a:spLocks noGrp="1"/>
          </p:cNvSpPr>
          <p:nvPr>
            <p:ph idx="1"/>
          </p:nvPr>
        </p:nvSpPr>
        <p:spPr>
          <a:xfrm>
            <a:off x="323850" y="1268413"/>
            <a:ext cx="8229600" cy="4530725"/>
          </a:xfrm>
        </p:spPr>
        <p:txBody>
          <a:bodyPr/>
          <a:lstStyle/>
          <a:p>
            <a:r>
              <a:rPr lang="it-IT" sz="2000" dirty="0" smtClean="0">
                <a:ea typeface="ＭＳ Ｐゴシック" pitchFamily="34" charset="-128"/>
              </a:rPr>
              <a:t>l</a:t>
            </a:r>
            <a:r>
              <a:rPr lang="it-IT" altLang="it-IT" sz="2000" dirty="0" smtClean="0">
                <a:ea typeface="ＭＳ Ｐゴシック" pitchFamily="34" charset="-128"/>
              </a:rPr>
              <a:t>’</a:t>
            </a:r>
            <a:r>
              <a:rPr lang="it-IT" sz="2000" dirty="0" smtClean="0">
                <a:ea typeface="ＭＳ Ｐゴシック" pitchFamily="34" charset="-128"/>
              </a:rPr>
              <a:t>Atlantico come spazio transitorio e circolazione di beni, persone, idee e culture: contatti culturali condotta in una dimensione atlantica. Dimensione della dialettica e dell</a:t>
            </a:r>
            <a:r>
              <a:rPr lang="it-IT" altLang="it-IT" sz="2000" dirty="0" smtClean="0">
                <a:ea typeface="ＭＳ Ｐゴシック" pitchFamily="34" charset="-128"/>
              </a:rPr>
              <a:t>’</a:t>
            </a:r>
            <a:r>
              <a:rPr lang="it-IT" sz="2000" dirty="0" smtClean="0">
                <a:ea typeface="ＭＳ Ｐゴシック" pitchFamily="34" charset="-128"/>
              </a:rPr>
              <a:t>ibridazione che attribuisce particolare rilievo alle interazioni creative e adattive tra Europei – Africani – Indiani nel contesto emergente del </a:t>
            </a:r>
            <a:r>
              <a:rPr lang="it-IT" altLang="it-IT" sz="2000" dirty="0" smtClean="0">
                <a:ea typeface="ＭＳ Ｐゴシック" pitchFamily="34" charset="-128"/>
              </a:rPr>
              <a:t>“</a:t>
            </a:r>
            <a:r>
              <a:rPr lang="it-IT" sz="2000" dirty="0" smtClean="0">
                <a:ea typeface="ＭＳ Ｐゴシック" pitchFamily="34" charset="-128"/>
              </a:rPr>
              <a:t>mondo Atlantico</a:t>
            </a:r>
            <a:r>
              <a:rPr lang="it-IT" altLang="it-IT" sz="2000" dirty="0" smtClean="0">
                <a:ea typeface="ＭＳ Ｐゴシック" pitchFamily="34" charset="-128"/>
              </a:rPr>
              <a:t>”</a:t>
            </a:r>
            <a:r>
              <a:rPr lang="it-IT" sz="2000" dirty="0" smtClean="0">
                <a:ea typeface="ＭＳ Ｐゴシック" pitchFamily="34" charset="-128"/>
              </a:rPr>
              <a:t> </a:t>
            </a:r>
            <a:endParaRPr lang="it-IT" sz="2000" dirty="0" smtClean="0">
              <a:ea typeface="ＭＳ Ｐゴシック" pitchFamily="34" charset="-128"/>
            </a:endParaRPr>
          </a:p>
          <a:p>
            <a:endParaRPr lang="it-IT" sz="1000" dirty="0" smtClean="0">
              <a:ea typeface="ＭＳ Ｐゴシック" pitchFamily="34" charset="-128"/>
            </a:endParaRPr>
          </a:p>
          <a:p>
            <a:r>
              <a:rPr lang="it-IT" sz="2000" dirty="0" smtClean="0">
                <a:ea typeface="ＭＳ Ｐゴシック" pitchFamily="34" charset="-128"/>
              </a:rPr>
              <a:t> Il MONDO ATLANTICO dei </a:t>
            </a:r>
            <a:r>
              <a:rPr lang="it-IT" sz="2000" dirty="0" err="1" smtClean="0">
                <a:ea typeface="ＭＳ Ｐゴシック" pitchFamily="34" charset="-128"/>
              </a:rPr>
              <a:t>XVII</a:t>
            </a:r>
            <a:r>
              <a:rPr lang="it-IT" sz="2000" dirty="0" smtClean="0">
                <a:ea typeface="ＭＳ Ｐゴシック" pitchFamily="34" charset="-128"/>
              </a:rPr>
              <a:t> e XVIII secolo è segnato dal radicamento degli Europei e dalla massiccia presenza di schiavi africani, si contraddistingue per nuovi modelli culturali, </a:t>
            </a:r>
            <a:endParaRPr lang="it-IT" sz="2000" dirty="0" smtClean="0">
              <a:ea typeface="ＭＳ Ｐゴシック" pitchFamily="34" charset="-128"/>
            </a:endParaRPr>
          </a:p>
          <a:p>
            <a:endParaRPr lang="it-IT" sz="1000" dirty="0" smtClean="0">
              <a:ea typeface="ＭＳ Ｐゴシック" pitchFamily="34" charset="-128"/>
            </a:endParaRPr>
          </a:p>
          <a:p>
            <a:r>
              <a:rPr lang="it-IT" sz="2000" dirty="0" smtClean="0">
                <a:ea typeface="ＭＳ Ｐゴシック" pitchFamily="34" charset="-128"/>
              </a:rPr>
              <a:t>La CREOLIZZAZIONE, discenti di Europei o Africani nati sul suolo del nuovo continente. Ira </a:t>
            </a:r>
            <a:r>
              <a:rPr lang="it-IT" sz="2000" dirty="0" err="1" smtClean="0">
                <a:ea typeface="ＭＳ Ｐゴシック" pitchFamily="34" charset="-128"/>
              </a:rPr>
              <a:t>Berlin</a:t>
            </a:r>
            <a:r>
              <a:rPr lang="it-IT" sz="2000" dirty="0" smtClean="0">
                <a:ea typeface="ＭＳ Ｐゴシック" pitchFamily="34" charset="-128"/>
              </a:rPr>
              <a:t> l</a:t>
            </a:r>
            <a:r>
              <a:rPr lang="it-IT" altLang="it-IT" sz="2000" dirty="0" smtClean="0">
                <a:ea typeface="ＭＳ Ｐゴシック" pitchFamily="34" charset="-128"/>
              </a:rPr>
              <a:t>’</a:t>
            </a:r>
            <a:r>
              <a:rPr lang="it-IT" sz="2000" dirty="0" smtClean="0">
                <a:ea typeface="ＭＳ Ｐゴシック" pitchFamily="34" charset="-128"/>
              </a:rPr>
              <a:t>ha chiamato CULTURAL BROKEN </a:t>
            </a:r>
            <a:r>
              <a:rPr lang="it-IT" sz="2000" dirty="0" smtClean="0">
                <a:ea typeface="ＭＳ Ｐゴシック" pitchFamily="34" charset="-128"/>
                <a:sym typeface="Wingdings" pitchFamily="2" charset="2"/>
              </a:rPr>
              <a:t></a:t>
            </a:r>
            <a:r>
              <a:rPr lang="it-IT" sz="2000" dirty="0" smtClean="0">
                <a:ea typeface="ＭＳ Ｐゴシック" pitchFamily="34" charset="-128"/>
              </a:rPr>
              <a:t> individuo poliglotta in grado di muoversi agilmente in contesti culturali diversi e per questo con funzione di mediazione nei momenti di conflitto tra individui di differenti culture di appartenenza.</a:t>
            </a:r>
          </a:p>
          <a:p>
            <a:endParaRPr lang="it-IT" sz="2000" dirty="0" smtClean="0">
              <a:ea typeface="ＭＳ Ｐゴシック" pitchFamily="34" charset="-128"/>
            </a:endParaRPr>
          </a:p>
          <a:p>
            <a:pPr>
              <a:buFont typeface="Wingdings" pitchFamily="2" charset="2"/>
              <a:buNone/>
            </a:pPr>
            <a:endParaRPr lang="it-IT" sz="20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703262"/>
          </a:xfrm>
        </p:spPr>
        <p:txBody>
          <a:bodyPr/>
          <a:lstStyle/>
          <a:p>
            <a:r>
              <a:rPr lang="it-IT" sz="3600" b="1" i="1" smtClean="0">
                <a:ea typeface="ＭＳ Ｐゴシック" pitchFamily="34" charset="-128"/>
              </a:rPr>
              <a:t>Migrazioni e Diaspore ……….</a:t>
            </a:r>
            <a:endParaRPr lang="it-IT" sz="3600" i="1" smtClean="0">
              <a:ea typeface="ＭＳ Ｐゴシック" pitchFamily="34" charset="-128"/>
            </a:endParaRPr>
          </a:p>
        </p:txBody>
      </p:sp>
      <p:sp>
        <p:nvSpPr>
          <p:cNvPr id="3" name="Segnaposto contenuto 2"/>
          <p:cNvSpPr>
            <a:spLocks noGrp="1"/>
          </p:cNvSpPr>
          <p:nvPr>
            <p:ph idx="1"/>
          </p:nvPr>
        </p:nvSpPr>
        <p:spPr>
          <a:xfrm>
            <a:off x="25400" y="908050"/>
            <a:ext cx="8891588" cy="5949950"/>
          </a:xfrm>
        </p:spPr>
        <p:txBody>
          <a:bodyPr/>
          <a:lstStyle/>
          <a:p>
            <a:pPr algn="just"/>
            <a:r>
              <a:rPr lang="it-IT" sz="2000" smtClean="0">
                <a:ea typeface="ＭＳ Ｐゴシック" pitchFamily="34" charset="-128"/>
              </a:rPr>
              <a:t>La prospettiva trans-nazionale della world history si rivela funzionale  ad un</a:t>
            </a:r>
            <a:r>
              <a:rPr lang="it-IT" altLang="it-IT" sz="2000" smtClean="0">
                <a:ea typeface="ＭＳ Ｐゴシック" pitchFamily="34" charset="-128"/>
              </a:rPr>
              <a:t>’</a:t>
            </a:r>
            <a:r>
              <a:rPr lang="it-IT" sz="2000" smtClean="0">
                <a:ea typeface="ＭＳ Ｐゴシック" pitchFamily="34" charset="-128"/>
              </a:rPr>
              <a:t>analisi incentrata sui fenomeni migratori in quanto consente di </a:t>
            </a:r>
            <a:r>
              <a:rPr lang="it-IT" sz="2000" i="1" smtClean="0">
                <a:ea typeface="ＭＳ Ｐゴシック" pitchFamily="34" charset="-128"/>
              </a:rPr>
              <a:t>seguire le persone</a:t>
            </a:r>
            <a:r>
              <a:rPr lang="it-IT" sz="2000" smtClean="0">
                <a:ea typeface="ＭＳ Ｐゴシック" pitchFamily="34" charset="-128"/>
              </a:rPr>
              <a:t> che si spostano all</a:t>
            </a:r>
            <a:r>
              <a:rPr lang="it-IT" altLang="it-IT" sz="2000" smtClean="0">
                <a:ea typeface="ＭＳ Ｐゴシック" pitchFamily="34" charset="-128"/>
              </a:rPr>
              <a:t>’</a:t>
            </a:r>
            <a:r>
              <a:rPr lang="it-IT" sz="2000" smtClean="0">
                <a:ea typeface="ＭＳ Ｐゴシック" pitchFamily="34" charset="-128"/>
              </a:rPr>
              <a:t>interno di una spazialità non convenzionale identificabile con lo spazio stesso del movimento, costruito  modellato dall</a:t>
            </a:r>
            <a:r>
              <a:rPr lang="it-IT" altLang="it-IT" sz="2000" smtClean="0">
                <a:ea typeface="ＭＳ Ｐゴシック" pitchFamily="34" charset="-128"/>
              </a:rPr>
              <a:t>’</a:t>
            </a:r>
            <a:r>
              <a:rPr lang="it-IT" sz="2000" smtClean="0">
                <a:ea typeface="ＭＳ Ｐゴシック" pitchFamily="34" charset="-128"/>
              </a:rPr>
              <a:t>esperienza stessa dei migranti. </a:t>
            </a:r>
          </a:p>
          <a:p>
            <a:r>
              <a:rPr lang="it-IT" sz="2000" i="1" smtClean="0">
                <a:ea typeface="ＭＳ Ｐゴシック" pitchFamily="34" charset="-128"/>
              </a:rPr>
              <a:t>Liberandosi dall</a:t>
            </a:r>
            <a:r>
              <a:rPr lang="it-IT" altLang="it-IT" sz="2000" i="1" smtClean="0">
                <a:ea typeface="ＭＳ Ｐゴシック" pitchFamily="34" charset="-128"/>
              </a:rPr>
              <a:t>’</a:t>
            </a:r>
            <a:r>
              <a:rPr lang="it-IT" sz="2000" i="1" smtClean="0">
                <a:ea typeface="ＭＳ Ｐゴシック" pitchFamily="34" charset="-128"/>
              </a:rPr>
              <a:t>analisi dei limiti</a:t>
            </a:r>
            <a:r>
              <a:rPr lang="it-IT" sz="2000" smtClean="0">
                <a:ea typeface="ＭＳ Ｐゴシック" pitchFamily="34" charset="-128"/>
              </a:rPr>
              <a:t> indotti dal focus esclusivo sull</a:t>
            </a:r>
            <a:r>
              <a:rPr lang="it-IT" altLang="it-IT" sz="2000" smtClean="0">
                <a:ea typeface="ＭＳ Ｐゴシック" pitchFamily="34" charset="-128"/>
              </a:rPr>
              <a:t>’</a:t>
            </a:r>
            <a:r>
              <a:rPr lang="it-IT" sz="2000" smtClean="0">
                <a:ea typeface="ＭＳ Ｐゴシック" pitchFamily="34" charset="-128"/>
              </a:rPr>
              <a:t>impatto dei movimenti migratori sul luogo d</a:t>
            </a:r>
            <a:r>
              <a:rPr lang="it-IT" altLang="it-IT" sz="2000" smtClean="0">
                <a:ea typeface="ＭＳ Ｐゴシック" pitchFamily="34" charset="-128"/>
              </a:rPr>
              <a:t>’</a:t>
            </a:r>
            <a:r>
              <a:rPr lang="it-IT" sz="2000" smtClean="0">
                <a:ea typeface="ＭＳ Ｐゴシック" pitchFamily="34" charset="-128"/>
              </a:rPr>
              <a:t>origine e o su quello di destinazione, privilegiando il concetto di </a:t>
            </a:r>
            <a:r>
              <a:rPr lang="it-IT" altLang="it-IT" sz="2000" smtClean="0">
                <a:ea typeface="ＭＳ Ｐゴシック" pitchFamily="34" charset="-128"/>
              </a:rPr>
              <a:t>“</a:t>
            </a:r>
            <a:r>
              <a:rPr lang="it-IT" sz="2000" smtClean="0">
                <a:ea typeface="ＭＳ Ｐゴシック" pitchFamily="34" charset="-128"/>
              </a:rPr>
              <a:t>rete</a:t>
            </a:r>
            <a:r>
              <a:rPr lang="it-IT" altLang="it-IT" sz="2000" smtClean="0">
                <a:ea typeface="ＭＳ Ｐゴシック" pitchFamily="34" charset="-128"/>
              </a:rPr>
              <a:t>”</a:t>
            </a:r>
            <a:r>
              <a:rPr lang="it-IT" sz="2000" smtClean="0">
                <a:ea typeface="ＭＳ Ｐゴシック" pitchFamily="34" charset="-128"/>
              </a:rPr>
              <a:t> al fine di recuperare le interazioni tra i diversi spazi e le varie dimensioni dell</a:t>
            </a:r>
            <a:r>
              <a:rPr lang="it-IT" altLang="it-IT" sz="2000" smtClean="0">
                <a:ea typeface="ＭＳ Ｐゴシック" pitchFamily="34" charset="-128"/>
              </a:rPr>
              <a:t>’</a:t>
            </a:r>
            <a:r>
              <a:rPr lang="it-IT" sz="2000" smtClean="0">
                <a:ea typeface="ＭＳ Ｐゴシック" pitchFamily="34" charset="-128"/>
              </a:rPr>
              <a:t>esperienza storica implicate nei fenomeni migratori e diasporici. </a:t>
            </a:r>
          </a:p>
          <a:p>
            <a:r>
              <a:rPr lang="it-IT" sz="2000" b="1" smtClean="0">
                <a:ea typeface="ＭＳ Ｐゴシック" pitchFamily="34" charset="-128"/>
              </a:rPr>
              <a:t>Campo di analisi relativo al movimento delle persone</a:t>
            </a:r>
            <a:r>
              <a:rPr lang="it-IT" sz="2000" smtClean="0">
                <a:ea typeface="ＭＳ Ｐゴシック" pitchFamily="34" charset="-128"/>
              </a:rPr>
              <a:t> è stato precocemente esplorato nell</a:t>
            </a:r>
            <a:r>
              <a:rPr lang="it-IT" altLang="it-IT" sz="2000" smtClean="0">
                <a:ea typeface="ＭＳ Ｐゴシック" pitchFamily="34" charset="-128"/>
              </a:rPr>
              <a:t>’</a:t>
            </a:r>
            <a:r>
              <a:rPr lang="it-IT" sz="2000" smtClean="0">
                <a:ea typeface="ＭＳ Ｐゴシック" pitchFamily="34" charset="-128"/>
              </a:rPr>
              <a:t>ambito della world history ad opera di uno dei suoi fondatori </a:t>
            </a:r>
            <a:r>
              <a:rPr lang="it-IT" sz="2000" b="1" smtClean="0">
                <a:ea typeface="ＭＳ Ｐゴシック" pitchFamily="34" charset="-128"/>
              </a:rPr>
              <a:t>Philip Curtin  </a:t>
            </a:r>
            <a:r>
              <a:rPr lang="it-IT" sz="2000" smtClean="0">
                <a:ea typeface="ＭＳ Ｐゴシック" pitchFamily="34" charset="-128"/>
              </a:rPr>
              <a:t>(1922-2009)che rilanciò il dibattito sul numero effettivo degli africani che attraversarono in catene l</a:t>
            </a:r>
            <a:r>
              <a:rPr lang="it-IT" altLang="it-IT" sz="2000" smtClean="0">
                <a:ea typeface="ＭＳ Ｐゴシック" pitchFamily="34" charset="-128"/>
              </a:rPr>
              <a:t>’</a:t>
            </a:r>
            <a:r>
              <a:rPr lang="it-IT" sz="2000" smtClean="0">
                <a:ea typeface="ＭＳ Ｐゴシック" pitchFamily="34" charset="-128"/>
              </a:rPr>
              <a:t>Atlantico, tra il XVI e il XIX</a:t>
            </a:r>
            <a:r>
              <a:rPr lang="it-IT" sz="2000" b="1" smtClean="0">
                <a:ea typeface="ＭＳ Ｐゴシック" pitchFamily="34" charset="-128"/>
              </a:rPr>
              <a:t>, (1969 The tratta atlantica degli schiavi) </a:t>
            </a:r>
            <a:r>
              <a:rPr lang="it-IT" sz="2000" smtClean="0">
                <a:ea typeface="ＭＳ Ｐゴシック" pitchFamily="34" charset="-128"/>
              </a:rPr>
              <a:t>sottolineò la funzione svolta dal commercio transatlantico di schiavi in relazione al processo di integrazione del nuovo mondo e oceanico. </a:t>
            </a:r>
          </a:p>
          <a:p>
            <a:endParaRPr lang="it-IT" sz="2000" smtClean="0">
              <a:ea typeface="ＭＳ Ｐゴシック" pitchFamily="34" charset="-12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1135062"/>
          </a:xfrm>
        </p:spPr>
        <p:txBody>
          <a:bodyPr/>
          <a:lstStyle/>
          <a:p>
            <a:r>
              <a:rPr lang="it-IT" sz="3200" b="1" i="1" smtClean="0">
                <a:ea typeface="ＭＳ Ｐゴシック" pitchFamily="34" charset="-128"/>
              </a:rPr>
              <a:t>Black Atlantic ………. Paul Gilroy </a:t>
            </a:r>
            <a:r>
              <a:rPr lang="it-IT" sz="3200" smtClean="0">
                <a:ea typeface="ＭＳ Ｐゴシック" pitchFamily="34" charset="-128"/>
              </a:rPr>
              <a:t>in polemica con le concezioni eurocentriche</a:t>
            </a:r>
            <a:br>
              <a:rPr lang="it-IT" sz="3200" smtClean="0">
                <a:ea typeface="ＭＳ Ｐゴシック" pitchFamily="34" charset="-128"/>
              </a:rPr>
            </a:br>
            <a:endParaRPr lang="it-IT" sz="3200" i="1" smtClean="0">
              <a:ea typeface="ＭＳ Ｐゴシック" pitchFamily="34" charset="-128"/>
            </a:endParaRPr>
          </a:p>
        </p:txBody>
      </p:sp>
      <p:sp>
        <p:nvSpPr>
          <p:cNvPr id="3" name="Segnaposto contenuto 2"/>
          <p:cNvSpPr>
            <a:spLocks noGrp="1"/>
          </p:cNvSpPr>
          <p:nvPr>
            <p:ph idx="1"/>
          </p:nvPr>
        </p:nvSpPr>
        <p:spPr>
          <a:xfrm>
            <a:off x="684213" y="1412875"/>
            <a:ext cx="8229600" cy="3349625"/>
          </a:xfrm>
        </p:spPr>
        <p:txBody>
          <a:bodyPr/>
          <a:lstStyle/>
          <a:p>
            <a:pPr algn="just"/>
            <a:r>
              <a:rPr lang="it-IT" sz="2000" smtClean="0">
                <a:ea typeface="ＭＳ Ｐゴシック" pitchFamily="34" charset="-128"/>
              </a:rPr>
              <a:t>The Black Atlantic è un</a:t>
            </a:r>
            <a:r>
              <a:rPr lang="it-IT" altLang="it-IT" sz="2000" smtClean="0">
                <a:ea typeface="ＭＳ Ｐゴシック" pitchFamily="34" charset="-128"/>
              </a:rPr>
              <a:t>’</a:t>
            </a:r>
            <a:r>
              <a:rPr lang="it-IT" sz="2000" smtClean="0">
                <a:ea typeface="ＭＳ Ｐゴシック" pitchFamily="34" charset="-128"/>
              </a:rPr>
              <a:t>articolata e complessa riflessione sul dibattuto tema dell</a:t>
            </a:r>
            <a:r>
              <a:rPr lang="it-IT" altLang="it-IT" sz="2000" smtClean="0">
                <a:ea typeface="ＭＳ Ｐゴシック" pitchFamily="34" charset="-128"/>
              </a:rPr>
              <a:t>’</a:t>
            </a:r>
            <a:r>
              <a:rPr lang="it-IT" sz="2000" smtClean="0">
                <a:ea typeface="ＭＳ Ｐゴシック" pitchFamily="34" charset="-128"/>
              </a:rPr>
              <a:t>identità nera. Il suo obiettivo principale è quello di delineare i contorni storici di una cultura nera transatlantica e delocalizzata prodotta e riprodotta dalla circolazione intercontinentale di migranti, merci, idee, immagini e oggetti artistici iniziata con la schiavitù. Una (contro)cultura diasporica intesa come forma transnazionale di creatività e quindi irriducibile alle singole fonti – Africa, Americhe, Caraibi, Europa – da cui trae origine.</a:t>
            </a:r>
          </a:p>
          <a:p>
            <a:pPr algn="just"/>
            <a:endParaRPr lang="it-IT" sz="2000" b="1" smtClean="0">
              <a:ea typeface="ＭＳ Ｐゴシック" pitchFamily="34" charset="-12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630237"/>
          </a:xfrm>
        </p:spPr>
        <p:txBody>
          <a:bodyPr/>
          <a:lstStyle/>
          <a:p>
            <a:r>
              <a:rPr lang="it-IT" sz="3200" b="1" i="1" smtClean="0">
                <a:ea typeface="ＭＳ Ｐゴシック" pitchFamily="34" charset="-128"/>
              </a:rPr>
              <a:t>Diaspore commerciali  ………. </a:t>
            </a:r>
            <a:r>
              <a:rPr lang="it-IT" sz="3200" smtClean="0">
                <a:ea typeface="ＭＳ Ｐゴシック" pitchFamily="34" charset="-128"/>
              </a:rPr>
              <a:t>Philip Curtin</a:t>
            </a:r>
          </a:p>
        </p:txBody>
      </p:sp>
      <p:sp>
        <p:nvSpPr>
          <p:cNvPr id="3" name="Segnaposto contenuto 2"/>
          <p:cNvSpPr>
            <a:spLocks noGrp="1"/>
          </p:cNvSpPr>
          <p:nvPr>
            <p:ph idx="1"/>
          </p:nvPr>
        </p:nvSpPr>
        <p:spPr>
          <a:xfrm>
            <a:off x="395288" y="836613"/>
            <a:ext cx="8229600" cy="5832475"/>
          </a:xfrm>
        </p:spPr>
        <p:txBody>
          <a:bodyPr/>
          <a:lstStyle/>
          <a:p>
            <a:pPr algn="just"/>
            <a:r>
              <a:rPr lang="it-IT" sz="2000" smtClean="0">
                <a:ea typeface="ＭＳ Ｐゴシック" pitchFamily="34" charset="-128"/>
              </a:rPr>
              <a:t>Le diaspore commerciali sono Comunità di mercanti organizzati su base famigliare, etnica o religiosa per sostenere gli scambi sulla lunga distanza. </a:t>
            </a:r>
          </a:p>
          <a:p>
            <a:pPr algn="just"/>
            <a:r>
              <a:rPr lang="it-IT" sz="2000" smtClean="0">
                <a:ea typeface="ＭＳ Ｐゴシック" pitchFamily="34" charset="-128"/>
              </a:rPr>
              <a:t>Sono </a:t>
            </a:r>
            <a:r>
              <a:rPr lang="it-IT" sz="2000" b="1" smtClean="0">
                <a:ea typeface="ＭＳ Ｐゴシック" pitchFamily="34" charset="-128"/>
              </a:rPr>
              <a:t>reti commerciali su base fiduciaria</a:t>
            </a:r>
          </a:p>
          <a:p>
            <a:pPr algn="just"/>
            <a:r>
              <a:rPr lang="it-IT" sz="2000" smtClean="0">
                <a:ea typeface="ＭＳ Ｐゴシック" pitchFamily="34" charset="-128"/>
              </a:rPr>
              <a:t>Che si trattasse di mercanti disseminati tra l</a:t>
            </a:r>
            <a:r>
              <a:rPr lang="it-IT" altLang="it-IT" sz="2000" smtClean="0">
                <a:ea typeface="ＭＳ Ｐゴシック" pitchFamily="34" charset="-128"/>
              </a:rPr>
              <a:t>’</a:t>
            </a:r>
            <a:r>
              <a:rPr lang="it-IT" sz="2000" smtClean="0">
                <a:ea typeface="ＭＳ Ｐゴシック" pitchFamily="34" charset="-128"/>
              </a:rPr>
              <a:t>Impero Ottomano, l</a:t>
            </a:r>
            <a:r>
              <a:rPr lang="it-IT" altLang="it-IT" sz="2000" smtClean="0">
                <a:ea typeface="ＭＳ Ｐゴシック" pitchFamily="34" charset="-128"/>
              </a:rPr>
              <a:t>’</a:t>
            </a:r>
            <a:r>
              <a:rPr lang="it-IT" sz="2000" smtClean="0">
                <a:ea typeface="ＭＳ Ｐゴシック" pitchFamily="34" charset="-128"/>
              </a:rPr>
              <a:t>India e l</a:t>
            </a:r>
            <a:r>
              <a:rPr lang="it-IT" altLang="it-IT" sz="2000" smtClean="0">
                <a:ea typeface="ＭＳ Ｐゴシック" pitchFamily="34" charset="-128"/>
              </a:rPr>
              <a:t>’</a:t>
            </a:r>
            <a:r>
              <a:rPr lang="it-IT" sz="2000" smtClean="0">
                <a:ea typeface="ＭＳ Ｐゴシック" pitchFamily="34" charset="-128"/>
              </a:rPr>
              <a:t>Iran, a caratterizzare queste comunità commerciali, era la capacità dei loro membri di muoversi agevolmente tra almeno due culture data la funzione di intermediazione culturale che essi erano chiamati a svolgere. </a:t>
            </a:r>
          </a:p>
          <a:p>
            <a:pPr algn="just"/>
            <a:r>
              <a:rPr lang="it-IT" sz="2000" smtClean="0">
                <a:ea typeface="ＭＳ Ｐゴシック" pitchFamily="34" charset="-128"/>
              </a:rPr>
              <a:t> La </a:t>
            </a:r>
            <a:r>
              <a:rPr lang="it-IT" sz="2000" i="1" smtClean="0">
                <a:ea typeface="ＭＳ Ｐゴシック" pitchFamily="34" charset="-128"/>
              </a:rPr>
              <a:t>world history è interessata al tema delle migrazioni </a:t>
            </a:r>
            <a:r>
              <a:rPr lang="it-IT" sz="2000" smtClean="0">
                <a:ea typeface="ＭＳ Ｐゴシック" pitchFamily="34" charset="-128"/>
              </a:rPr>
              <a:t>perché esso fa emergere </a:t>
            </a:r>
            <a:r>
              <a:rPr lang="it-IT" sz="2000" b="1" i="1" smtClean="0">
                <a:ea typeface="ＭＳ Ｐゴシック" pitchFamily="34" charset="-128"/>
              </a:rPr>
              <a:t>l</a:t>
            </a:r>
            <a:r>
              <a:rPr lang="it-IT" altLang="it-IT" sz="2000" b="1" i="1" smtClean="0">
                <a:ea typeface="ＭＳ Ｐゴシック" pitchFamily="34" charset="-128"/>
              </a:rPr>
              <a:t>’</a:t>
            </a:r>
            <a:r>
              <a:rPr lang="it-IT" sz="2000" b="1" i="1" smtClean="0">
                <a:ea typeface="ＭＳ Ｐゴシック" pitchFamily="34" charset="-128"/>
              </a:rPr>
              <a:t>interazione  tra il livello locale e quello globale </a:t>
            </a:r>
            <a:r>
              <a:rPr lang="it-IT" sz="2000" smtClean="0">
                <a:ea typeface="ＭＳ Ｐゴシック" pitchFamily="34" charset="-128"/>
              </a:rPr>
              <a:t>consentendo l</a:t>
            </a:r>
            <a:r>
              <a:rPr lang="it-IT" altLang="it-IT" sz="2000" smtClean="0">
                <a:ea typeface="ＭＳ Ｐゴシック" pitchFamily="34" charset="-128"/>
              </a:rPr>
              <a:t>’</a:t>
            </a:r>
            <a:r>
              <a:rPr lang="it-IT" sz="2000" smtClean="0">
                <a:ea typeface="ＭＳ Ｐゴシック" pitchFamily="34" charset="-128"/>
              </a:rPr>
              <a:t>analisi dei processi di integrazione dei migranti all</a:t>
            </a:r>
            <a:r>
              <a:rPr lang="it-IT" altLang="it-IT" sz="2000" smtClean="0">
                <a:ea typeface="ＭＳ Ｐゴシック" pitchFamily="34" charset="-128"/>
              </a:rPr>
              <a:t>’</a:t>
            </a:r>
            <a:r>
              <a:rPr lang="it-IT" sz="2000" smtClean="0">
                <a:ea typeface="ＭＳ Ｐゴシック" pitchFamily="34" charset="-128"/>
              </a:rPr>
              <a:t>interno della società di approdo a loro volta modificate dal loro arrivo e dall</a:t>
            </a:r>
            <a:r>
              <a:rPr lang="it-IT" altLang="it-IT" sz="2000" smtClean="0">
                <a:ea typeface="ＭＳ Ｐゴシック" pitchFamily="34" charset="-128"/>
              </a:rPr>
              <a:t>’</a:t>
            </a:r>
            <a:r>
              <a:rPr lang="it-IT" sz="2000" smtClean="0">
                <a:ea typeface="ＭＳ Ｐゴシック" pitchFamily="34" charset="-128"/>
              </a:rPr>
              <a:t>impatto del loro ritorno ai luoghi d</a:t>
            </a:r>
            <a:r>
              <a:rPr lang="it-IT" altLang="it-IT" sz="2000" smtClean="0">
                <a:ea typeface="ＭＳ Ｐゴシック" pitchFamily="34" charset="-128"/>
              </a:rPr>
              <a:t>’</a:t>
            </a:r>
            <a:r>
              <a:rPr lang="it-IT" sz="2000" smtClean="0">
                <a:ea typeface="ＭＳ Ｐゴシック" pitchFamily="34" charset="-128"/>
              </a:rPr>
              <a:t>origine, e al tempo stesso di cogliere le dinamiche di portata globale messe in moto dal movimento delle persone nello spazio. </a:t>
            </a:r>
          </a:p>
          <a:p>
            <a:pPr algn="just"/>
            <a:r>
              <a:rPr lang="it-IT" altLang="it-IT" sz="2000" smtClean="0">
                <a:ea typeface="ＭＳ Ｐゴシック" pitchFamily="34" charset="-128"/>
              </a:rPr>
              <a:t>“</a:t>
            </a:r>
            <a:r>
              <a:rPr lang="it-IT" altLang="ja-JP" sz="2000" b="1" i="1" smtClean="0">
                <a:ea typeface="ＭＳ Ｐゴシック" pitchFamily="34" charset="-128"/>
              </a:rPr>
              <a:t>Cross comunity migration</a:t>
            </a:r>
            <a:r>
              <a:rPr lang="it-IT" altLang="it-IT" sz="2000" i="1" smtClean="0">
                <a:ea typeface="ＭＳ Ｐゴシック" pitchFamily="34" charset="-128"/>
              </a:rPr>
              <a:t>”</a:t>
            </a:r>
            <a:r>
              <a:rPr lang="it-IT" altLang="ja-JP" sz="2000" i="1" smtClean="0">
                <a:ea typeface="ＭＳ Ｐゴシック" pitchFamily="34" charset="-128"/>
              </a:rPr>
              <a:t> </a:t>
            </a:r>
            <a:r>
              <a:rPr lang="it-IT" altLang="ja-JP" sz="2000" smtClean="0">
                <a:ea typeface="ＭＳ Ｐゴシック" pitchFamily="34" charset="-128"/>
              </a:rPr>
              <a:t>attribuendo alla mobilità che oltrepassa confini di uno spazio culturale un potenziale innovativo. </a:t>
            </a:r>
          </a:p>
          <a:p>
            <a:pPr algn="just"/>
            <a:endParaRPr lang="it-IT" sz="2000" smtClean="0">
              <a:ea typeface="ＭＳ Ｐゴシック" pitchFamily="34" charset="-128"/>
            </a:endParaRPr>
          </a:p>
          <a:p>
            <a:endParaRPr lang="it-IT" sz="2000" smtClean="0">
              <a:ea typeface="ＭＳ Ｐゴシック" pitchFamily="34" charset="-12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1188" y="476250"/>
            <a:ext cx="8229600" cy="5761038"/>
          </a:xfrm>
        </p:spPr>
        <p:txBody>
          <a:bodyPr/>
          <a:lstStyle/>
          <a:p>
            <a:r>
              <a:rPr lang="it-IT" sz="2400" b="1" i="1" smtClean="0">
                <a:ea typeface="ＭＳ Ｐゴシック" pitchFamily="34" charset="-128"/>
              </a:rPr>
              <a:t>Oggi lo studio della globalizzazione</a:t>
            </a:r>
          </a:p>
          <a:p>
            <a:pPr algn="just">
              <a:buFont typeface="Wingdings" pitchFamily="2" charset="2"/>
              <a:buNone/>
            </a:pPr>
            <a:r>
              <a:rPr lang="it-IT" sz="2400" b="1" i="1" smtClean="0">
                <a:ea typeface="ＭＳ Ｐゴシック" pitchFamily="34" charset="-128"/>
              </a:rPr>
              <a:t>……… </a:t>
            </a:r>
            <a:r>
              <a:rPr lang="it-IT" sz="2400" smtClean="0">
                <a:ea typeface="ＭＳ Ｐゴシック" pitchFamily="34" charset="-128"/>
              </a:rPr>
              <a:t>la colloca come un </a:t>
            </a:r>
            <a:r>
              <a:rPr lang="it-IT" sz="2400" b="1" i="1" smtClean="0">
                <a:ea typeface="ＭＳ Ｐゴシック" pitchFamily="34" charset="-128"/>
              </a:rPr>
              <a:t>processo dinamico </a:t>
            </a:r>
            <a:r>
              <a:rPr lang="it-IT" sz="2400" smtClean="0">
                <a:ea typeface="ＭＳ Ｐゴシック" pitchFamily="34" charset="-128"/>
              </a:rPr>
              <a:t>caratterizzato da una serie di fasi e da vari livelli di interconnessione globale, </a:t>
            </a:r>
            <a:r>
              <a:rPr lang="it-IT" sz="2400" b="1" i="1" smtClean="0">
                <a:ea typeface="ＭＳ Ｐゴシック" pitchFamily="34" charset="-128"/>
              </a:rPr>
              <a:t>dominate da diversi protagonisti </a:t>
            </a:r>
            <a:r>
              <a:rPr lang="it-IT" sz="2400" smtClean="0">
                <a:ea typeface="ＭＳ Ｐゴシック" pitchFamily="34" charset="-128"/>
              </a:rPr>
              <a:t>in cui anche nel periodo segnato dall</a:t>
            </a:r>
            <a:r>
              <a:rPr lang="it-IT" altLang="it-IT" sz="2400" smtClean="0">
                <a:ea typeface="ＭＳ Ｐゴシック" pitchFamily="34" charset="-128"/>
              </a:rPr>
              <a:t>’</a:t>
            </a:r>
            <a:r>
              <a:rPr lang="it-IT" sz="2400" smtClean="0">
                <a:ea typeface="ＭＳ Ｐゴシック" pitchFamily="34" charset="-128"/>
              </a:rPr>
              <a:t>egemonia Europea, altri soggetti continuarono a svolgere una funzione che non può essere ridotta a quella della passiva ricezione di modelli e pratiche occidentali, al contrario si connota di tratti di spiccata autonomia: essi vanno individuati sia in tentativi di inserimento all</a:t>
            </a:r>
            <a:r>
              <a:rPr lang="it-IT" altLang="it-IT" sz="2400" smtClean="0">
                <a:ea typeface="ＭＳ Ｐゴシック" pitchFamily="34" charset="-128"/>
              </a:rPr>
              <a:t>’</a:t>
            </a:r>
            <a:r>
              <a:rPr lang="it-IT" sz="2400" smtClean="0">
                <a:ea typeface="ＭＳ Ｐゴシック" pitchFamily="34" charset="-128"/>
              </a:rPr>
              <a:t>interno delle nuove logiche dominanti sia nella rielaborazione di paradigmi caratteristici della globalizzazione e leadership europea.</a:t>
            </a:r>
          </a:p>
          <a:p>
            <a:pPr algn="just">
              <a:buFont typeface="Wingdings" pitchFamily="2" charset="2"/>
              <a:buNone/>
            </a:pPr>
            <a:r>
              <a:rPr lang="it-IT" sz="2400" smtClean="0">
                <a:ea typeface="ＭＳ Ｐゴシック" pitchFamily="34" charset="-128"/>
              </a:rPr>
              <a:t>La dimensione liminare tra globale e locale è quella più appropriata ad una storia della globalizzazione. </a:t>
            </a:r>
          </a:p>
          <a:p>
            <a:pPr>
              <a:buFont typeface="Wingdings" pitchFamily="2" charset="2"/>
              <a:buNone/>
            </a:pPr>
            <a:endParaRPr lang="it-IT" sz="2400" smtClean="0">
              <a:ea typeface="ＭＳ Ｐゴシック" pitchFamily="34" charset="-128"/>
            </a:endParaRPr>
          </a:p>
          <a:p>
            <a:endParaRPr lang="it-IT" smtClean="0">
              <a:ea typeface="ＭＳ Ｐゴシック" pitchFamily="34" charset="-12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4400" i="1" kern="1200" dirty="0" err="1">
                <a:solidFill>
                  <a:srgbClr val="006633"/>
                </a:solidFill>
              </a:rPr>
              <a:t>E</a:t>
            </a:r>
            <a:r>
              <a:rPr lang="it-IT" sz="4400" i="1" kern="1200" dirty="0" err="1" smtClean="0">
                <a:solidFill>
                  <a:srgbClr val="006633"/>
                </a:solidFill>
              </a:rPr>
              <a:t>nvironmental</a:t>
            </a:r>
            <a:r>
              <a:rPr lang="it-IT" sz="4400" i="1" kern="1200" dirty="0" smtClean="0">
                <a:solidFill>
                  <a:srgbClr val="006633"/>
                </a:solidFill>
              </a:rPr>
              <a:t> </a:t>
            </a:r>
            <a:r>
              <a:rPr lang="it-IT" sz="4400" i="1" kern="1200" dirty="0" err="1">
                <a:solidFill>
                  <a:srgbClr val="006633"/>
                </a:solidFill>
              </a:rPr>
              <a:t>history</a:t>
            </a:r>
            <a:r>
              <a:rPr lang="it-IT" sz="4400" i="1" kern="1200" dirty="0">
                <a:solidFill>
                  <a:srgbClr val="006633"/>
                </a:solidFill>
              </a:rPr>
              <a:t> </a:t>
            </a:r>
            <a:r>
              <a:rPr lang="it-IT" sz="4400" i="1" kern="1200" dirty="0" smtClean="0">
                <a:solidFill>
                  <a:srgbClr val="006633"/>
                </a:solidFill>
              </a:rPr>
              <a:t>e big </a:t>
            </a:r>
            <a:r>
              <a:rPr lang="it-IT" sz="4400" i="1" kern="1200" dirty="0" err="1" smtClean="0">
                <a:solidFill>
                  <a:srgbClr val="006633"/>
                </a:solidFill>
              </a:rPr>
              <a:t>history</a:t>
            </a:r>
            <a:r>
              <a:rPr lang="it-IT" sz="4400" i="1" kern="1200" dirty="0" smtClean="0">
                <a:solidFill>
                  <a:srgbClr val="006633"/>
                </a:solidFill>
              </a:rPr>
              <a:t> </a:t>
            </a:r>
            <a:endParaRPr lang="it-IT" dirty="0">
              <a:solidFill>
                <a:srgbClr val="006633"/>
              </a:solidFill>
            </a:endParaRPr>
          </a:p>
        </p:txBody>
      </p:sp>
      <p:sp>
        <p:nvSpPr>
          <p:cNvPr id="3" name="Segnaposto contenuto 2"/>
          <p:cNvSpPr>
            <a:spLocks noGrp="1"/>
          </p:cNvSpPr>
          <p:nvPr>
            <p:ph idx="1"/>
          </p:nvPr>
        </p:nvSpPr>
        <p:spPr>
          <a:xfrm>
            <a:off x="468313" y="1196975"/>
            <a:ext cx="8229600" cy="4530725"/>
          </a:xfrm>
        </p:spPr>
        <p:txBody>
          <a:bodyPr/>
          <a:lstStyle/>
          <a:p>
            <a:pPr marL="0" indent="0">
              <a:buFont typeface="Wingdings" pitchFamily="2" charset="2"/>
              <a:buNone/>
            </a:pPr>
            <a:r>
              <a:rPr lang="it-IT" sz="2800" smtClean="0">
                <a:ea typeface="ＭＳ Ｐゴシック" pitchFamily="34" charset="-128"/>
              </a:rPr>
              <a:t>Altra prospettiva della World History è la </a:t>
            </a:r>
            <a:r>
              <a:rPr lang="it-IT" sz="2800" b="1" smtClean="0">
                <a:ea typeface="ＭＳ Ｐゴシック" pitchFamily="34" charset="-128"/>
              </a:rPr>
              <a:t>relazione tra storia umana e storia naturale. </a:t>
            </a:r>
          </a:p>
          <a:p>
            <a:pPr marL="0" indent="0">
              <a:buFont typeface="Wingdings" pitchFamily="2" charset="2"/>
              <a:buNone/>
            </a:pPr>
            <a:r>
              <a:rPr lang="it-IT" sz="2800" smtClean="0">
                <a:ea typeface="ＭＳ Ｐゴシック" pitchFamily="34" charset="-128"/>
              </a:rPr>
              <a:t>Questa relazione rappresenta l</a:t>
            </a:r>
            <a:r>
              <a:rPr lang="it-IT" altLang="it-IT" sz="2800" smtClean="0">
                <a:ea typeface="ＭＳ Ｐゴシック" pitchFamily="34" charset="-128"/>
              </a:rPr>
              <a:t>’</a:t>
            </a:r>
            <a:r>
              <a:rPr lang="it-IT" sz="2800" smtClean="0">
                <a:ea typeface="ＭＳ Ｐゴシック" pitchFamily="34" charset="-128"/>
              </a:rPr>
              <a:t>oggetto di analisi privilegiato della </a:t>
            </a:r>
            <a:r>
              <a:rPr lang="it-IT" sz="2800" i="1" smtClean="0">
                <a:ea typeface="ＭＳ Ｐゴシック" pitchFamily="34" charset="-128"/>
              </a:rPr>
              <a:t>environmental history </a:t>
            </a:r>
            <a:r>
              <a:rPr lang="it-IT" sz="2800" smtClean="0">
                <a:ea typeface="ＭＳ Ｐゴシック" pitchFamily="34" charset="-128"/>
              </a:rPr>
              <a:t>e della</a:t>
            </a:r>
            <a:r>
              <a:rPr lang="it-IT" sz="2800" i="1" smtClean="0">
                <a:ea typeface="ＭＳ Ｐゴシック" pitchFamily="34" charset="-128"/>
              </a:rPr>
              <a:t> big history </a:t>
            </a:r>
            <a:r>
              <a:rPr lang="it-IT" sz="2800" smtClean="0">
                <a:ea typeface="ＭＳ Ｐゴシック" pitchFamily="34" charset="-128"/>
              </a:rPr>
              <a:t>che, costituiscono due prospettive di ricerca con lo stesso focus tematico. </a:t>
            </a:r>
          </a:p>
          <a:p>
            <a:pPr marL="0" indent="0">
              <a:buFont typeface="Wingdings" pitchFamily="2" charset="2"/>
              <a:buNone/>
            </a:pPr>
            <a:endParaRPr lang="it-IT" smtClean="0">
              <a:ea typeface="ＭＳ Ｐゴシック" pitchFamily="34" charset="-128"/>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7813"/>
            <a:ext cx="8229600" cy="703262"/>
          </a:xfrm>
        </p:spPr>
        <p:txBody>
          <a:bodyPr/>
          <a:lstStyle/>
          <a:p>
            <a:pPr>
              <a:defRPr/>
            </a:pPr>
            <a:r>
              <a:rPr lang="it-IT" sz="4000" i="1" kern="1200" dirty="0" err="1">
                <a:solidFill>
                  <a:srgbClr val="006633"/>
                </a:solidFill>
              </a:rPr>
              <a:t>Environmental</a:t>
            </a:r>
            <a:r>
              <a:rPr lang="it-IT" sz="4000" i="1" kern="1200" dirty="0">
                <a:solidFill>
                  <a:srgbClr val="006633"/>
                </a:solidFill>
              </a:rPr>
              <a:t> </a:t>
            </a:r>
            <a:r>
              <a:rPr lang="it-IT" sz="4000" i="1" kern="1200" dirty="0" err="1">
                <a:solidFill>
                  <a:srgbClr val="006633"/>
                </a:solidFill>
              </a:rPr>
              <a:t>history</a:t>
            </a:r>
            <a:r>
              <a:rPr lang="it-IT" sz="4000" i="1" kern="1200" dirty="0">
                <a:solidFill>
                  <a:srgbClr val="006633"/>
                </a:solidFill>
              </a:rPr>
              <a:t> </a:t>
            </a:r>
            <a:endParaRPr lang="it-IT" dirty="0"/>
          </a:p>
        </p:txBody>
      </p:sp>
      <p:sp>
        <p:nvSpPr>
          <p:cNvPr id="3" name="Segnaposto contenuto 2"/>
          <p:cNvSpPr>
            <a:spLocks noGrp="1"/>
          </p:cNvSpPr>
          <p:nvPr>
            <p:ph idx="1"/>
          </p:nvPr>
        </p:nvSpPr>
        <p:spPr>
          <a:xfrm>
            <a:off x="428596" y="1000108"/>
            <a:ext cx="8229600" cy="5184775"/>
          </a:xfrm>
        </p:spPr>
        <p:txBody>
          <a:bodyPr/>
          <a:lstStyle/>
          <a:p>
            <a:r>
              <a:rPr lang="it-IT" sz="2400" dirty="0" smtClean="0">
                <a:ea typeface="ＭＳ Ｐゴシック" pitchFamily="34" charset="-128"/>
              </a:rPr>
              <a:t>….. </a:t>
            </a:r>
            <a:r>
              <a:rPr lang="it-IT" sz="2000" dirty="0" smtClean="0">
                <a:ea typeface="ＭＳ Ｐゴシック" pitchFamily="34" charset="-128"/>
              </a:rPr>
              <a:t>si definisce come </a:t>
            </a:r>
            <a:r>
              <a:rPr lang="it-IT" sz="2000" b="1" i="1" dirty="0" smtClean="0">
                <a:ea typeface="ＭＳ Ｐゴシック" pitchFamily="34" charset="-128"/>
              </a:rPr>
              <a:t>analisi dell</a:t>
            </a:r>
            <a:r>
              <a:rPr lang="it-IT" altLang="it-IT" sz="2000" b="1" i="1" dirty="0" smtClean="0">
                <a:ea typeface="ＭＳ Ｐゴシック" pitchFamily="34" charset="-128"/>
              </a:rPr>
              <a:t>’</a:t>
            </a:r>
            <a:r>
              <a:rPr lang="it-IT" altLang="ja-JP" sz="2000" b="1" i="1" dirty="0" err="1" smtClean="0">
                <a:ea typeface="ＭＳ Ｐゴシック" pitchFamily="34" charset="-128"/>
              </a:rPr>
              <a:t>interelazione</a:t>
            </a:r>
            <a:r>
              <a:rPr lang="it-IT" altLang="ja-JP" sz="2000" b="1" i="1" dirty="0" smtClean="0">
                <a:ea typeface="ＭＳ Ｐゴシック" pitchFamily="34" charset="-128"/>
              </a:rPr>
              <a:t> tra mondo umano e mondo naturale, i</a:t>
            </a:r>
            <a:r>
              <a:rPr lang="it-IT" altLang="ja-JP" sz="2000" dirty="0" smtClean="0">
                <a:ea typeface="ＭＳ Ｐゴシック" pitchFamily="34" charset="-128"/>
              </a:rPr>
              <a:t>n una prospettiva in cui la natura, intesa come </a:t>
            </a:r>
            <a:r>
              <a:rPr lang="it-IT" altLang="ja-JP" sz="2000" i="1" dirty="0" err="1" smtClean="0">
                <a:ea typeface="ＭＳ Ｐゴシック" pitchFamily="34" charset="-128"/>
              </a:rPr>
              <a:t>physis</a:t>
            </a:r>
            <a:r>
              <a:rPr lang="it-IT" altLang="ja-JP" sz="2000" dirty="0" smtClean="0">
                <a:ea typeface="ＭＳ Ｐゴシック" pitchFamily="34" charset="-128"/>
              </a:rPr>
              <a:t>, perde il ruolo passivo di mero contesto del divenire storico per assurgere a quello di soggetto di una relazione dinamica con la comunità umana.  C</a:t>
            </a:r>
            <a:r>
              <a:rPr lang="it-IT" altLang="it-IT" sz="2000" dirty="0" smtClean="0">
                <a:ea typeface="ＭＳ Ｐゴシック" pitchFamily="34" charset="-128"/>
              </a:rPr>
              <a:t>’</a:t>
            </a:r>
            <a:r>
              <a:rPr lang="it-IT" altLang="ja-JP" sz="2000" dirty="0" smtClean="0">
                <a:ea typeface="ＭＳ Ｐゴシック" pitchFamily="34" charset="-128"/>
              </a:rPr>
              <a:t>è una forte consapevolezza dell</a:t>
            </a:r>
            <a:r>
              <a:rPr lang="it-IT" altLang="it-IT" sz="2000" dirty="0" smtClean="0">
                <a:ea typeface="ＭＳ Ｐゴシック" pitchFamily="34" charset="-128"/>
              </a:rPr>
              <a:t>’</a:t>
            </a:r>
            <a:r>
              <a:rPr lang="it-IT" altLang="ja-JP" sz="2000" dirty="0" smtClean="0">
                <a:ea typeface="ＭＳ Ｐゴシック" pitchFamily="34" charset="-128"/>
              </a:rPr>
              <a:t>impossibilità di analizzare le vicende storiche dell</a:t>
            </a:r>
            <a:r>
              <a:rPr lang="it-IT" altLang="it-IT" sz="2000" dirty="0" smtClean="0">
                <a:ea typeface="ＭＳ Ｐゴシック" pitchFamily="34" charset="-128"/>
              </a:rPr>
              <a:t>’</a:t>
            </a:r>
            <a:r>
              <a:rPr lang="it-IT" altLang="ja-JP" sz="2000" dirty="0" smtClean="0">
                <a:ea typeface="ＭＳ Ｐゴシック" pitchFamily="34" charset="-128"/>
              </a:rPr>
              <a:t>essere umano come qualche cosa di indipendente e separato dall</a:t>
            </a:r>
            <a:r>
              <a:rPr lang="it-IT" altLang="it-IT" sz="2000" dirty="0" smtClean="0">
                <a:ea typeface="ＭＳ Ｐゴシック" pitchFamily="34" charset="-128"/>
              </a:rPr>
              <a:t>’</a:t>
            </a:r>
            <a:r>
              <a:rPr lang="it-IT" altLang="ja-JP" sz="2000" dirty="0" smtClean="0">
                <a:ea typeface="ＭＳ Ｐゴシック" pitchFamily="34" charset="-128"/>
              </a:rPr>
              <a:t>ambiente fisico.</a:t>
            </a:r>
          </a:p>
          <a:p>
            <a:r>
              <a:rPr lang="it-IT" sz="2000" dirty="0" smtClean="0">
                <a:ea typeface="ＭＳ Ｐゴシック" pitchFamily="34" charset="-128"/>
              </a:rPr>
              <a:t>…. Dialoga con altre discipline  </a:t>
            </a:r>
            <a:r>
              <a:rPr lang="it-IT" sz="2000" dirty="0" smtClean="0">
                <a:ea typeface="ＭＳ Ｐゴシック" pitchFamily="34" charset="-128"/>
                <a:sym typeface="Wingdings" pitchFamily="2" charset="2"/>
              </a:rPr>
              <a:t> </a:t>
            </a:r>
            <a:r>
              <a:rPr lang="it-IT" sz="2000" dirty="0" smtClean="0">
                <a:ea typeface="ＭＳ Ｐゴシック" pitchFamily="34" charset="-128"/>
              </a:rPr>
              <a:t>genetica, biologia molecolare, geologia, archeologia, paleontologia ecc,.  </a:t>
            </a:r>
          </a:p>
          <a:p>
            <a:r>
              <a:rPr lang="it-IT" sz="2000" dirty="0" smtClean="0">
                <a:ea typeface="ＭＳ Ｐゴシック" pitchFamily="34" charset="-128"/>
              </a:rPr>
              <a:t>Il processo di istituzionalizzazione della </a:t>
            </a:r>
            <a:r>
              <a:rPr lang="it-IT" sz="2000" i="1" dirty="0" err="1" smtClean="0">
                <a:ea typeface="ＭＳ Ｐゴシック" pitchFamily="34" charset="-128"/>
              </a:rPr>
              <a:t>environmental</a:t>
            </a:r>
            <a:r>
              <a:rPr lang="it-IT" sz="2000" i="1" dirty="0" smtClean="0">
                <a:ea typeface="ＭＳ Ｐゴシック" pitchFamily="34" charset="-128"/>
              </a:rPr>
              <a:t> </a:t>
            </a:r>
            <a:r>
              <a:rPr lang="it-IT" sz="2000" i="1" dirty="0" err="1" smtClean="0">
                <a:ea typeface="ＭＳ Ｐゴシック" pitchFamily="34" charset="-128"/>
              </a:rPr>
              <a:t>history</a:t>
            </a:r>
            <a:r>
              <a:rPr lang="it-IT" sz="2000" i="1" dirty="0" smtClean="0">
                <a:ea typeface="ＭＳ Ｐゴシック" pitchFamily="34" charset="-128"/>
              </a:rPr>
              <a:t> </a:t>
            </a:r>
            <a:r>
              <a:rPr lang="it-IT" sz="2000" dirty="0" smtClean="0">
                <a:ea typeface="ＭＳ Ｐゴシック" pitchFamily="34" charset="-128"/>
              </a:rPr>
              <a:t>fu avviato sul suolo </a:t>
            </a:r>
            <a:r>
              <a:rPr lang="it-IT" sz="2000" dirty="0" err="1" smtClean="0">
                <a:ea typeface="ＭＳ Ｐゴシック" pitchFamily="34" charset="-128"/>
              </a:rPr>
              <a:t>statunitese</a:t>
            </a:r>
            <a:r>
              <a:rPr lang="it-IT" sz="2000" dirty="0" smtClean="0">
                <a:ea typeface="ＭＳ Ｐゴシック" pitchFamily="34" charset="-128"/>
              </a:rPr>
              <a:t> con la fondazione nel 1976 della </a:t>
            </a:r>
            <a:r>
              <a:rPr lang="it-IT" sz="2000" i="1" dirty="0" smtClean="0">
                <a:ea typeface="ＭＳ Ｐゴシック" pitchFamily="34" charset="-128"/>
              </a:rPr>
              <a:t>American Society </a:t>
            </a:r>
            <a:r>
              <a:rPr lang="it-IT" sz="2000" i="1" dirty="0" err="1" smtClean="0">
                <a:ea typeface="ＭＳ Ｐゴシック" pitchFamily="34" charset="-128"/>
              </a:rPr>
              <a:t>for</a:t>
            </a:r>
            <a:r>
              <a:rPr lang="it-IT" sz="2000" i="1" dirty="0" smtClean="0">
                <a:ea typeface="ＭＳ Ｐゴシック" pitchFamily="34" charset="-128"/>
              </a:rPr>
              <a:t> </a:t>
            </a:r>
            <a:r>
              <a:rPr lang="it-IT" sz="2000" i="1" dirty="0" err="1" smtClean="0">
                <a:ea typeface="ＭＳ Ｐゴシック" pitchFamily="34" charset="-128"/>
              </a:rPr>
              <a:t>Environmental</a:t>
            </a:r>
            <a:r>
              <a:rPr lang="it-IT" sz="2000" i="1" dirty="0" smtClean="0">
                <a:ea typeface="ＭＳ Ｐゴシック" pitchFamily="34" charset="-128"/>
              </a:rPr>
              <a:t> </a:t>
            </a:r>
            <a:r>
              <a:rPr lang="it-IT" sz="2000" i="1" dirty="0" err="1" smtClean="0">
                <a:ea typeface="ＭＳ Ｐゴシック" pitchFamily="34" charset="-128"/>
              </a:rPr>
              <a:t>History</a:t>
            </a:r>
            <a:r>
              <a:rPr lang="it-IT" sz="2000" i="1" dirty="0" smtClean="0">
                <a:ea typeface="ＭＳ Ｐゴシック" pitchFamily="34" charset="-128"/>
              </a:rPr>
              <a:t> </a:t>
            </a:r>
            <a:r>
              <a:rPr lang="it-IT" sz="2000" dirty="0" smtClean="0">
                <a:ea typeface="ＭＳ Ｐゴシック" pitchFamily="34" charset="-128"/>
              </a:rPr>
              <a:t>e della relativa rivista </a:t>
            </a:r>
            <a:r>
              <a:rPr lang="it-IT" altLang="it-IT" sz="2000" dirty="0" smtClean="0">
                <a:ea typeface="ＭＳ Ｐゴシック" pitchFamily="34" charset="-128"/>
              </a:rPr>
              <a:t>“</a:t>
            </a:r>
            <a:r>
              <a:rPr lang="it-IT" altLang="ja-JP" sz="2000" i="1" dirty="0" err="1" smtClean="0">
                <a:ea typeface="ＭＳ Ｐゴシック" pitchFamily="34" charset="-128"/>
              </a:rPr>
              <a:t>Environment</a:t>
            </a:r>
            <a:r>
              <a:rPr lang="it-IT" altLang="ja-JP" sz="2000" i="1" dirty="0" smtClean="0">
                <a:ea typeface="ＭＳ Ｐゴシック" pitchFamily="34" charset="-128"/>
              </a:rPr>
              <a:t> </a:t>
            </a:r>
            <a:r>
              <a:rPr lang="it-IT" altLang="ja-JP" sz="2000" i="1" dirty="0" err="1" smtClean="0">
                <a:ea typeface="ＭＳ Ｐゴシック" pitchFamily="34" charset="-128"/>
              </a:rPr>
              <a:t>Review</a:t>
            </a:r>
            <a:r>
              <a:rPr lang="it-IT" altLang="ja-JP" sz="2000" dirty="0" smtClean="0">
                <a:ea typeface="ＭＳ Ｐゴシック" pitchFamily="34" charset="-128"/>
              </a:rPr>
              <a:t> . </a:t>
            </a:r>
          </a:p>
          <a:p>
            <a:r>
              <a:rPr lang="it-IT" sz="2000" dirty="0" smtClean="0">
                <a:ea typeface="ＭＳ Ｐゴシック" pitchFamily="34" charset="-128"/>
              </a:rPr>
              <a:t>Pioniere della </a:t>
            </a:r>
            <a:r>
              <a:rPr lang="it-IT" sz="2000" i="1" dirty="0" err="1" smtClean="0">
                <a:ea typeface="ＭＳ Ｐゴシック" pitchFamily="34" charset="-128"/>
              </a:rPr>
              <a:t>environmental</a:t>
            </a:r>
            <a:r>
              <a:rPr lang="it-IT" sz="2000" i="1" dirty="0" smtClean="0">
                <a:ea typeface="ＭＳ Ｐゴシック" pitchFamily="34" charset="-128"/>
              </a:rPr>
              <a:t> </a:t>
            </a:r>
            <a:r>
              <a:rPr lang="it-IT" sz="2000" i="1" dirty="0" err="1" smtClean="0">
                <a:ea typeface="ＭＳ Ｐゴシック" pitchFamily="34" charset="-128"/>
              </a:rPr>
              <a:t>history</a:t>
            </a:r>
            <a:r>
              <a:rPr lang="it-IT" sz="2000" i="1" dirty="0" smtClean="0">
                <a:ea typeface="ＭＳ Ｐゴシック" pitchFamily="34" charset="-128"/>
              </a:rPr>
              <a:t> </a:t>
            </a:r>
            <a:r>
              <a:rPr lang="it-IT" sz="2000" dirty="0" smtClean="0">
                <a:ea typeface="ＭＳ Ｐゴシック" pitchFamily="34" charset="-128"/>
              </a:rPr>
              <a:t>fu </a:t>
            </a:r>
            <a:r>
              <a:rPr lang="it-IT" sz="2000" b="1" u="sng" dirty="0" smtClean="0">
                <a:ea typeface="ＭＳ Ｐゴシック" pitchFamily="34" charset="-128"/>
              </a:rPr>
              <a:t>Alfred Crosby</a:t>
            </a:r>
            <a:r>
              <a:rPr lang="it-IT" sz="2000" dirty="0" smtClean="0">
                <a:ea typeface="ＭＳ Ｐゴシック" pitchFamily="34" charset="-128"/>
              </a:rPr>
              <a:t> che lesse l</a:t>
            </a:r>
            <a:r>
              <a:rPr lang="it-IT" altLang="it-IT" sz="2000" dirty="0" smtClean="0">
                <a:ea typeface="ＭＳ Ｐゴシック" pitchFamily="34" charset="-128"/>
              </a:rPr>
              <a:t>’</a:t>
            </a:r>
            <a:r>
              <a:rPr lang="it-IT" sz="2000" dirty="0" smtClean="0">
                <a:ea typeface="ＭＳ Ｐゴシック" pitchFamily="34" charset="-128"/>
              </a:rPr>
              <a:t>incontro tra il Vecchio e il Nuovo Mondo in termini di movimento bidirezionale di specie vegetali e animali, nonché di malattie,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288" y="260350"/>
            <a:ext cx="7354887" cy="720725"/>
          </a:xfrm>
        </p:spPr>
        <p:txBody>
          <a:bodyPr/>
          <a:lstStyle/>
          <a:p>
            <a:pPr>
              <a:defRPr/>
            </a:pPr>
            <a:r>
              <a:rPr lang="it-IT" sz="3200" i="1" dirty="0" smtClean="0"/>
              <a:t>Diverse direzioni della </a:t>
            </a:r>
            <a:r>
              <a:rPr lang="it-IT" sz="3200" i="1" kern="1200" dirty="0" err="1" smtClean="0">
                <a:solidFill>
                  <a:srgbClr val="006633"/>
                </a:solidFill>
              </a:rPr>
              <a:t>Environmental</a:t>
            </a:r>
            <a:r>
              <a:rPr lang="it-IT" sz="3200" i="1" kern="1200" dirty="0" smtClean="0">
                <a:solidFill>
                  <a:srgbClr val="006633"/>
                </a:solidFill>
              </a:rPr>
              <a:t> </a:t>
            </a:r>
            <a:r>
              <a:rPr lang="it-IT" sz="3200" i="1" kern="1200" dirty="0" err="1" smtClean="0">
                <a:solidFill>
                  <a:srgbClr val="006633"/>
                </a:solidFill>
              </a:rPr>
              <a:t>history</a:t>
            </a:r>
            <a:r>
              <a:rPr lang="it-IT" sz="3200" i="1" kern="1200" dirty="0" smtClean="0">
                <a:solidFill>
                  <a:srgbClr val="006633"/>
                </a:solidFill>
              </a:rPr>
              <a:t> </a:t>
            </a:r>
            <a:r>
              <a:rPr lang="it-IT" sz="3200" i="1" dirty="0" smtClean="0"/>
              <a:t>: prima direzione </a:t>
            </a:r>
            <a:endParaRPr lang="it-IT" sz="3200" i="1" dirty="0"/>
          </a:p>
        </p:txBody>
      </p:sp>
      <p:sp>
        <p:nvSpPr>
          <p:cNvPr id="3" name="Segnaposto contenuto 2"/>
          <p:cNvSpPr>
            <a:spLocks noGrp="1"/>
          </p:cNvSpPr>
          <p:nvPr>
            <p:ph idx="1"/>
          </p:nvPr>
        </p:nvSpPr>
        <p:spPr>
          <a:xfrm>
            <a:off x="179388" y="1268413"/>
            <a:ext cx="8964612" cy="5184775"/>
          </a:xfrm>
        </p:spPr>
        <p:txBody>
          <a:bodyPr/>
          <a:lstStyle/>
          <a:p>
            <a:pPr marL="0" indent="0" algn="just">
              <a:buFont typeface="Wingdings" pitchFamily="2" charset="2"/>
              <a:buNone/>
            </a:pPr>
            <a:r>
              <a:rPr lang="it-IT" sz="2000" b="1" smtClean="0">
                <a:ea typeface="ＭＳ Ｐゴシック" pitchFamily="34" charset="-128"/>
              </a:rPr>
              <a:t>Jared Mason Diamond</a:t>
            </a:r>
            <a:r>
              <a:rPr lang="it-IT" sz="2000" smtClean="0">
                <a:ea typeface="ＭＳ Ｐゴシック" pitchFamily="34" charset="-128"/>
              </a:rPr>
              <a:t> (1937 – biologo e fisiologo statunitense): </a:t>
            </a:r>
          </a:p>
          <a:p>
            <a:pPr marL="0" indent="0" algn="just">
              <a:buFont typeface="Wingdings" pitchFamily="2" charset="2"/>
              <a:buNone/>
            </a:pPr>
            <a:r>
              <a:rPr lang="it-IT" sz="2000" smtClean="0">
                <a:ea typeface="ＭＳ Ｐゴシック" pitchFamily="34" charset="-128"/>
              </a:rPr>
              <a:t> Determinismo ambientale: interpretazione di matrice geografica e biologica dei motivi alla base della supremazia occidentale a livello planetario </a:t>
            </a:r>
          </a:p>
          <a:p>
            <a:pPr marL="0" indent="0" algn="just">
              <a:buFont typeface="Wingdings" pitchFamily="2" charset="2"/>
              <a:buNone/>
            </a:pPr>
            <a:endParaRPr lang="it-IT" sz="2000" b="1" smtClean="0">
              <a:ea typeface="ＭＳ Ｐゴシック" pitchFamily="34" charset="-128"/>
            </a:endParaRPr>
          </a:p>
          <a:p>
            <a:pPr marL="0" indent="0" algn="just">
              <a:buFont typeface="Wingdings" pitchFamily="2" charset="2"/>
              <a:buNone/>
            </a:pPr>
            <a:r>
              <a:rPr lang="it-IT" sz="2000" b="1" smtClean="0">
                <a:ea typeface="ＭＳ Ｐゴシック" pitchFamily="34" charset="-128"/>
              </a:rPr>
              <a:t>Enric Jones</a:t>
            </a:r>
            <a:r>
              <a:rPr lang="it-IT" sz="2000" smtClean="0">
                <a:ea typeface="ＭＳ Ｐゴシック" pitchFamily="34" charset="-128"/>
              </a:rPr>
              <a:t>:  si confronta con l</a:t>
            </a:r>
            <a:r>
              <a:rPr lang="it-IT" altLang="it-IT" sz="2000" smtClean="0">
                <a:ea typeface="ＭＳ Ｐゴシック" pitchFamily="34" charset="-128"/>
              </a:rPr>
              <a:t>’</a:t>
            </a:r>
            <a:r>
              <a:rPr lang="it-IT" sz="2000" smtClean="0">
                <a:ea typeface="ＭＳ Ｐゴシック" pitchFamily="34" charset="-128"/>
              </a:rPr>
              <a:t>interrogativo chiave sulle origini dello straordinario </a:t>
            </a:r>
            <a:r>
              <a:rPr lang="it-IT" altLang="it-IT" sz="2000" smtClean="0">
                <a:ea typeface="ＭＳ Ｐゴシック" pitchFamily="34" charset="-128"/>
              </a:rPr>
              <a:t>“</a:t>
            </a:r>
            <a:r>
              <a:rPr lang="it-IT" sz="2000" smtClean="0">
                <a:ea typeface="ＭＳ Ｐゴシック" pitchFamily="34" charset="-128"/>
              </a:rPr>
              <a:t>sorpasso</a:t>
            </a:r>
            <a:r>
              <a:rPr lang="it-IT" altLang="it-IT" sz="2000" smtClean="0">
                <a:ea typeface="ＭＳ Ｐゴシック" pitchFamily="34" charset="-128"/>
              </a:rPr>
              <a:t>”</a:t>
            </a:r>
            <a:r>
              <a:rPr lang="it-IT" sz="2000" smtClean="0">
                <a:ea typeface="ＭＳ Ｐゴシック" pitchFamily="34" charset="-128"/>
              </a:rPr>
              <a:t>  europeo in età moderna su un</a:t>
            </a:r>
            <a:r>
              <a:rPr lang="it-IT" altLang="it-IT" sz="2000" smtClean="0">
                <a:ea typeface="ＭＳ Ｐゴシック" pitchFamily="34" charset="-128"/>
              </a:rPr>
              <a:t>’</a:t>
            </a:r>
            <a:r>
              <a:rPr lang="it-IT" sz="2000" smtClean="0">
                <a:ea typeface="ＭＳ Ｐゴシック" pitchFamily="34" charset="-128"/>
              </a:rPr>
              <a:t>Asia che appariva per molti versi ad un livello più progredito di sviluppo economico e tecnologico, riconosce che la struttura topografica  del continente europeo ha  favorito la nascita di una pluralità di stati –nazione, per un altro con la sua peculiare e complementare distribuzione di risorse, ha assicurato lo sviluppo di un commercio su lunga distanza di beni di uso comune. ……</a:t>
            </a:r>
          </a:p>
          <a:p>
            <a:pPr marL="0" indent="0" algn="just">
              <a:buFont typeface="Wingdings" pitchFamily="2" charset="2"/>
              <a:buNone/>
            </a:pPr>
            <a:r>
              <a:rPr lang="it-IT" sz="2000" smtClean="0">
                <a:ea typeface="ＭＳ Ｐゴシック" pitchFamily="34" charset="-128"/>
              </a:rPr>
              <a:t> </a:t>
            </a:r>
            <a:r>
              <a:rPr lang="it-IT" sz="2000" b="1" i="1" smtClean="0">
                <a:ea typeface="ＭＳ Ｐゴシック" pitchFamily="34" charset="-128"/>
              </a:rPr>
              <a:t>individua un altro fattore per comprendere il diverso destino dell</a:t>
            </a:r>
            <a:r>
              <a:rPr lang="it-IT" altLang="it-IT" sz="2000" b="1" i="1" smtClean="0">
                <a:ea typeface="ＭＳ Ｐゴシック" pitchFamily="34" charset="-128"/>
              </a:rPr>
              <a:t>’</a:t>
            </a:r>
            <a:r>
              <a:rPr lang="it-IT" sz="2000" b="1" i="1" smtClean="0">
                <a:ea typeface="ＭＳ Ｐゴシック" pitchFamily="34" charset="-128"/>
              </a:rPr>
              <a:t>Europa e delle grandi società asiatiche</a:t>
            </a:r>
            <a:r>
              <a:rPr lang="it-IT" sz="2000" smtClean="0">
                <a:ea typeface="ＭＳ Ｐゴシック" pitchFamily="34" charset="-128"/>
              </a:rPr>
              <a:t> dalla prima età moderna (Cina dei Ming e dei Manciù, l</a:t>
            </a:r>
            <a:r>
              <a:rPr lang="it-IT" altLang="it-IT" sz="2000" smtClean="0">
                <a:ea typeface="ＭＳ Ｐゴシック" pitchFamily="34" charset="-128"/>
              </a:rPr>
              <a:t>’</a:t>
            </a:r>
            <a:r>
              <a:rPr lang="it-IT" sz="2000" smtClean="0">
                <a:ea typeface="ＭＳ Ｐゴシック" pitchFamily="34" charset="-128"/>
              </a:rPr>
              <a:t>India moghul e il Medio Oriente dell</a:t>
            </a:r>
            <a:r>
              <a:rPr lang="it-IT" altLang="it-IT" sz="2000" smtClean="0">
                <a:ea typeface="ＭＳ Ｐゴシック" pitchFamily="34" charset="-128"/>
              </a:rPr>
              <a:t>’</a:t>
            </a:r>
            <a:r>
              <a:rPr lang="it-IT" sz="2000" smtClean="0">
                <a:ea typeface="ＭＳ Ｐゴシック" pitchFamily="34" charset="-128"/>
              </a:rPr>
              <a:t>Impero ottomano, nelle differenti </a:t>
            </a:r>
            <a:r>
              <a:rPr lang="it-IT" sz="2000" b="1" i="1" smtClean="0">
                <a:ea typeface="ＭＳ Ｐゴシック" pitchFamily="34" charset="-128"/>
              </a:rPr>
              <a:t>forme di governo da cui esse erano rette</a:t>
            </a:r>
            <a:r>
              <a:rPr lang="it-IT" sz="2000" smtClean="0">
                <a:ea typeface="ＭＳ Ｐゴシック" pitchFamily="34" charset="-128"/>
              </a:rPr>
              <a:t>. </a:t>
            </a:r>
          </a:p>
          <a:p>
            <a:pPr marL="0" indent="0" algn="just">
              <a:buFont typeface="Wingdings" pitchFamily="2" charset="2"/>
              <a:buNone/>
            </a:pPr>
            <a:endParaRPr lang="it-IT" sz="2000" smtClean="0">
              <a:ea typeface="ＭＳ Ｐゴシック"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it-IT" sz="3800" b="1" i="1" dirty="0" smtClean="0">
                <a:solidFill>
                  <a:srgbClr val="FF0000"/>
                </a:solidFill>
                <a:cs typeface="+mj-cs"/>
              </a:rPr>
              <a:t>La Storia tra il XVI e il XVII Secolo </a:t>
            </a:r>
            <a:endParaRPr lang="it-IT" sz="3800" b="1" i="1" dirty="0">
              <a:solidFill>
                <a:srgbClr val="FF0000"/>
              </a:solidFill>
              <a:cs typeface="+mj-cs"/>
            </a:endParaRPr>
          </a:p>
        </p:txBody>
      </p:sp>
      <p:sp>
        <p:nvSpPr>
          <p:cNvPr id="7171" name="Rectangle 3"/>
          <p:cNvSpPr>
            <a:spLocks noGrp="1" noChangeArrowheads="1"/>
          </p:cNvSpPr>
          <p:nvPr>
            <p:ph type="body" idx="1"/>
          </p:nvPr>
        </p:nvSpPr>
        <p:spPr>
          <a:xfrm>
            <a:off x="457200" y="1600200"/>
            <a:ext cx="8507413" cy="4530725"/>
          </a:xfrm>
        </p:spPr>
        <p:txBody>
          <a:bodyPr/>
          <a:lstStyle/>
          <a:p>
            <a:pPr algn="just" eaLnBrk="1" hangingPunct="1">
              <a:lnSpc>
                <a:spcPct val="90000"/>
              </a:lnSpc>
            </a:pPr>
            <a:r>
              <a:rPr lang="it-IT" sz="2800" smtClean="0">
                <a:ea typeface="ＭＳ Ｐゴシック" pitchFamily="34" charset="-128"/>
              </a:rPr>
              <a:t>Tra il XVI e il XVII secolo mentre si faceva strada l</a:t>
            </a:r>
            <a:r>
              <a:rPr lang="it-IT" altLang="it-IT" sz="2800" smtClean="0">
                <a:ea typeface="ＭＳ Ｐゴシック" pitchFamily="34" charset="-128"/>
              </a:rPr>
              <a:t>’</a:t>
            </a:r>
            <a:r>
              <a:rPr lang="it-IT" sz="2800" smtClean="0">
                <a:ea typeface="ＭＳ Ｐゴシック" pitchFamily="34" charset="-128"/>
              </a:rPr>
              <a:t>idea di un sistema secolare (laico) attraverso cui leggere il passato occidentale suddiviso nelle tre fasi: antica, medioevale, moderna, apparvero i primi tentativi di ricerca di un</a:t>
            </a:r>
            <a:r>
              <a:rPr lang="it-IT" altLang="it-IT" sz="2800" smtClean="0">
                <a:ea typeface="ＭＳ Ｐゴシック" pitchFamily="34" charset="-128"/>
              </a:rPr>
              <a:t>’</a:t>
            </a:r>
            <a:r>
              <a:rPr lang="it-IT" sz="2800" smtClean="0">
                <a:ea typeface="ＭＳ Ｐゴシック" pitchFamily="34" charset="-128"/>
              </a:rPr>
              <a:t>unità della storia che prescindesse dalla genesi.</a:t>
            </a:r>
          </a:p>
          <a:p>
            <a:pPr algn="just" eaLnBrk="1" hangingPunct="1">
              <a:lnSpc>
                <a:spcPct val="90000"/>
              </a:lnSpc>
            </a:pPr>
            <a:r>
              <a:rPr lang="it-IT" sz="2800" smtClean="0">
                <a:ea typeface="ＭＳ Ｐゴシック" pitchFamily="34" charset="-128"/>
              </a:rPr>
              <a:t>Il più interessante fu Jean  Bodin.</a:t>
            </a:r>
          </a:p>
          <a:p>
            <a:pPr algn="just" eaLnBrk="1" hangingPunct="1">
              <a:lnSpc>
                <a:spcPct val="90000"/>
              </a:lnSpc>
            </a:pPr>
            <a:r>
              <a:rPr lang="it-IT" sz="2800" smtClean="0">
                <a:ea typeface="ＭＳ Ｐゴシック" pitchFamily="34" charset="-128"/>
              </a:rPr>
              <a:t>Tuttavia il genere della storia universale tradizionale sopravvisse cercando di riappropriarsi in una forma aggiornata. </a:t>
            </a:r>
            <a:endParaRPr lang="it-IT" sz="2600" smtClean="0">
              <a:ea typeface="ＭＳ Ｐゴシック" pitchFamily="34" charset="-128"/>
            </a:endParaRPr>
          </a:p>
          <a:p>
            <a:pPr eaLnBrk="1" hangingPunct="1">
              <a:lnSpc>
                <a:spcPct val="90000"/>
              </a:lnSpc>
              <a:buFont typeface="Wingdings" pitchFamily="2" charset="2"/>
              <a:buNone/>
            </a:pPr>
            <a:endParaRPr lang="it-IT" sz="2600" smtClean="0">
              <a:ea typeface="ＭＳ Ｐゴシック" pitchFamily="34" charset="-12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188" y="333375"/>
            <a:ext cx="8229600" cy="719138"/>
          </a:xfrm>
        </p:spPr>
        <p:txBody>
          <a:bodyPr/>
          <a:lstStyle/>
          <a:p>
            <a:pPr>
              <a:defRPr/>
            </a:pPr>
            <a:r>
              <a:rPr lang="it-IT" sz="3200" i="1" kern="1200" dirty="0" err="1" smtClean="0">
                <a:solidFill>
                  <a:srgbClr val="006633"/>
                </a:solidFill>
              </a:rPr>
              <a:t>Environmental</a:t>
            </a:r>
            <a:r>
              <a:rPr lang="it-IT" sz="3200" i="1" kern="1200" dirty="0" smtClean="0">
                <a:solidFill>
                  <a:srgbClr val="006633"/>
                </a:solidFill>
              </a:rPr>
              <a:t> </a:t>
            </a:r>
            <a:r>
              <a:rPr lang="it-IT" sz="3200" i="1" kern="1200" dirty="0" err="1">
                <a:solidFill>
                  <a:srgbClr val="006633"/>
                </a:solidFill>
              </a:rPr>
              <a:t>history</a:t>
            </a:r>
            <a:r>
              <a:rPr lang="it-IT" sz="3200" i="1" kern="1200" dirty="0">
                <a:solidFill>
                  <a:srgbClr val="006633"/>
                </a:solidFill>
              </a:rPr>
              <a:t> </a:t>
            </a:r>
            <a:r>
              <a:rPr lang="it-IT" sz="3200" i="1" dirty="0" smtClean="0"/>
              <a:t>: seconda direzione </a:t>
            </a:r>
            <a:endParaRPr lang="it-IT" sz="3200" dirty="0"/>
          </a:p>
        </p:txBody>
      </p:sp>
      <p:sp>
        <p:nvSpPr>
          <p:cNvPr id="3" name="Segnaposto contenuto 2"/>
          <p:cNvSpPr>
            <a:spLocks noGrp="1"/>
          </p:cNvSpPr>
          <p:nvPr>
            <p:ph idx="1"/>
          </p:nvPr>
        </p:nvSpPr>
        <p:spPr>
          <a:xfrm>
            <a:off x="457200" y="1125538"/>
            <a:ext cx="8229600" cy="5005387"/>
          </a:xfrm>
        </p:spPr>
        <p:txBody>
          <a:bodyPr/>
          <a:lstStyle/>
          <a:p>
            <a:pPr algn="just"/>
            <a:r>
              <a:rPr lang="it-IT" sz="2400" smtClean="0">
                <a:ea typeface="ＭＳ Ｐゴシック" pitchFamily="34" charset="-128"/>
              </a:rPr>
              <a:t>Al centro dei suoi interessi i </a:t>
            </a:r>
            <a:r>
              <a:rPr lang="it-IT" sz="2400" b="1" i="1" smtClean="0">
                <a:ea typeface="ＭＳ Ｐゴシック" pitchFamily="34" charset="-128"/>
              </a:rPr>
              <a:t>cambiamenti indotti dall</a:t>
            </a:r>
            <a:r>
              <a:rPr lang="it-IT" altLang="it-IT" sz="2400" b="1" i="1" smtClean="0">
                <a:ea typeface="ＭＳ Ｐゴシック" pitchFamily="34" charset="-128"/>
              </a:rPr>
              <a:t>’</a:t>
            </a:r>
            <a:r>
              <a:rPr lang="it-IT" sz="2400" b="1" i="1" smtClean="0">
                <a:ea typeface="ＭＳ Ｐゴシック" pitchFamily="34" charset="-128"/>
              </a:rPr>
              <a:t>azione umana sull</a:t>
            </a:r>
            <a:r>
              <a:rPr lang="it-IT" altLang="it-IT" sz="2400" b="1" i="1" smtClean="0">
                <a:ea typeface="ＭＳ Ｐゴシック" pitchFamily="34" charset="-128"/>
              </a:rPr>
              <a:t>’</a:t>
            </a:r>
            <a:r>
              <a:rPr lang="it-IT" sz="2400" b="1" i="1" smtClean="0">
                <a:ea typeface="ＭＳ Ｐゴシック" pitchFamily="34" charset="-128"/>
              </a:rPr>
              <a:t>ambiente naturale e il modo in cui gli effetti di tali mutamenti si ripercuotono sulle stesse società umane</a:t>
            </a:r>
            <a:r>
              <a:rPr lang="it-IT" sz="2400" i="1" smtClean="0">
                <a:ea typeface="ＭＳ Ｐゴシック" pitchFamily="34" charset="-128"/>
              </a:rPr>
              <a:t> </a:t>
            </a:r>
          </a:p>
          <a:p>
            <a:endParaRPr lang="it-IT" sz="2400" i="1" smtClean="0">
              <a:ea typeface="ＭＳ Ｐゴシック" pitchFamily="34" charset="-128"/>
            </a:endParaRPr>
          </a:p>
          <a:p>
            <a:pPr algn="just"/>
            <a:r>
              <a:rPr lang="it-IT" sz="2400" smtClean="0">
                <a:ea typeface="ＭＳ Ｐゴシック" pitchFamily="34" charset="-128"/>
              </a:rPr>
              <a:t>Altra strada della seconda direzione è la </a:t>
            </a:r>
            <a:r>
              <a:rPr lang="it-IT" sz="2400" b="1" i="1" smtClean="0">
                <a:ea typeface="ＭＳ Ｐゴシック" pitchFamily="34" charset="-128"/>
              </a:rPr>
              <a:t>storia evoluzionistica </a:t>
            </a:r>
            <a:r>
              <a:rPr lang="it-IT" sz="2400" smtClean="0">
                <a:ea typeface="ＭＳ Ｐゴシック" pitchFamily="34" charset="-128"/>
              </a:rPr>
              <a:t>centralità riconosciuta al </a:t>
            </a:r>
            <a:r>
              <a:rPr lang="it-IT" altLang="it-IT" sz="2400" smtClean="0">
                <a:ea typeface="ＭＳ Ｐゴシック" pitchFamily="34" charset="-128"/>
              </a:rPr>
              <a:t>“</a:t>
            </a:r>
            <a:r>
              <a:rPr lang="it-IT" sz="2400" smtClean="0">
                <a:ea typeface="ＭＳ Ｐゴシック" pitchFamily="34" charset="-128"/>
              </a:rPr>
              <a:t>ruolo dell</a:t>
            </a:r>
            <a:r>
              <a:rPr lang="it-IT" altLang="it-IT" sz="2400" smtClean="0">
                <a:ea typeface="ＭＳ Ｐゴシック" pitchFamily="34" charset="-128"/>
              </a:rPr>
              <a:t>’</a:t>
            </a:r>
            <a:r>
              <a:rPr lang="it-IT" sz="2400" smtClean="0">
                <a:ea typeface="ＭＳ Ｐゴシック" pitchFamily="34" charset="-128"/>
              </a:rPr>
              <a:t>evoluzione nella storia umana</a:t>
            </a:r>
            <a:r>
              <a:rPr lang="it-IT" altLang="it-IT" sz="2400" smtClean="0">
                <a:ea typeface="ＭＳ Ｐゴシック" pitchFamily="34" charset="-128"/>
              </a:rPr>
              <a:t>”</a:t>
            </a:r>
            <a:r>
              <a:rPr lang="it-IT" sz="2400" smtClean="0">
                <a:ea typeface="ＭＳ Ｐゴシック" pitchFamily="34" charset="-128"/>
              </a:rPr>
              <a:t>. È una visione dinamica degli essere umani, della  natura e della loro evoluzione, rifiuta la dicotomia tra una  natura </a:t>
            </a:r>
            <a:r>
              <a:rPr lang="it-IT" altLang="it-IT" sz="2400" smtClean="0">
                <a:ea typeface="ＭＳ Ｐゴシック" pitchFamily="34" charset="-128"/>
              </a:rPr>
              <a:t>“</a:t>
            </a:r>
            <a:r>
              <a:rPr lang="it-IT" sz="2400" smtClean="0">
                <a:ea typeface="ＭＳ Ｐゴシック" pitchFamily="34" charset="-128"/>
              </a:rPr>
              <a:t>eterna</a:t>
            </a:r>
            <a:r>
              <a:rPr lang="it-IT" altLang="it-IT" sz="2400" smtClean="0">
                <a:ea typeface="ＭＳ Ｐゴシック" pitchFamily="34" charset="-128"/>
              </a:rPr>
              <a:t>”</a:t>
            </a:r>
            <a:r>
              <a:rPr lang="it-IT" sz="2400" smtClean="0">
                <a:ea typeface="ＭＳ Ｐゴシック" pitchFamily="34" charset="-128"/>
              </a:rPr>
              <a:t> e una società storica, la storia evoluzionistica </a:t>
            </a:r>
            <a:r>
              <a:rPr lang="it-IT" sz="2400" b="1" i="1" smtClean="0">
                <a:ea typeface="ＭＳ Ｐゴシック" pitchFamily="34" charset="-128"/>
              </a:rPr>
              <a:t>indaga i processi che coinvolgono simultaneamente gli esseri umani e organismi naturali.</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750" y="333375"/>
            <a:ext cx="8229600" cy="4530725"/>
          </a:xfrm>
        </p:spPr>
        <p:txBody>
          <a:bodyPr/>
          <a:lstStyle/>
          <a:p>
            <a:pPr algn="just"/>
            <a:r>
              <a:rPr lang="it-IT" sz="2400" smtClean="0">
                <a:ea typeface="ＭＳ Ｐゴシック" pitchFamily="34" charset="-128"/>
              </a:rPr>
              <a:t>Ultimo campo d</a:t>
            </a:r>
            <a:r>
              <a:rPr lang="it-IT" altLang="it-IT" sz="2400" smtClean="0">
                <a:ea typeface="ＭＳ Ｐゴシック" pitchFamily="34" charset="-128"/>
              </a:rPr>
              <a:t>’</a:t>
            </a:r>
            <a:r>
              <a:rPr lang="it-IT" sz="2400" smtClean="0">
                <a:ea typeface="ＭＳ Ｐゴシック" pitchFamily="34" charset="-128"/>
              </a:rPr>
              <a:t>indagine in cui si è sviluppato il rapporto tra l</a:t>
            </a:r>
            <a:r>
              <a:rPr lang="it-IT" altLang="it-IT" sz="2400" smtClean="0">
                <a:ea typeface="ＭＳ Ｐゴシック" pitchFamily="34" charset="-128"/>
              </a:rPr>
              <a:t>’</a:t>
            </a:r>
            <a:r>
              <a:rPr lang="it-IT" sz="2400" smtClean="0">
                <a:ea typeface="ＭＳ Ｐゴシック" pitchFamily="34" charset="-128"/>
              </a:rPr>
              <a:t>uomo e la natura concerne la storia del pensiero umano un relazione all</a:t>
            </a:r>
            <a:r>
              <a:rPr lang="it-IT" altLang="it-IT" sz="2400" smtClean="0">
                <a:ea typeface="ＭＳ Ｐゴシック" pitchFamily="34" charset="-128"/>
              </a:rPr>
              <a:t>’</a:t>
            </a:r>
            <a:r>
              <a:rPr lang="it-IT" sz="2400" smtClean="0">
                <a:ea typeface="ＭＳ Ｐゴシック" pitchFamily="34" charset="-128"/>
              </a:rPr>
              <a:t>ambiente, la </a:t>
            </a:r>
            <a:r>
              <a:rPr lang="it-IT" sz="2400" b="1" smtClean="0">
                <a:ea typeface="ＭＳ Ｐゴシック" pitchFamily="34" charset="-128"/>
              </a:rPr>
              <a:t>storia delle politiche ambientali</a:t>
            </a:r>
            <a:r>
              <a:rPr lang="it-IT" sz="2400" smtClean="0">
                <a:ea typeface="ＭＳ Ｐゴシック" pitchFamily="34" charset="-128"/>
              </a:rPr>
              <a:t>. </a:t>
            </a:r>
          </a:p>
          <a:p>
            <a:pPr algn="just"/>
            <a:r>
              <a:rPr lang="it-IT" sz="2400" smtClean="0">
                <a:ea typeface="ＭＳ Ｐゴシック" pitchFamily="34" charset="-128"/>
              </a:rPr>
              <a:t>Da ricordare il carattere politico inerente problematiche di natura ambientale poiché, data la centralità delle risorse naturali in ambito economico, il confronto sulle questioni ecologiche sottende molto spesso un conflitto tra interessi in gioco.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4000" i="1" kern="1200" dirty="0" smtClean="0">
                <a:solidFill>
                  <a:srgbClr val="006633"/>
                </a:solidFill>
              </a:rPr>
              <a:t>Big </a:t>
            </a:r>
            <a:r>
              <a:rPr lang="it-IT" sz="4000" i="1" kern="1200" dirty="0" err="1">
                <a:solidFill>
                  <a:srgbClr val="006633"/>
                </a:solidFill>
              </a:rPr>
              <a:t>history</a:t>
            </a:r>
            <a:r>
              <a:rPr lang="it-IT" sz="4000" i="1" kern="1200" dirty="0">
                <a:solidFill>
                  <a:srgbClr val="006633"/>
                </a:solidFill>
              </a:rPr>
              <a:t> </a:t>
            </a:r>
            <a:endParaRPr lang="it-IT" b="1" dirty="0"/>
          </a:p>
        </p:txBody>
      </p:sp>
      <p:sp>
        <p:nvSpPr>
          <p:cNvPr id="3" name="Segnaposto contenuto 2"/>
          <p:cNvSpPr>
            <a:spLocks noGrp="1"/>
          </p:cNvSpPr>
          <p:nvPr>
            <p:ph idx="1"/>
          </p:nvPr>
        </p:nvSpPr>
        <p:spPr>
          <a:xfrm>
            <a:off x="428596" y="1142984"/>
            <a:ext cx="8229600" cy="4530725"/>
          </a:xfrm>
        </p:spPr>
        <p:txBody>
          <a:bodyPr/>
          <a:lstStyle/>
          <a:p>
            <a:pPr algn="just"/>
            <a:r>
              <a:rPr lang="it-IT" sz="2000" b="1" i="1" dirty="0" smtClean="0">
                <a:ea typeface="ＭＳ Ｐゴシック" pitchFamily="34" charset="-128"/>
              </a:rPr>
              <a:t>La Big </a:t>
            </a:r>
            <a:r>
              <a:rPr lang="it-IT" sz="2000" b="1" i="1" dirty="0" err="1" smtClean="0">
                <a:ea typeface="ＭＳ Ｐゴシック" pitchFamily="34" charset="-128"/>
              </a:rPr>
              <a:t>history</a:t>
            </a:r>
            <a:r>
              <a:rPr lang="it-IT" sz="2000" dirty="0" smtClean="0">
                <a:ea typeface="ＭＳ Ｐゴシック" pitchFamily="34" charset="-128"/>
              </a:rPr>
              <a:t> : si configura come una storia totale dell</a:t>
            </a:r>
            <a:r>
              <a:rPr lang="it-IT" altLang="it-IT" sz="2000" dirty="0" smtClean="0">
                <a:ea typeface="ＭＳ Ｐゴシック" pitchFamily="34" charset="-128"/>
              </a:rPr>
              <a:t>’</a:t>
            </a:r>
            <a:r>
              <a:rPr lang="it-IT" sz="2000" dirty="0" smtClean="0">
                <a:ea typeface="ＭＳ Ｐゴシック" pitchFamily="34" charset="-128"/>
              </a:rPr>
              <a:t>esistenza umana a partire dalle origini dell</a:t>
            </a:r>
            <a:r>
              <a:rPr lang="it-IT" altLang="it-IT" sz="2000" dirty="0" smtClean="0">
                <a:ea typeface="ＭＳ Ｐゴシック" pitchFamily="34" charset="-128"/>
              </a:rPr>
              <a:t>’</a:t>
            </a:r>
            <a:r>
              <a:rPr lang="it-IT" sz="2000" dirty="0" smtClean="0">
                <a:ea typeface="ＭＳ Ｐゴシック" pitchFamily="34" charset="-128"/>
              </a:rPr>
              <a:t>universo, laddove il rapporto tra l</a:t>
            </a:r>
            <a:r>
              <a:rPr lang="it-IT" altLang="it-IT" sz="2000" dirty="0" smtClean="0">
                <a:ea typeface="ＭＳ Ｐゴシック" pitchFamily="34" charset="-128"/>
              </a:rPr>
              <a:t>’</a:t>
            </a:r>
            <a:r>
              <a:rPr lang="it-IT" sz="2000" dirty="0" smtClean="0">
                <a:ea typeface="ＭＳ Ｐゴシック" pitchFamily="34" charset="-128"/>
              </a:rPr>
              <a:t>uomo e l</a:t>
            </a:r>
            <a:r>
              <a:rPr lang="it-IT" altLang="it-IT" sz="2000" dirty="0" smtClean="0">
                <a:ea typeface="ＭＳ Ｐゴシック" pitchFamily="34" charset="-128"/>
              </a:rPr>
              <a:t>’</a:t>
            </a:r>
            <a:r>
              <a:rPr lang="it-IT" sz="2000" dirty="0" smtClean="0">
                <a:ea typeface="ＭＳ Ｐゴシック" pitchFamily="34" charset="-128"/>
              </a:rPr>
              <a:t>ambiente naturale in una prospettiva storica viene declinato in maniera diversa rispetto alla </a:t>
            </a:r>
            <a:r>
              <a:rPr lang="it-IT" sz="2000" i="1" dirty="0" err="1" smtClean="0">
                <a:ea typeface="ＭＳ Ｐゴシック" pitchFamily="34" charset="-128"/>
              </a:rPr>
              <a:t>environmental</a:t>
            </a:r>
            <a:r>
              <a:rPr lang="it-IT" sz="2000" i="1" dirty="0" smtClean="0">
                <a:ea typeface="ＭＳ Ｐゴシック" pitchFamily="34" charset="-128"/>
              </a:rPr>
              <a:t> </a:t>
            </a:r>
            <a:r>
              <a:rPr lang="it-IT" sz="2000" i="1" dirty="0" err="1" smtClean="0">
                <a:ea typeface="ＭＳ Ｐゴシック" pitchFamily="34" charset="-128"/>
              </a:rPr>
              <a:t>history</a:t>
            </a:r>
            <a:r>
              <a:rPr lang="it-IT" sz="2000" dirty="0" smtClean="0">
                <a:ea typeface="ＭＳ Ｐゴシック" pitchFamily="34" charset="-128"/>
              </a:rPr>
              <a:t>, o storia ambientale</a:t>
            </a:r>
            <a:r>
              <a:rPr lang="it-IT" sz="2000" i="1" dirty="0" smtClean="0">
                <a:ea typeface="ＭＳ Ｐゴシック" pitchFamily="34" charset="-128"/>
              </a:rPr>
              <a:t>. </a:t>
            </a:r>
            <a:endParaRPr lang="it-IT" sz="2000" i="1" dirty="0" smtClean="0">
              <a:ea typeface="ＭＳ Ｐゴシック" pitchFamily="34" charset="-128"/>
            </a:endParaRPr>
          </a:p>
          <a:p>
            <a:pPr algn="just">
              <a:buNone/>
            </a:pPr>
            <a:endParaRPr lang="it-IT" sz="1000" i="1" dirty="0" smtClean="0">
              <a:ea typeface="ＭＳ Ｐゴシック" pitchFamily="34" charset="-128"/>
            </a:endParaRPr>
          </a:p>
          <a:p>
            <a:pPr algn="just"/>
            <a:r>
              <a:rPr lang="it-IT" sz="2000" dirty="0" smtClean="0">
                <a:ea typeface="ＭＳ Ｐゴシック" pitchFamily="34" charset="-128"/>
              </a:rPr>
              <a:t>David Christian sollecitava nel 1991 i world </a:t>
            </a:r>
            <a:r>
              <a:rPr lang="it-IT" sz="2000" dirty="0" err="1" smtClean="0">
                <a:ea typeface="ＭＳ Ｐゴシック" pitchFamily="34" charset="-128"/>
              </a:rPr>
              <a:t>historians</a:t>
            </a:r>
            <a:r>
              <a:rPr lang="it-IT" sz="2000" dirty="0" smtClean="0">
                <a:ea typeface="ＭＳ Ｐゴシック" pitchFamily="34" charset="-128"/>
              </a:rPr>
              <a:t> a compiere una scelta radicale a livello temporale riconoscendo la scala cronologica adeguata allo studio della storia nel Tempo considerato nella sua totalità, dalla nascita dell</a:t>
            </a:r>
            <a:r>
              <a:rPr lang="it-IT" altLang="it-IT" sz="2000" dirty="0" smtClean="0">
                <a:ea typeface="ＭＳ Ｐゴシック" pitchFamily="34" charset="-128"/>
              </a:rPr>
              <a:t>’</a:t>
            </a:r>
            <a:r>
              <a:rPr lang="it-IT" sz="2000" dirty="0" smtClean="0">
                <a:ea typeface="ＭＳ Ｐゴシック" pitchFamily="34" charset="-128"/>
              </a:rPr>
              <a:t>universo a oggi, ovvero lungo una pluralità di scale temporali. </a:t>
            </a:r>
            <a:endParaRPr lang="it-IT" sz="2000" dirty="0" smtClean="0">
              <a:ea typeface="ＭＳ Ｐゴシック" pitchFamily="34" charset="-128"/>
            </a:endParaRPr>
          </a:p>
          <a:p>
            <a:pPr algn="just">
              <a:buNone/>
            </a:pPr>
            <a:endParaRPr lang="it-IT" sz="1000" dirty="0" smtClean="0">
              <a:ea typeface="ＭＳ Ｐゴシック" pitchFamily="34" charset="-128"/>
            </a:endParaRPr>
          </a:p>
          <a:p>
            <a:pPr algn="just"/>
            <a:r>
              <a:rPr lang="it-IT" sz="2000" dirty="0" smtClean="0">
                <a:ea typeface="ＭＳ Ｐゴシック" pitchFamily="34" charset="-128"/>
              </a:rPr>
              <a:t>A differenza della</a:t>
            </a:r>
            <a:r>
              <a:rPr lang="it-IT" sz="2000" i="1" dirty="0" smtClean="0">
                <a:ea typeface="ＭＳ Ｐゴシック" pitchFamily="34" charset="-128"/>
              </a:rPr>
              <a:t> </a:t>
            </a:r>
            <a:r>
              <a:rPr lang="it-IT" sz="2000" i="1" dirty="0" err="1" smtClean="0">
                <a:ea typeface="ＭＳ Ｐゴシック" pitchFamily="34" charset="-128"/>
              </a:rPr>
              <a:t>environmental</a:t>
            </a:r>
            <a:r>
              <a:rPr lang="it-IT" sz="2000" i="1" dirty="0" smtClean="0">
                <a:ea typeface="ＭＳ Ｐゴシック" pitchFamily="34" charset="-128"/>
              </a:rPr>
              <a:t> </a:t>
            </a:r>
            <a:r>
              <a:rPr lang="it-IT" sz="2000" i="1" dirty="0" err="1" smtClean="0">
                <a:ea typeface="ＭＳ Ｐゴシック" pitchFamily="34" charset="-128"/>
              </a:rPr>
              <a:t>history</a:t>
            </a:r>
            <a:r>
              <a:rPr lang="it-IT" sz="2000" dirty="0" smtClean="0">
                <a:ea typeface="ＭＳ Ｐゴシック" pitchFamily="34" charset="-128"/>
              </a:rPr>
              <a:t>, la </a:t>
            </a:r>
            <a:r>
              <a:rPr lang="it-IT" sz="2000" i="1" dirty="0" smtClean="0">
                <a:ea typeface="ＭＳ Ｐゴシック" pitchFamily="34" charset="-128"/>
              </a:rPr>
              <a:t>big </a:t>
            </a:r>
            <a:r>
              <a:rPr lang="it-IT" sz="2000" i="1" dirty="0" err="1" smtClean="0">
                <a:ea typeface="ＭＳ Ｐゴシック" pitchFamily="34" charset="-128"/>
              </a:rPr>
              <a:t>history</a:t>
            </a:r>
            <a:r>
              <a:rPr lang="it-IT" sz="2000" dirty="0" smtClean="0">
                <a:ea typeface="ＭＳ Ｐゴシック" pitchFamily="34" charset="-128"/>
              </a:rPr>
              <a:t> dilata il tempo storico fino al massimo consentito e, soprattutto, si ammanta di una pretesa olistica estranea alla storia ambientale. </a:t>
            </a:r>
          </a:p>
          <a:p>
            <a:pPr algn="just"/>
            <a:endParaRPr lang="it-IT" sz="2000" dirty="0" smtClean="0">
              <a:ea typeface="ＭＳ Ｐゴシック" pitchFamily="34" charset="-128"/>
            </a:endParaRPr>
          </a:p>
          <a:p>
            <a:endParaRPr lang="it-IT" dirty="0" smtClean="0">
              <a:ea typeface="ＭＳ Ｐゴシック" pitchFamily="34" charset="-128"/>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ttotitolo 2"/>
          <p:cNvSpPr txBox="1">
            <a:spLocks/>
          </p:cNvSpPr>
          <p:nvPr/>
        </p:nvSpPr>
        <p:spPr bwMode="auto">
          <a:xfrm>
            <a:off x="357158" y="214290"/>
            <a:ext cx="8143900" cy="685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p>
            <a:pPr marL="342900" marR="0" lvl="0" indent="-342900" algn="ctr" defTabSz="914400" rtl="0" eaLnBrk="0" fontAlgn="base" latinLnBrk="0" hangingPunct="0">
              <a:lnSpc>
                <a:spcPct val="100000"/>
              </a:lnSpc>
              <a:spcBef>
                <a:spcPct val="20000"/>
              </a:spcBef>
              <a:spcAft>
                <a:spcPct val="0"/>
              </a:spcAft>
              <a:buClr>
                <a:schemeClr val="accent1"/>
              </a:buClr>
              <a:buSzPct val="65000"/>
              <a:tabLst/>
              <a:defRPr/>
            </a:pPr>
            <a:r>
              <a:rPr lang="it-IT" sz="3000" b="1" i="1" kern="0" dirty="0" smtClean="0">
                <a:solidFill>
                  <a:srgbClr val="FF0000"/>
                </a:solidFill>
                <a:latin typeface="+mj-lt"/>
                <a:ea typeface="ＭＳ Ｐゴシック" charset="0"/>
                <a:cs typeface="Arial" pitchFamily="34" charset="0"/>
              </a:rPr>
              <a:t>S</a:t>
            </a:r>
            <a:r>
              <a:rPr kumimoji="0" lang="it-IT" sz="3000" b="1" i="1" u="none" strike="noStrike" kern="0" cap="none" spc="0" normalizeH="0" baseline="0" noProof="0" dirty="0" err="1" smtClean="0">
                <a:ln>
                  <a:noFill/>
                </a:ln>
                <a:solidFill>
                  <a:srgbClr val="FF0000"/>
                </a:solidFill>
                <a:effectLst/>
                <a:uLnTx/>
                <a:uFillTx/>
                <a:latin typeface="+mj-lt"/>
                <a:ea typeface="ＭＳ Ｐゴシック" charset="0"/>
                <a:cs typeface="Arial" pitchFamily="34" charset="0"/>
              </a:rPr>
              <a:t>toria</a:t>
            </a:r>
            <a:r>
              <a:rPr kumimoji="0" lang="it-IT" sz="3000" b="1" i="1" u="none" strike="noStrike" kern="0" cap="none" spc="0" normalizeH="0" baseline="0" noProof="0" dirty="0" smtClean="0">
                <a:ln>
                  <a:noFill/>
                </a:ln>
                <a:solidFill>
                  <a:srgbClr val="FF0000"/>
                </a:solidFill>
                <a:effectLst/>
                <a:uLnTx/>
                <a:uFillTx/>
                <a:latin typeface="+mj-lt"/>
                <a:ea typeface="ＭＳ Ｐゴシック" charset="0"/>
                <a:cs typeface="Arial" pitchFamily="34" charset="0"/>
              </a:rPr>
              <a:t> nostra e storia loro</a:t>
            </a:r>
          </a:p>
          <a:p>
            <a:pPr marL="342900" marR="0" lvl="0" indent="-342900" algn="just"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it-IT" sz="1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endParaRPr>
          </a:p>
          <a:p>
            <a:pPr marL="342900" marR="0" lvl="0" indent="-342900" algn="just"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kumimoji="0" lang="it-IT" sz="2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Per noi </a:t>
            </a:r>
            <a:r>
              <a:rPr kumimoji="0" lang="it-IT" sz="2000" b="0" i="0" u="none" strike="noStrike" kern="0" cap="none" spc="0" normalizeH="0" baseline="0" noProof="0" dirty="0" smtClean="0">
                <a:ln>
                  <a:noFill/>
                </a:ln>
                <a:solidFill>
                  <a:srgbClr val="0070C0"/>
                </a:solidFill>
                <a:effectLst/>
                <a:uLnTx/>
                <a:uFillTx/>
                <a:latin typeface="Arial" pitchFamily="34" charset="0"/>
                <a:ea typeface="ＭＳ Ｐゴシック" charset="0"/>
                <a:cs typeface="Arial" pitchFamily="34" charset="0"/>
              </a:rPr>
              <a:t>STORIA</a:t>
            </a:r>
            <a:r>
              <a:rPr kumimoji="0" lang="it-IT" sz="2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 = vicende e problematiche europee e occidentali</a:t>
            </a:r>
          </a:p>
          <a:p>
            <a:pPr marL="342900" marR="0" lvl="0" indent="-342900" algn="just"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it-IT" sz="5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endParaRPr>
          </a:p>
          <a:p>
            <a:pPr marL="342900" marR="0" lvl="0" indent="-342900" algn="just" defTabSz="914400" rtl="0" eaLnBrk="0" fontAlgn="base" latinLnBrk="0" hangingPunct="0">
              <a:lnSpc>
                <a:spcPct val="100000"/>
              </a:lnSpc>
              <a:spcBef>
                <a:spcPct val="20000"/>
              </a:spcBef>
              <a:spcAft>
                <a:spcPct val="0"/>
              </a:spcAft>
              <a:buClr>
                <a:srgbClr val="0070C0"/>
              </a:buClr>
              <a:buSzPct val="65000"/>
              <a:buFont typeface="Wingdings" pitchFamily="2" charset="2"/>
              <a:buChar char="v"/>
              <a:tabLst/>
              <a:defRPr/>
            </a:pPr>
            <a:r>
              <a:rPr kumimoji="0" lang="it-IT" sz="2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Storia </a:t>
            </a:r>
            <a:r>
              <a:rPr kumimoji="0" lang="it-IT" sz="2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Antica (per noi): inizia </a:t>
            </a:r>
            <a:r>
              <a:rPr kumimoji="0" lang="it-IT" sz="2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con il racconto del mondo greco, ritenuto la matrice di una serie di eventi che riguardano solo l’Occidente.</a:t>
            </a:r>
          </a:p>
          <a:p>
            <a:pPr marL="342900" marR="0" lvl="0" indent="-342900" algn="just"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it-IT" sz="5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endParaRPr>
          </a:p>
          <a:p>
            <a:pPr marL="342900" marR="0" lvl="0" indent="-342900" algn="just" defTabSz="914400" rtl="0" eaLnBrk="0" fontAlgn="base" latinLnBrk="0" hangingPunct="0">
              <a:lnSpc>
                <a:spcPct val="100000"/>
              </a:lnSpc>
              <a:spcBef>
                <a:spcPct val="20000"/>
              </a:spcBef>
              <a:spcAft>
                <a:spcPct val="0"/>
              </a:spcAft>
              <a:buClr>
                <a:srgbClr val="0070C0"/>
              </a:buClr>
              <a:buSzPct val="65000"/>
              <a:buFont typeface="Wingdings" pitchFamily="2" charset="2"/>
              <a:buChar char="v"/>
              <a:tabLst/>
              <a:defRPr/>
            </a:pPr>
            <a:r>
              <a:rPr kumimoji="0" lang="it-IT" sz="2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Le altre civiltà del Mediterraneo e della Mezzaluna fertile sono viste come archeologiche, mitologiche o etnologiche. </a:t>
            </a:r>
          </a:p>
          <a:p>
            <a:pPr marL="342900" marR="0" lvl="0" indent="-342900" algn="just"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it-IT" sz="1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endParaRPr>
          </a:p>
          <a:p>
            <a:pPr marL="342900" marR="0" lvl="0" indent="-342900" algn="just"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kumimoji="0" lang="it-IT" sz="2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L’Asia, l’Africa, l’America e l’</a:t>
            </a:r>
            <a:r>
              <a:rPr kumimoji="0" lang="it-IT" sz="2000" b="0" i="0" u="none" strike="noStrike" kern="0" cap="none" spc="0" normalizeH="0" baseline="0" noProof="0" dirty="0" err="1" smtClean="0">
                <a:ln>
                  <a:noFill/>
                </a:ln>
                <a:solidFill>
                  <a:schemeClr val="tx1"/>
                </a:solidFill>
                <a:effectLst/>
                <a:uLnTx/>
                <a:uFillTx/>
                <a:latin typeface="Arial" pitchFamily="34" charset="0"/>
                <a:ea typeface="ＭＳ Ｐゴシック" charset="0"/>
                <a:cs typeface="Arial" pitchFamily="34" charset="0"/>
              </a:rPr>
              <a:t>Oceania</a:t>
            </a:r>
            <a:r>
              <a:rPr kumimoji="0" lang="it-IT" sz="2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 </a:t>
            </a:r>
            <a:r>
              <a:rPr kumimoji="0" lang="it-IT" sz="2000" b="0" i="1"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non vivono di vita </a:t>
            </a:r>
            <a:r>
              <a:rPr kumimoji="0" lang="it-IT" sz="2000" b="0" i="1"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propria, </a:t>
            </a:r>
            <a:r>
              <a:rPr kumimoji="0" lang="it-IT" sz="2000" b="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ma</a:t>
            </a:r>
            <a:r>
              <a:rPr kumimoji="0" lang="it-IT" sz="2000" b="0" i="1"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 </a:t>
            </a:r>
            <a:r>
              <a:rPr kumimoji="0" lang="it-IT" sz="2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entrano a far parte del disegno solo in quanto toccate (quindi rese visibili) dall’espansione europea.  </a:t>
            </a:r>
          </a:p>
          <a:p>
            <a:pPr marL="342900" marR="0" lvl="0" indent="-342900" algn="just"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it-IT" sz="1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endParaRPr>
          </a:p>
          <a:p>
            <a:pPr marL="342900" marR="0" lvl="0" indent="-342900" algn="just"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kumimoji="0" lang="it-IT" sz="2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Ne deriva che la storia dei manuali è la storia dell’espansione europea, in cui ciò che non appartiene all’Europa acquisisce valore storico solo nel momento in cui entra in rapporto di osservazione (prima) e di subordinazione (poi) con essa. Il ruolo da protagonista spetta sempre agli europei, gli altri sono ritenuti solo </a:t>
            </a:r>
            <a:r>
              <a:rPr kumimoji="0" lang="it-IT" sz="2000" b="0" i="0" u="none" strike="noStrike" kern="0" cap="none" spc="0" normalizeH="0" baseline="0" noProof="0" dirty="0" err="1" smtClean="0">
                <a:ln>
                  <a:noFill/>
                </a:ln>
                <a:solidFill>
                  <a:schemeClr val="tx1"/>
                </a:solidFill>
                <a:effectLst/>
                <a:uLnTx/>
                <a:uFillTx/>
                <a:latin typeface="Arial" pitchFamily="34" charset="0"/>
                <a:ea typeface="ＭＳ Ｐゴシック" charset="0"/>
                <a:cs typeface="Arial" pitchFamily="34" charset="0"/>
              </a:rPr>
              <a:t>patner</a:t>
            </a:r>
            <a:r>
              <a:rPr kumimoji="0" lang="it-IT" sz="2000" b="0" i="0" u="none" strike="noStrike" kern="0" cap="none" spc="0" normalizeH="0" baseline="0" noProof="0" dirty="0" smtClean="0">
                <a:ln>
                  <a:noFill/>
                </a:ln>
                <a:solidFill>
                  <a:schemeClr val="tx1"/>
                </a:solidFill>
                <a:effectLst/>
                <a:uLnTx/>
                <a:uFillTx/>
                <a:latin typeface="Arial" pitchFamily="34" charset="0"/>
                <a:ea typeface="ＭＳ Ｐゴシック" charset="0"/>
                <a:cs typeface="Arial" pitchFamily="34" charset="0"/>
              </a:rPr>
              <a:t> passivi.</a:t>
            </a:r>
            <a:endParaRPr kumimoji="0" lang="it-IT" sz="2000" b="0" i="0" u="none" strike="noStrike" kern="0" cap="none" spc="0" normalizeH="0" baseline="0" noProof="0" dirty="0">
              <a:ln>
                <a:noFill/>
              </a:ln>
              <a:solidFill>
                <a:schemeClr val="tx1"/>
              </a:solidFill>
              <a:effectLst/>
              <a:uLnTx/>
              <a:uFillTx/>
              <a:latin typeface="Arial" pitchFamily="34" charset="0"/>
              <a:ea typeface="ＭＳ Ｐゴシック"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7158" y="214290"/>
            <a:ext cx="8358246" cy="6447919"/>
          </a:xfrm>
          <a:prstGeom prst="rect">
            <a:avLst/>
          </a:prstGeom>
        </p:spPr>
        <p:txBody>
          <a:bodyPr wrap="square">
            <a:spAutoFit/>
          </a:bodyPr>
          <a:lstStyle/>
          <a:p>
            <a:pPr marL="342900" lvl="0" indent="-342900" algn="ctr" fontAlgn="auto">
              <a:lnSpc>
                <a:spcPct val="150000"/>
              </a:lnSpc>
              <a:spcBef>
                <a:spcPct val="20000"/>
              </a:spcBef>
              <a:spcAft>
                <a:spcPts val="0"/>
              </a:spcAft>
              <a:buClr>
                <a:srgbClr val="0070C0"/>
              </a:buClr>
              <a:buFont typeface="Wingdings" pitchFamily="2" charset="2"/>
              <a:buChar char="v"/>
              <a:defRPr/>
            </a:pPr>
            <a:r>
              <a:rPr lang="it-IT" sz="2000" dirty="0">
                <a:cs typeface="Arial" pitchFamily="34" charset="0"/>
              </a:rPr>
              <a:t>2 conseguenze</a:t>
            </a:r>
            <a:r>
              <a:rPr lang="it-IT" sz="2000" dirty="0" smtClean="0">
                <a:cs typeface="Arial" pitchFamily="34" charset="0"/>
              </a:rPr>
              <a:t>:</a:t>
            </a:r>
          </a:p>
          <a:p>
            <a:pPr marL="342900" lvl="0" indent="-342900" algn="ctr" fontAlgn="auto">
              <a:lnSpc>
                <a:spcPct val="150000"/>
              </a:lnSpc>
              <a:spcBef>
                <a:spcPct val="20000"/>
              </a:spcBef>
              <a:spcAft>
                <a:spcPts val="0"/>
              </a:spcAft>
              <a:buClr>
                <a:srgbClr val="0070C0"/>
              </a:buClr>
              <a:buFont typeface="Wingdings" pitchFamily="2" charset="2"/>
              <a:buChar char="v"/>
              <a:defRPr/>
            </a:pPr>
            <a:endParaRPr lang="it-IT" sz="1000" dirty="0">
              <a:cs typeface="Arial" pitchFamily="34" charset="0"/>
            </a:endParaRPr>
          </a:p>
          <a:p>
            <a:pPr marL="457200" lvl="0" indent="-457200" algn="just" fontAlgn="auto">
              <a:lnSpc>
                <a:spcPct val="150000"/>
              </a:lnSpc>
              <a:spcBef>
                <a:spcPct val="20000"/>
              </a:spcBef>
              <a:spcAft>
                <a:spcPts val="0"/>
              </a:spcAft>
              <a:buAutoNum type="arabicPeriod"/>
              <a:defRPr/>
            </a:pPr>
            <a:r>
              <a:rPr lang="it-IT" sz="2000" dirty="0">
                <a:cs typeface="Arial" pitchFamily="34" charset="0"/>
              </a:rPr>
              <a:t>La storia, come genere letterario europeo, chiama in scena “l’altro” o come </a:t>
            </a:r>
            <a:r>
              <a:rPr lang="it-IT" sz="2000" b="1" dirty="0">
                <a:cs typeface="Arial" pitchFamily="34" charset="0"/>
              </a:rPr>
              <a:t>nemico</a:t>
            </a:r>
            <a:r>
              <a:rPr lang="it-IT" sz="2000" dirty="0">
                <a:cs typeface="Arial" pitchFamily="34" charset="0"/>
              </a:rPr>
              <a:t> </a:t>
            </a:r>
            <a:r>
              <a:rPr lang="it-IT" sz="2000" b="1" dirty="0">
                <a:cs typeface="Arial" pitchFamily="34" charset="0"/>
              </a:rPr>
              <a:t>attivo</a:t>
            </a:r>
            <a:r>
              <a:rPr lang="it-IT" sz="2000" dirty="0">
                <a:cs typeface="Arial" pitchFamily="34" charset="0"/>
              </a:rPr>
              <a:t>, o come </a:t>
            </a:r>
            <a:r>
              <a:rPr lang="it-IT" sz="2000" b="1" dirty="0">
                <a:cs typeface="Arial" pitchFamily="34" charset="0"/>
              </a:rPr>
              <a:t>nemico sconfitto </a:t>
            </a:r>
            <a:r>
              <a:rPr lang="it-IT" sz="2000" dirty="0">
                <a:cs typeface="Arial" pitchFamily="34" charset="0"/>
              </a:rPr>
              <a:t>e soggiogato. (</a:t>
            </a:r>
            <a:r>
              <a:rPr lang="it-IT" sz="2000" dirty="0" err="1">
                <a:cs typeface="Arial" pitchFamily="34" charset="0"/>
              </a:rPr>
              <a:t>es</a:t>
            </a:r>
            <a:r>
              <a:rPr lang="it-IT" sz="2000" dirty="0">
                <a:cs typeface="Arial" pitchFamily="34" charset="0"/>
              </a:rPr>
              <a:t>: amerindi, africani</a:t>
            </a:r>
            <a:r>
              <a:rPr lang="it-IT" sz="2000" dirty="0" smtClean="0">
                <a:cs typeface="Arial" pitchFamily="34" charset="0"/>
              </a:rPr>
              <a:t>)</a:t>
            </a:r>
          </a:p>
          <a:p>
            <a:pPr marL="457200" lvl="0" indent="-457200" algn="just" fontAlgn="auto">
              <a:lnSpc>
                <a:spcPct val="150000"/>
              </a:lnSpc>
              <a:spcBef>
                <a:spcPct val="20000"/>
              </a:spcBef>
              <a:spcAft>
                <a:spcPts val="0"/>
              </a:spcAft>
              <a:buAutoNum type="arabicPeriod"/>
              <a:defRPr/>
            </a:pPr>
            <a:endParaRPr lang="it-IT" sz="2000" dirty="0">
              <a:cs typeface="Arial" pitchFamily="34" charset="0"/>
            </a:endParaRPr>
          </a:p>
          <a:p>
            <a:pPr marL="457200" lvl="0" indent="-457200" algn="just" fontAlgn="auto">
              <a:lnSpc>
                <a:spcPct val="150000"/>
              </a:lnSpc>
              <a:spcBef>
                <a:spcPct val="20000"/>
              </a:spcBef>
              <a:spcAft>
                <a:spcPts val="0"/>
              </a:spcAft>
              <a:buAutoNum type="arabicPeriod"/>
              <a:defRPr/>
            </a:pPr>
            <a:r>
              <a:rPr lang="it-IT" sz="2000" dirty="0">
                <a:cs typeface="Arial" pitchFamily="34" charset="0"/>
              </a:rPr>
              <a:t>Senso della storia con al centro l’assunzione di una genetica </a:t>
            </a:r>
            <a:r>
              <a:rPr lang="it-IT" sz="2000" b="1" dirty="0">
                <a:cs typeface="Arial" pitchFamily="34" charset="0"/>
              </a:rPr>
              <a:t>superiorità</a:t>
            </a:r>
            <a:r>
              <a:rPr lang="it-IT" sz="2000" dirty="0">
                <a:cs typeface="Arial" pitchFamily="34" charset="0"/>
              </a:rPr>
              <a:t> </a:t>
            </a:r>
            <a:r>
              <a:rPr lang="it-IT" sz="2000" b="1" dirty="0">
                <a:cs typeface="Arial" pitchFamily="34" charset="0"/>
              </a:rPr>
              <a:t>dell’Europa </a:t>
            </a:r>
            <a:r>
              <a:rPr lang="it-IT" sz="2000" dirty="0">
                <a:cs typeface="Arial" pitchFamily="34" charset="0"/>
              </a:rPr>
              <a:t>(poi dell’Occidente) </a:t>
            </a:r>
            <a:r>
              <a:rPr lang="it-IT" sz="2000" dirty="0" smtClean="0">
                <a:cs typeface="Arial" pitchFamily="34" charset="0"/>
              </a:rPr>
              <a:t>sul </a:t>
            </a:r>
            <a:r>
              <a:rPr lang="it-IT" sz="2000" dirty="0">
                <a:cs typeface="Arial" pitchFamily="34" charset="0"/>
              </a:rPr>
              <a:t>resto del mondo. Ciò sarebbe comprovato dalla sua prevalenza militare, ma anche da una serie di fattori culturali e di valori, in cui risiederebbe il “segreto del successo”, dei quali sarebbe auspicabile l’universalizzazione (ad </a:t>
            </a:r>
            <a:r>
              <a:rPr lang="it-IT" sz="2000" dirty="0" err="1">
                <a:cs typeface="Arial" pitchFamily="34" charset="0"/>
              </a:rPr>
              <a:t>es</a:t>
            </a:r>
            <a:r>
              <a:rPr lang="it-IT" sz="2000" dirty="0">
                <a:cs typeface="Arial" pitchFamily="34" charset="0"/>
              </a:rPr>
              <a:t>: cristianesimo, razionalismo, centralità delle scienze, capitalismo, individualismo).</a:t>
            </a:r>
          </a:p>
          <a:p>
            <a:pPr marL="457200" lvl="0" indent="-457200" fontAlgn="auto">
              <a:spcBef>
                <a:spcPct val="20000"/>
              </a:spcBef>
              <a:spcAft>
                <a:spcPts val="0"/>
              </a:spcAft>
              <a:defRPr/>
            </a:pPr>
            <a:endParaRPr lang="it-IT" sz="2000" dirty="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71472" y="571480"/>
            <a:ext cx="8143932" cy="5386090"/>
          </a:xfrm>
          <a:prstGeom prst="rect">
            <a:avLst/>
          </a:prstGeom>
        </p:spPr>
        <p:txBody>
          <a:bodyPr wrap="square">
            <a:spAutoFit/>
          </a:bodyPr>
          <a:lstStyle/>
          <a:p>
            <a:pPr marL="457200" lvl="0" indent="-457200" algn="ctr" fontAlgn="auto">
              <a:lnSpc>
                <a:spcPct val="150000"/>
              </a:lnSpc>
              <a:spcBef>
                <a:spcPct val="20000"/>
              </a:spcBef>
              <a:spcAft>
                <a:spcPts val="0"/>
              </a:spcAft>
              <a:defRPr/>
            </a:pPr>
            <a:r>
              <a:rPr lang="it-IT" sz="2400" b="1" u="sng" dirty="0" smtClean="0">
                <a:cs typeface="Arial" pitchFamily="34" charset="0"/>
              </a:rPr>
              <a:t>J. </a:t>
            </a:r>
            <a:r>
              <a:rPr lang="it-IT" sz="2400" b="1" u="sng" dirty="0" err="1" smtClean="0">
                <a:cs typeface="Arial" pitchFamily="34" charset="0"/>
              </a:rPr>
              <a:t>Goody</a:t>
            </a:r>
            <a:r>
              <a:rPr lang="it-IT" sz="2400" dirty="0" smtClean="0">
                <a:cs typeface="Arial" pitchFamily="34" charset="0"/>
              </a:rPr>
              <a:t>: </a:t>
            </a:r>
            <a:endParaRPr lang="it-IT" sz="2400" dirty="0" smtClean="0">
              <a:cs typeface="Arial" pitchFamily="34" charset="0"/>
            </a:endParaRPr>
          </a:p>
          <a:p>
            <a:pPr marL="457200" lvl="0" indent="-457200" algn="ctr" fontAlgn="auto">
              <a:lnSpc>
                <a:spcPct val="150000"/>
              </a:lnSpc>
              <a:spcBef>
                <a:spcPct val="20000"/>
              </a:spcBef>
              <a:spcAft>
                <a:spcPts val="0"/>
              </a:spcAft>
              <a:defRPr/>
            </a:pPr>
            <a:endParaRPr lang="it-IT" sz="1500" dirty="0" smtClean="0">
              <a:cs typeface="Arial" pitchFamily="34" charset="0"/>
            </a:endParaRPr>
          </a:p>
          <a:p>
            <a:pPr marL="457200" lvl="0" indent="-457200" fontAlgn="auto">
              <a:lnSpc>
                <a:spcPct val="150000"/>
              </a:lnSpc>
              <a:spcBef>
                <a:spcPct val="20000"/>
              </a:spcBef>
              <a:spcAft>
                <a:spcPts val="0"/>
              </a:spcAft>
              <a:defRPr/>
            </a:pPr>
            <a:r>
              <a:rPr lang="it-IT" sz="2000" dirty="0" smtClean="0">
                <a:cs typeface="Arial" pitchFamily="34" charset="0"/>
              </a:rPr>
              <a:t>“</a:t>
            </a:r>
            <a:r>
              <a:rPr lang="it-IT" sz="2000" dirty="0" smtClean="0">
                <a:cs typeface="Arial" pitchFamily="34" charset="0"/>
              </a:rPr>
              <a:t>Idea che gli europei fossero “quasi un’altra specie” […] si fondava sulle conquiste  del Rinascimento, della Rivoluzione francese e dell’Illuminismo. Da qui l’enfasi sul sapere, sulla ragione, sul potere, sullo scambio. </a:t>
            </a:r>
            <a:r>
              <a:rPr lang="it-IT" sz="2000" dirty="0" err="1" smtClean="0">
                <a:cs typeface="Arial" pitchFamily="34" charset="0"/>
              </a:rPr>
              <a:t>Benchè</a:t>
            </a:r>
            <a:r>
              <a:rPr lang="it-IT" sz="2000" dirty="0" smtClean="0">
                <a:cs typeface="Arial" pitchFamily="34" charset="0"/>
              </a:rPr>
              <a:t> tali conquiste fossero recenti, le loro radici vennero spesso fatte affondare ben più indietro nel tempo, […] nell’eredità lasciata dei greci e nella benevolenza dell’Onnipotente. In altre parole, uno specifico vantaggio storico venne generalizzato in una superiorità di lunga durata, quasi biologica</a:t>
            </a:r>
            <a:r>
              <a:rPr lang="it-IT" dirty="0" smtClean="0">
                <a:cs typeface="Arial" pitchFamily="34" charset="0"/>
              </a:rPr>
              <a:t>”.</a:t>
            </a:r>
            <a:endParaRPr lang="it-IT" dirty="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2"/>
          <p:cNvSpPr txBox="1">
            <a:spLocks/>
          </p:cNvSpPr>
          <p:nvPr/>
        </p:nvSpPr>
        <p:spPr>
          <a:xfrm>
            <a:off x="285720" y="214290"/>
            <a:ext cx="8858280" cy="6858000"/>
          </a:xfrm>
          <a:prstGeom prst="rect">
            <a:avLst/>
          </a:prstGeom>
        </p:spPr>
        <p:txBody>
          <a:bodyPr vert="horz" lIns="91440" tIns="45720" rIns="91440" bIns="45720" rtlCol="0">
            <a:normAutofit fontScale="925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it-IT" sz="2000" b="1" i="0" u="none" strike="noStrike" kern="1200" cap="none" spc="0" normalizeH="0" baseline="0" noProof="0" dirty="0" smtClean="0">
                <a:ln>
                  <a:noFill/>
                </a:ln>
                <a:solidFill>
                  <a:srgbClr val="00B050"/>
                </a:solidFill>
                <a:effectLst/>
                <a:uLnTx/>
                <a:uFillTx/>
                <a:latin typeface="+mj-lt"/>
                <a:ea typeface="+mn-ea"/>
                <a:cs typeface="Arial" pitchFamily="34" charset="0"/>
              </a:rPr>
              <a:t>PRIMA DELL’EGEMONIA EUROPEA</a:t>
            </a:r>
          </a:p>
          <a:p>
            <a:pPr marL="342900" marR="0" lvl="0" indent="-342900" algn="just" defTabSz="914400" rtl="0" eaLnBrk="1" fontAlgn="auto" latinLnBrk="0" hangingPunct="1">
              <a:lnSpc>
                <a:spcPct val="100000"/>
              </a:lnSpc>
              <a:spcBef>
                <a:spcPct val="20000"/>
              </a:spcBef>
              <a:spcAft>
                <a:spcPts val="0"/>
              </a:spcAft>
              <a:buClrTx/>
              <a:buSzTx/>
              <a:tabLst/>
              <a:defRPr/>
            </a:pPr>
            <a:r>
              <a:rPr kumimoji="0" lang="it-IT" sz="21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Il</a:t>
            </a:r>
            <a:r>
              <a:rPr kumimoji="0" lang="it-IT" sz="21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geografo </a:t>
            </a:r>
            <a:r>
              <a:rPr kumimoji="0" lang="it-IT" sz="2100" b="0" i="0" u="sng" strike="noStrike" kern="1200" cap="none" spc="0" normalizeH="0" noProof="0" dirty="0" smtClean="0">
                <a:ln>
                  <a:noFill/>
                </a:ln>
                <a:solidFill>
                  <a:schemeClr val="tx1"/>
                </a:solidFill>
                <a:effectLst/>
                <a:uLnTx/>
                <a:uFillTx/>
                <a:latin typeface="Arial" pitchFamily="34" charset="0"/>
                <a:ea typeface="+mn-ea"/>
                <a:cs typeface="Arial" pitchFamily="34" charset="0"/>
              </a:rPr>
              <a:t>Christian </a:t>
            </a:r>
            <a:r>
              <a:rPr kumimoji="0" lang="it-IT" sz="2100" b="0" i="0" u="sng" strike="noStrike" kern="1200" cap="none" spc="0" normalizeH="0" noProof="0" dirty="0" err="1" smtClean="0">
                <a:ln>
                  <a:noFill/>
                </a:ln>
                <a:solidFill>
                  <a:schemeClr val="tx1"/>
                </a:solidFill>
                <a:effectLst/>
                <a:uLnTx/>
                <a:uFillTx/>
                <a:latin typeface="Arial" pitchFamily="34" charset="0"/>
                <a:ea typeface="+mn-ea"/>
                <a:cs typeface="Arial" pitchFamily="34" charset="0"/>
              </a:rPr>
              <a:t>Grataloup</a:t>
            </a:r>
            <a:r>
              <a:rPr kumimoji="0" lang="it-IT" sz="2100" b="0" i="0" u="sng"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it-IT" sz="21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propone di considerare l’antichità non tanto come un’epoca, ma come una </a:t>
            </a:r>
            <a:r>
              <a:rPr kumimoji="0" lang="it-IT" sz="21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specifica regione </a:t>
            </a:r>
            <a:r>
              <a:rPr kumimoji="0" lang="it-IT" sz="21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in cui insisteva un mondo arcaico incentrato sull’area della Mezzaluna fertile e capace di collegare tra loro un vasto ventaglio di società disseminate tra il Mediterraneo e l’arcipelago nipponico.</a:t>
            </a:r>
          </a:p>
          <a:p>
            <a:pPr marL="342900" marR="0" lvl="0" indent="-342900" algn="l" defTabSz="914400" rtl="0" eaLnBrk="1" fontAlgn="auto" latinLnBrk="0" hangingPunct="1">
              <a:lnSpc>
                <a:spcPct val="100000"/>
              </a:lnSpc>
              <a:spcBef>
                <a:spcPct val="20000"/>
              </a:spcBef>
              <a:spcAft>
                <a:spcPts val="0"/>
              </a:spcAft>
              <a:buClrTx/>
              <a:buSzTx/>
              <a:tabLst/>
              <a:defRPr/>
            </a:pPr>
            <a:endParaRPr lang="it-IT" sz="1100" baseline="0" dirty="0">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
                <a:srgbClr val="0070C0"/>
              </a:buClr>
              <a:buSzTx/>
              <a:buFont typeface="Wingdings"/>
              <a:buChar char="Ø"/>
              <a:tabLst/>
              <a:defRPr/>
            </a:pPr>
            <a:r>
              <a:rPr kumimoji="0" lang="it-IT" sz="21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In contatto non erano formazioni statali, ma regioni territoriali comprese al’interno di </a:t>
            </a:r>
            <a:r>
              <a:rPr kumimoji="0" lang="it-IT" sz="21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formazioni politiche fluide</a:t>
            </a:r>
            <a:r>
              <a:rPr kumimoji="0" lang="it-IT" sz="21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it-IT" sz="1100" b="0" i="0" u="none" strike="noStrike" kern="1200" cap="none" spc="0" normalizeH="0" noProof="0" dirty="0" smtClean="0">
              <a:ln>
                <a:noFill/>
              </a:ln>
              <a:solidFill>
                <a:schemeClr val="tx1"/>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
                <a:srgbClr val="0070C0"/>
              </a:buClr>
              <a:buSzTx/>
              <a:buFont typeface="Wingdings" pitchFamily="2" charset="2"/>
              <a:buChar char="Ø"/>
              <a:tabLst/>
              <a:defRPr/>
            </a:pPr>
            <a:r>
              <a:rPr lang="it-IT" sz="2100" baseline="0" dirty="0">
                <a:latin typeface="Arial" pitchFamily="34" charset="0"/>
                <a:cs typeface="Arial" pitchFamily="34" charset="0"/>
              </a:rPr>
              <a:t> </a:t>
            </a:r>
            <a:r>
              <a:rPr lang="it-IT" sz="2100" baseline="0" dirty="0" smtClean="0">
                <a:latin typeface="Arial" pitchFamily="34" charset="0"/>
                <a:cs typeface="Arial" pitchFamily="34" charset="0"/>
              </a:rPr>
              <a:t>è il mondo</a:t>
            </a:r>
            <a:r>
              <a:rPr lang="it-IT" sz="2100" dirty="0" smtClean="0">
                <a:latin typeface="Arial" pitchFamily="34" charset="0"/>
                <a:cs typeface="Arial" pitchFamily="34" charset="0"/>
              </a:rPr>
              <a:t> “prima dell’egemonia europea”, al cui interno l’Oceano Indiano ha un ruolo di collegamento tra l’Europa e la Cina e in cui la leadership operativa è quella araba. Gli arabi infatti sono protagonisti nel commercio trans-regionale e il Mediterraneo (per noi così importante) è visto come una periferia lontana</a:t>
            </a:r>
            <a:r>
              <a:rPr lang="it-IT" sz="2200" dirty="0" smtClean="0">
                <a:latin typeface="Arial" pitchFamily="34" charset="0"/>
                <a:cs typeface="Arial" pitchFamily="34"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a:buChar char="Ø"/>
              <a:tabLst/>
              <a:defRPr/>
            </a:pPr>
            <a:endParaRPr lang="it-IT" sz="1100" dirty="0" smtClean="0">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
                <a:srgbClr val="0070C0"/>
              </a:buClr>
              <a:buSzTx/>
              <a:buFont typeface="Wingdings"/>
              <a:buChar char="Ø"/>
              <a:tabLst/>
              <a:defRPr/>
            </a:pPr>
            <a:r>
              <a:rPr lang="it-IT" sz="2100" dirty="0" smtClean="0">
                <a:latin typeface="Arial" pitchFamily="34" charset="0"/>
                <a:cs typeface="Arial" pitchFamily="34" charset="0"/>
              </a:rPr>
              <a:t>L’Europa giocava un ruolo tra tanti, trovandosi in un contesto policentrico</a:t>
            </a:r>
          </a:p>
          <a:p>
            <a:pPr marL="342900" marR="0" lvl="0" indent="-342900" algn="l" defTabSz="914400" rtl="0" eaLnBrk="1" fontAlgn="auto" latinLnBrk="0" hangingPunct="1">
              <a:lnSpc>
                <a:spcPct val="100000"/>
              </a:lnSpc>
              <a:spcBef>
                <a:spcPct val="20000"/>
              </a:spcBef>
              <a:spcAft>
                <a:spcPts val="0"/>
              </a:spcAft>
              <a:buClr>
                <a:srgbClr val="0070C0"/>
              </a:buClr>
              <a:buSzTx/>
              <a:buFont typeface="Wingdings"/>
              <a:buChar char="Ø"/>
              <a:tabLst/>
              <a:defRPr/>
            </a:pPr>
            <a:endParaRPr lang="it-IT" sz="1100" dirty="0" smtClean="0">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
                <a:srgbClr val="0070C0"/>
              </a:buClr>
              <a:buSzTx/>
              <a:buFont typeface="Wingdings"/>
              <a:buChar char="Ø"/>
              <a:tabLst/>
              <a:defRPr/>
            </a:pPr>
            <a:r>
              <a:rPr kumimoji="0" lang="it-IT" sz="21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Gli imperi </a:t>
            </a:r>
            <a:r>
              <a:rPr kumimoji="0" lang="it-IT" sz="21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precontemporanei</a:t>
            </a:r>
            <a:r>
              <a:rPr kumimoji="0" lang="it-IT" sz="21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sono delle costruzioni tanto più fluidi e virtuali quanto più sono estesi territorialmente ed</a:t>
            </a:r>
            <a:r>
              <a:rPr kumimoji="0" lang="it-IT" sz="21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etnicamente e culturalmente compositi. Al loro interno i legami e le connessioni sono affidati soprattutto allo scambio commerciale (coincidente con le </a:t>
            </a:r>
            <a:r>
              <a:rPr kumimoji="0" lang="it-IT" sz="2100" b="0"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élites</a:t>
            </a:r>
            <a:r>
              <a:rPr kumimoji="0" lang="it-IT" sz="21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e i loro consumi di lusso), alle contaminazioni </a:t>
            </a:r>
            <a:r>
              <a:rPr kumimoji="0" lang="it-IT" sz="21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culturali </a:t>
            </a:r>
            <a:r>
              <a:rPr kumimoji="0" lang="it-IT" sz="21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o religiose o all’incidere di virus e batteri.</a:t>
            </a:r>
            <a:endParaRPr kumimoji="0" lang="it-IT" sz="21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txBox="1">
            <a:spLocks/>
          </p:cNvSpPr>
          <p:nvPr/>
        </p:nvSpPr>
        <p:spPr>
          <a:xfrm>
            <a:off x="500034" y="214290"/>
            <a:ext cx="8143900" cy="6858000"/>
          </a:xfrm>
          <a:prstGeom prst="rect">
            <a:avLst/>
          </a:prstGeom>
        </p:spPr>
        <p:txBody>
          <a:bodyPr vert="horz" lIns="91440" tIns="45720" rIns="91440" bIns="45720" rtlCol="0">
            <a:normAutofit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it-IT"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Durante</a:t>
            </a:r>
            <a:r>
              <a:rPr kumimoji="0" lang="it-IT"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il Medioevo l’Europa è in una situazione di “stallo” </a:t>
            </a:r>
          </a:p>
          <a:p>
            <a:pPr marL="342900" marR="0" lvl="0" indent="-342900" algn="ctr" defTabSz="914400" rtl="0" eaLnBrk="1" fontAlgn="auto" latinLnBrk="0" hangingPunct="1">
              <a:lnSpc>
                <a:spcPct val="100000"/>
              </a:lnSpc>
              <a:spcBef>
                <a:spcPct val="20000"/>
              </a:spcBef>
              <a:spcAft>
                <a:spcPts val="0"/>
              </a:spcAft>
              <a:buClrTx/>
              <a:buSzTx/>
              <a:tabLst/>
              <a:defRPr/>
            </a:pPr>
            <a:endParaRPr lang="it-IT" sz="2000" dirty="0" smtClean="0">
              <a:latin typeface="Arial" pitchFamily="34" charset="0"/>
              <a:cs typeface="Arial" pitchFamily="34" charset="0"/>
            </a:endParaRPr>
          </a:p>
          <a:p>
            <a:pPr marL="342900" marR="0" lvl="0" indent="-342900" algn="l" defTabSz="914400" rtl="0" eaLnBrk="1" fontAlgn="auto" latinLnBrk="0" hangingPunct="1">
              <a:lnSpc>
                <a:spcPct val="120000"/>
              </a:lnSpc>
              <a:spcBef>
                <a:spcPct val="20000"/>
              </a:spcBef>
              <a:spcAft>
                <a:spcPts val="0"/>
              </a:spcAft>
              <a:buClrTx/>
              <a:buSzTx/>
              <a:tabLst/>
              <a:defRPr/>
            </a:pPr>
            <a:r>
              <a:rPr kumimoji="0" lang="it-IT"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gli </a:t>
            </a:r>
            <a:r>
              <a:rPr kumimoji="0" lang="it-IT" sz="20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arabi</a:t>
            </a:r>
            <a:r>
              <a:rPr kumimoji="0" lang="it-IT"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elaborano il patrimonio di conoscenze con cui entrano in contatto, vi è un’intensa interazione critica (in Europa perché potesse accadere un qualcosa di simile sarebbe stato necessario che la pratica scientifica si emancipasse dalla teologia)</a:t>
            </a:r>
          </a:p>
          <a:p>
            <a:pPr marL="342900" marR="0" lvl="0" indent="-342900" algn="l" defTabSz="914400" rtl="0" eaLnBrk="1" fontAlgn="auto" latinLnBrk="0" hangingPunct="1">
              <a:lnSpc>
                <a:spcPct val="100000"/>
              </a:lnSpc>
              <a:spcBef>
                <a:spcPct val="20000"/>
              </a:spcBef>
              <a:spcAft>
                <a:spcPts val="0"/>
              </a:spcAft>
              <a:buClrTx/>
              <a:buSzTx/>
              <a:tabLst/>
              <a:defRPr/>
            </a:pPr>
            <a:endParaRPr lang="it-IT" sz="2000" dirty="0" smtClean="0">
              <a:latin typeface="Arial" pitchFamily="34" charset="0"/>
              <a:cs typeface="Arial" pitchFamily="34" charset="0"/>
            </a:endParaRPr>
          </a:p>
          <a:p>
            <a:pPr marL="342900" marR="0" lvl="0" indent="-342900" algn="l" defTabSz="914400" rtl="0" eaLnBrk="1" fontAlgn="auto" latinLnBrk="0" hangingPunct="1">
              <a:lnSpc>
                <a:spcPct val="120000"/>
              </a:lnSpc>
              <a:spcBef>
                <a:spcPct val="20000"/>
              </a:spcBef>
              <a:spcAft>
                <a:spcPts val="0"/>
              </a:spcAft>
              <a:buClrTx/>
              <a:buSzTx/>
              <a:tabLst/>
              <a:defRPr/>
            </a:pPr>
            <a:r>
              <a:rPr lang="it-IT" sz="2000" dirty="0" smtClean="0">
                <a:latin typeface="Arial" pitchFamily="34" charset="0"/>
                <a:cs typeface="Arial" pitchFamily="34" charset="0"/>
              </a:rPr>
              <a:t>La scienza introdotta in Europa dalle traduzioni classiche  non è una copia di quella greca classica, ma è </a:t>
            </a:r>
            <a:r>
              <a:rPr lang="it-IT" sz="2000" dirty="0" smtClean="0">
                <a:latin typeface="Arial" pitchFamily="34" charset="0"/>
                <a:cs typeface="Arial" pitchFamily="34" charset="0"/>
              </a:rPr>
              <a:t>arricchita </a:t>
            </a:r>
            <a:r>
              <a:rPr lang="it-IT" sz="2000" dirty="0" smtClean="0">
                <a:latin typeface="Arial" pitchFamily="34" charset="0"/>
                <a:cs typeface="Arial" pitchFamily="34" charset="0"/>
              </a:rPr>
              <a:t>dal “razionalismo arabo”. </a:t>
            </a:r>
            <a:r>
              <a:rPr kumimoji="0" lang="it-IT"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t>
            </a:r>
            <a:r>
              <a:rPr kumimoji="0" lang="it-IT" sz="20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Es</a:t>
            </a:r>
            <a:r>
              <a:rPr kumimoji="0" lang="it-IT"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la prospettiva nella pittura è la semplice applicazione di una teoria ottica araba)</a:t>
            </a:r>
          </a:p>
          <a:p>
            <a:pPr marL="342900" marR="0" lvl="0" indent="-342900" algn="l" defTabSz="914400" rtl="0" eaLnBrk="1" fontAlgn="auto" latinLnBrk="0" hangingPunct="1">
              <a:lnSpc>
                <a:spcPct val="100000"/>
              </a:lnSpc>
              <a:spcBef>
                <a:spcPct val="20000"/>
              </a:spcBef>
              <a:spcAft>
                <a:spcPts val="0"/>
              </a:spcAft>
              <a:buClrTx/>
              <a:buSzTx/>
              <a:buFont typeface="Wingdings"/>
              <a:buChar char="Ø"/>
              <a:tabLst/>
              <a:defRPr/>
            </a:pPr>
            <a:endParaRPr lang="it-IT" sz="1000" dirty="0">
              <a:latin typeface="Arial" pitchFamily="34" charset="0"/>
              <a:cs typeface="Arial" pitchFamily="34" charset="0"/>
            </a:endParaRPr>
          </a:p>
          <a:p>
            <a:pPr marL="342900" marR="0" lvl="0" indent="-342900" algn="l" defTabSz="914400" rtl="0" eaLnBrk="1" fontAlgn="auto" latinLnBrk="0" hangingPunct="1">
              <a:lnSpc>
                <a:spcPct val="120000"/>
              </a:lnSpc>
              <a:spcBef>
                <a:spcPct val="20000"/>
              </a:spcBef>
              <a:spcAft>
                <a:spcPts val="0"/>
              </a:spcAft>
              <a:buClr>
                <a:srgbClr val="0070C0"/>
              </a:buClr>
              <a:buSzTx/>
              <a:buFont typeface="Wingdings"/>
              <a:buChar char="Ø"/>
              <a:tabLst/>
              <a:defRPr/>
            </a:pPr>
            <a:r>
              <a:rPr kumimoji="0" lang="it-IT"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Per</a:t>
            </a:r>
            <a:r>
              <a:rPr kumimoji="0" lang="it-IT"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quanto riguarda la </a:t>
            </a:r>
            <a:r>
              <a:rPr kumimoji="0" lang="it-IT" sz="20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Cina</a:t>
            </a:r>
            <a:r>
              <a:rPr kumimoji="0" lang="it-IT"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tra il I e il XV sec d.C., fu sempre più all’avanguardia rispetto ad un Europa che si stava inaridendo. La cultura dell’Asia orientale si rilevò più efficiente nell’applicazione della conoscenza della natura a scopi pratici (sapere pratico).</a:t>
            </a:r>
          </a:p>
          <a:p>
            <a:pPr marL="342900" marR="0" lvl="0" indent="-342900" algn="l" defTabSz="914400" rtl="0" eaLnBrk="1" fontAlgn="auto" latinLnBrk="0" hangingPunct="1">
              <a:lnSpc>
                <a:spcPct val="100000"/>
              </a:lnSpc>
              <a:spcBef>
                <a:spcPct val="20000"/>
              </a:spcBef>
              <a:spcAft>
                <a:spcPts val="0"/>
              </a:spcAft>
              <a:buClrTx/>
              <a:buSzTx/>
              <a:tabLst/>
              <a:defRPr/>
            </a:pPr>
            <a:endParaRPr lang="it-IT" sz="1000" u="sng" baseline="0" dirty="0" smtClean="0">
              <a:latin typeface="Arial" pitchFamily="34" charset="0"/>
              <a:cs typeface="Arial" pitchFamily="34" charset="0"/>
            </a:endParaRPr>
          </a:p>
          <a:p>
            <a:pPr marL="342900" marR="0" lvl="0" indent="-342900" algn="l" defTabSz="914400" rtl="0" eaLnBrk="1" fontAlgn="auto" latinLnBrk="0" hangingPunct="1">
              <a:lnSpc>
                <a:spcPct val="130000"/>
              </a:lnSpc>
              <a:spcBef>
                <a:spcPct val="20000"/>
              </a:spcBef>
              <a:spcAft>
                <a:spcPts val="0"/>
              </a:spcAft>
              <a:buClrTx/>
              <a:buSzTx/>
              <a:tabLst/>
              <a:defRPr/>
            </a:pPr>
            <a:r>
              <a:rPr lang="it-IT" sz="2000" u="sng" baseline="0" dirty="0" smtClean="0">
                <a:latin typeface="Arial" pitchFamily="34" charset="0"/>
                <a:cs typeface="Arial" pitchFamily="34" charset="0"/>
              </a:rPr>
              <a:t>Francis</a:t>
            </a:r>
            <a:r>
              <a:rPr lang="it-IT" sz="2000" u="sng" dirty="0" smtClean="0">
                <a:latin typeface="Arial" pitchFamily="34" charset="0"/>
                <a:cs typeface="Arial" pitchFamily="34" charset="0"/>
              </a:rPr>
              <a:t> Bacon</a:t>
            </a:r>
            <a:r>
              <a:rPr lang="it-IT" sz="2000" dirty="0" smtClean="0">
                <a:latin typeface="Arial" pitchFamily="34" charset="0"/>
                <a:cs typeface="Arial" pitchFamily="34" charset="0"/>
              </a:rPr>
              <a:t>: le tre stelle della scienza moderna sono la stampa, la polvere da sparo e il magnete, tutte invenzioni cinesi.</a:t>
            </a:r>
            <a:endParaRPr kumimoji="0" lang="it-IT"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
        <p:nvSpPr>
          <p:cNvPr id="4" name="Freccia in giù 3"/>
          <p:cNvSpPr/>
          <p:nvPr/>
        </p:nvSpPr>
        <p:spPr>
          <a:xfrm>
            <a:off x="4286248" y="642918"/>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in giù 4"/>
          <p:cNvSpPr/>
          <p:nvPr/>
        </p:nvSpPr>
        <p:spPr>
          <a:xfrm>
            <a:off x="4357686" y="2285992"/>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2"/>
          <p:cNvSpPr txBox="1">
            <a:spLocks/>
          </p:cNvSpPr>
          <p:nvPr/>
        </p:nvSpPr>
        <p:spPr>
          <a:xfrm>
            <a:off x="357158" y="214290"/>
            <a:ext cx="8501122" cy="6858000"/>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it-IT" sz="2200" b="1" i="0" u="none" strike="noStrike" kern="1200" cap="none" spc="0" normalizeH="0" baseline="0" noProof="0" dirty="0" smtClean="0">
                <a:ln>
                  <a:noFill/>
                </a:ln>
                <a:solidFill>
                  <a:srgbClr val="00B050"/>
                </a:solidFill>
                <a:effectLst/>
                <a:uLnTx/>
                <a:uFillTx/>
                <a:latin typeface="Arial" pitchFamily="34" charset="0"/>
                <a:ea typeface="+mn-ea"/>
                <a:cs typeface="Arial" pitchFamily="34" charset="0"/>
              </a:rPr>
              <a:t>1492</a:t>
            </a:r>
          </a:p>
          <a:p>
            <a:pPr marL="342900" marR="0" lvl="0" indent="-342900" algn="just" defTabSz="914400" rtl="0" eaLnBrk="1" fontAlgn="auto" latinLnBrk="0" hangingPunct="1">
              <a:lnSpc>
                <a:spcPct val="100000"/>
              </a:lnSpc>
              <a:spcBef>
                <a:spcPct val="20000"/>
              </a:spcBef>
              <a:spcAft>
                <a:spcPts val="0"/>
              </a:spcAft>
              <a:buClr>
                <a:srgbClr val="0070C0"/>
              </a:buClr>
              <a:buSzTx/>
              <a:buFont typeface="Wingdings" pitchFamily="2" charset="2"/>
              <a:buChar char="Ø"/>
              <a:tabLst/>
              <a:defRPr/>
            </a:pPr>
            <a:r>
              <a:rPr lang="it-IT" sz="2200" dirty="0" smtClean="0">
                <a:latin typeface="Arial" pitchFamily="34" charset="0"/>
                <a:cs typeface="Arial" pitchFamily="34" charset="0"/>
              </a:rPr>
              <a:t>Data che nei nostri manuali divide il Medioevo (nostro) dall’età moderna.     sensazione che la modernità sia una virtù solo europea (occidentale), che </a:t>
            </a:r>
            <a:r>
              <a:rPr lang="it-IT" sz="2200" dirty="0" smtClean="0">
                <a:latin typeface="Arial" pitchFamily="34" charset="0"/>
                <a:cs typeface="Arial" pitchFamily="34" charset="0"/>
              </a:rPr>
              <a:t>da </a:t>
            </a:r>
            <a:r>
              <a:rPr lang="it-IT" sz="2200" dirty="0" smtClean="0">
                <a:latin typeface="Arial" pitchFamily="34" charset="0"/>
                <a:cs typeface="Arial" pitchFamily="34" charset="0"/>
              </a:rPr>
              <a:t>quella data in poi la storia sia segnata da un racconto binario tra </a:t>
            </a:r>
            <a:r>
              <a:rPr lang="it-IT" sz="2200" i="1" dirty="0" smtClean="0">
                <a:latin typeface="Arial" pitchFamily="34" charset="0"/>
                <a:cs typeface="Arial" pitchFamily="34" charset="0"/>
              </a:rPr>
              <a:t>l’ascesa del West e il declino del </a:t>
            </a:r>
            <a:r>
              <a:rPr lang="it-IT" sz="2200" i="1" dirty="0" err="1" smtClean="0">
                <a:latin typeface="Arial" pitchFamily="34" charset="0"/>
                <a:cs typeface="Arial" pitchFamily="34" charset="0"/>
              </a:rPr>
              <a:t>Rest</a:t>
            </a:r>
            <a:r>
              <a:rPr lang="it-IT" sz="2200" dirty="0" smtClean="0">
                <a:latin typeface="Arial" pitchFamily="34" charset="0"/>
                <a:cs typeface="Arial" pitchFamily="34" charset="0"/>
              </a:rPr>
              <a:t>.</a:t>
            </a:r>
          </a:p>
          <a:p>
            <a:pPr marL="342900" marR="0" lvl="0" indent="-342900" algn="just" defTabSz="914400" rtl="0" eaLnBrk="1" fontAlgn="auto" latinLnBrk="0" hangingPunct="1">
              <a:lnSpc>
                <a:spcPct val="100000"/>
              </a:lnSpc>
              <a:spcBef>
                <a:spcPct val="20000"/>
              </a:spcBef>
              <a:spcAft>
                <a:spcPts val="0"/>
              </a:spcAft>
              <a:buClrTx/>
              <a:buSzTx/>
              <a:tabLst/>
              <a:defRPr/>
            </a:pPr>
            <a:endParaRPr kumimoji="0" lang="it-IT" sz="110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00000"/>
              </a:lnSpc>
              <a:spcBef>
                <a:spcPct val="20000"/>
              </a:spcBef>
              <a:spcAft>
                <a:spcPts val="0"/>
              </a:spcAft>
              <a:buClr>
                <a:srgbClr val="0070C0"/>
              </a:buClr>
              <a:buSzTx/>
              <a:buFont typeface="Wingdings" pitchFamily="2" charset="2"/>
              <a:buChar char="Ø"/>
              <a:tabLst/>
              <a:defRPr/>
            </a:pPr>
            <a:r>
              <a:rPr lang="it-IT" sz="2200" dirty="0" smtClean="0">
                <a:latin typeface="Arial" pitchFamily="34" charset="0"/>
                <a:cs typeface="Arial" pitchFamily="34" charset="0"/>
              </a:rPr>
              <a:t>Lo sviluppo capitalistico conosciuto dall’Europa durante l’età moderna è stato reso possibile dalla contestuale espropriazione delle ricchezze dal resto del mondo.</a:t>
            </a:r>
          </a:p>
          <a:p>
            <a:pPr marL="342900" marR="0" lvl="0" indent="-342900" algn="just" defTabSz="914400" rtl="0" eaLnBrk="1" fontAlgn="auto" latinLnBrk="0" hangingPunct="1">
              <a:lnSpc>
                <a:spcPct val="100000"/>
              </a:lnSpc>
              <a:spcBef>
                <a:spcPct val="20000"/>
              </a:spcBef>
              <a:spcAft>
                <a:spcPts val="0"/>
              </a:spcAft>
              <a:buClr>
                <a:srgbClr val="0070C0"/>
              </a:buClr>
              <a:buSzTx/>
              <a:buFont typeface="Wingdings" pitchFamily="2" charset="2"/>
              <a:buChar char="Ø"/>
              <a:tabLst/>
              <a:defRPr/>
            </a:pPr>
            <a:endParaRPr lang="it-IT" sz="2200" dirty="0" smtClean="0">
              <a:latin typeface="Arial" pitchFamily="34" charset="0"/>
              <a:cs typeface="Arial" pitchFamily="34" charset="0"/>
            </a:endParaRPr>
          </a:p>
          <a:p>
            <a:pPr marL="342900" marR="0" lvl="0" indent="-342900" algn="just" defTabSz="914400" rtl="0" eaLnBrk="1" fontAlgn="auto" latinLnBrk="0" hangingPunct="1">
              <a:lnSpc>
                <a:spcPct val="100000"/>
              </a:lnSpc>
              <a:spcBef>
                <a:spcPct val="20000"/>
              </a:spcBef>
              <a:spcAft>
                <a:spcPts val="0"/>
              </a:spcAft>
              <a:buClrTx/>
              <a:buSzTx/>
              <a:tabLst/>
              <a:defRPr/>
            </a:pPr>
            <a:r>
              <a:rPr kumimoji="0" lang="it-IT" sz="2200" b="1" i="0" u="none" strike="noStrike" kern="1200" cap="none" spc="0" normalizeH="0" noProof="0" dirty="0" smtClean="0">
                <a:ln>
                  <a:noFill/>
                </a:ln>
                <a:solidFill>
                  <a:schemeClr val="tx1"/>
                </a:solidFill>
                <a:effectLst/>
                <a:uLnTx/>
                <a:uFillTx/>
                <a:latin typeface="Arial" pitchFamily="34" charset="0"/>
                <a:ea typeface="+mn-ea"/>
                <a:cs typeface="Arial" pitchFamily="34" charset="0"/>
              </a:rPr>
              <a:t>Teoria </a:t>
            </a:r>
            <a:r>
              <a:rPr kumimoji="0" lang="it-IT" sz="2200" b="1" i="0" u="none" strike="noStrike" kern="1200" cap="none" spc="0" normalizeH="0" noProof="0" dirty="0" err="1" smtClean="0">
                <a:ln>
                  <a:noFill/>
                </a:ln>
                <a:solidFill>
                  <a:schemeClr val="tx1"/>
                </a:solidFill>
                <a:effectLst/>
                <a:uLnTx/>
                <a:uFillTx/>
                <a:latin typeface="Arial" pitchFamily="34" charset="0"/>
                <a:ea typeface="+mn-ea"/>
                <a:cs typeface="Arial" pitchFamily="34" charset="0"/>
              </a:rPr>
              <a:t>dipendentista</a:t>
            </a:r>
            <a:r>
              <a:rPr kumimoji="0" lang="it-IT" sz="220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it-IT" sz="2200" i="0" u="none" strike="noStrike" kern="1200" cap="none" spc="0" normalizeH="0" noProof="0" dirty="0" smtClean="0">
                <a:ln>
                  <a:noFill/>
                </a:ln>
                <a:solidFill>
                  <a:schemeClr val="tx1"/>
                </a:solidFill>
                <a:effectLst/>
                <a:uLnTx/>
                <a:uFillTx/>
                <a:latin typeface="Arial" pitchFamily="34" charset="0"/>
                <a:ea typeface="+mn-ea"/>
                <a:cs typeface="Arial" pitchFamily="34" charset="0"/>
              </a:rPr>
              <a:t>vede nello </a:t>
            </a:r>
            <a:r>
              <a:rPr kumimoji="0" lang="it-IT" sz="2200" i="0" u="none" strike="noStrike" kern="1200" cap="none" spc="0" normalizeH="0" noProof="0" dirty="0" smtClean="0">
                <a:ln>
                  <a:noFill/>
                </a:ln>
                <a:solidFill>
                  <a:schemeClr val="tx1"/>
                </a:solidFill>
                <a:effectLst/>
                <a:uLnTx/>
                <a:uFillTx/>
                <a:latin typeface="Arial" pitchFamily="34" charset="0"/>
                <a:ea typeface="+mn-ea"/>
                <a:cs typeface="Arial" pitchFamily="34" charset="0"/>
              </a:rPr>
              <a:t>sviluppo europeo la causa principale del sottosviluppo degli altri continenti. Contrapposizione</a:t>
            </a:r>
            <a:r>
              <a:rPr kumimoji="0" lang="it-IT" sz="2200" i="1" u="none" strike="noStrike" kern="1200" cap="none" spc="0" normalizeH="0" noProof="0" dirty="0" smtClean="0">
                <a:ln>
                  <a:noFill/>
                </a:ln>
                <a:solidFill>
                  <a:schemeClr val="tx1"/>
                </a:solidFill>
                <a:effectLst/>
                <a:uLnTx/>
                <a:uFillTx/>
                <a:latin typeface="Arial" pitchFamily="34" charset="0"/>
                <a:ea typeface="+mn-ea"/>
                <a:cs typeface="Arial" pitchFamily="34" charset="0"/>
              </a:rPr>
              <a:t> Rise </a:t>
            </a:r>
            <a:r>
              <a:rPr kumimoji="0" lang="it-IT" sz="2200" i="1" u="none" strike="noStrike" kern="1200" cap="none" spc="0" normalizeH="0" noProof="0" dirty="0" err="1" smtClean="0">
                <a:ln>
                  <a:noFill/>
                </a:ln>
                <a:solidFill>
                  <a:schemeClr val="tx1"/>
                </a:solidFill>
                <a:effectLst/>
                <a:uLnTx/>
                <a:uFillTx/>
                <a:latin typeface="Arial" pitchFamily="34" charset="0"/>
                <a:ea typeface="+mn-ea"/>
                <a:cs typeface="Arial" pitchFamily="34" charset="0"/>
              </a:rPr>
              <a:t>of</a:t>
            </a:r>
            <a:r>
              <a:rPr kumimoji="0" lang="it-IT" sz="2200" i="1" u="none" strike="noStrike" kern="1200" cap="none" spc="0" normalizeH="0" noProof="0" dirty="0" smtClean="0">
                <a:ln>
                  <a:noFill/>
                </a:ln>
                <a:solidFill>
                  <a:schemeClr val="tx1"/>
                </a:solidFill>
                <a:effectLst/>
                <a:uLnTx/>
                <a:uFillTx/>
                <a:latin typeface="Arial" pitchFamily="34" charset="0"/>
                <a:ea typeface="+mn-ea"/>
                <a:cs typeface="Arial" pitchFamily="34" charset="0"/>
              </a:rPr>
              <a:t> West, </a:t>
            </a:r>
            <a:r>
              <a:rPr kumimoji="0" lang="it-IT" sz="2200" i="1" u="none" strike="noStrike" kern="1200" cap="none" spc="0" normalizeH="0" noProof="0" dirty="0" err="1" smtClean="0">
                <a:ln>
                  <a:noFill/>
                </a:ln>
                <a:solidFill>
                  <a:schemeClr val="tx1"/>
                </a:solidFill>
                <a:effectLst/>
                <a:uLnTx/>
                <a:uFillTx/>
                <a:latin typeface="Arial" pitchFamily="34" charset="0"/>
                <a:ea typeface="+mn-ea"/>
                <a:cs typeface="Arial" pitchFamily="34" charset="0"/>
              </a:rPr>
              <a:t>Fall</a:t>
            </a:r>
            <a:r>
              <a:rPr kumimoji="0" lang="it-IT" sz="2200" i="1" u="none" strike="noStrike" kern="1200" cap="none" spc="0" normalizeH="0" noProof="0" dirty="0" smtClean="0">
                <a:ln>
                  <a:noFill/>
                </a:ln>
                <a:solidFill>
                  <a:schemeClr val="tx1"/>
                </a:solidFill>
                <a:effectLst/>
                <a:uLnTx/>
                <a:uFillTx/>
                <a:latin typeface="Arial" pitchFamily="34" charset="0"/>
                <a:ea typeface="+mn-ea"/>
                <a:cs typeface="Arial" pitchFamily="34" charset="0"/>
              </a:rPr>
              <a:t> </a:t>
            </a:r>
            <a:r>
              <a:rPr kumimoji="0" lang="it-IT" sz="2200" i="1" u="none" strike="noStrike" kern="1200" cap="none" spc="0" normalizeH="0" noProof="0" dirty="0" err="1" smtClean="0">
                <a:ln>
                  <a:noFill/>
                </a:ln>
                <a:solidFill>
                  <a:schemeClr val="tx1"/>
                </a:solidFill>
                <a:effectLst/>
                <a:uLnTx/>
                <a:uFillTx/>
                <a:latin typeface="Arial" pitchFamily="34" charset="0"/>
                <a:ea typeface="+mn-ea"/>
                <a:cs typeface="Arial" pitchFamily="34" charset="0"/>
              </a:rPr>
              <a:t>of</a:t>
            </a:r>
            <a:r>
              <a:rPr kumimoji="0" lang="it-IT" sz="2200" i="1" u="none" strike="noStrike" kern="1200" cap="none" spc="0" normalizeH="0" noProof="0" dirty="0" smtClean="0">
                <a:ln>
                  <a:noFill/>
                </a:ln>
                <a:solidFill>
                  <a:schemeClr val="tx1"/>
                </a:solidFill>
                <a:effectLst/>
                <a:uLnTx/>
                <a:uFillTx/>
                <a:latin typeface="Arial" pitchFamily="34" charset="0"/>
                <a:ea typeface="+mn-ea"/>
                <a:cs typeface="Arial" pitchFamily="34" charset="0"/>
              </a:rPr>
              <a:t> the </a:t>
            </a:r>
            <a:r>
              <a:rPr kumimoji="0" lang="it-IT" sz="2200" i="1" u="none" strike="noStrike" kern="1200" cap="none" spc="0" normalizeH="0" noProof="0" dirty="0" err="1" smtClean="0">
                <a:ln>
                  <a:noFill/>
                </a:ln>
                <a:solidFill>
                  <a:schemeClr val="tx1"/>
                </a:solidFill>
                <a:effectLst/>
                <a:uLnTx/>
                <a:uFillTx/>
                <a:latin typeface="Arial" pitchFamily="34" charset="0"/>
                <a:ea typeface="+mn-ea"/>
                <a:cs typeface="Arial" pitchFamily="34" charset="0"/>
              </a:rPr>
              <a:t>Rest</a:t>
            </a:r>
            <a:r>
              <a:rPr kumimoji="0" lang="it-IT" sz="2200" i="0" u="none" strike="noStrike" kern="1200" cap="none" spc="0" normalizeH="0" noProof="0" dirty="0" smtClean="0">
                <a:ln>
                  <a:noFill/>
                </a:ln>
                <a:solidFill>
                  <a:schemeClr val="tx1"/>
                </a:solidFill>
                <a:effectLst/>
                <a:uLnTx/>
                <a:uFillTx/>
                <a:latin typeface="Arial" pitchFamily="34" charset="0"/>
                <a:ea typeface="+mn-ea"/>
                <a:cs typeface="Arial" pitchFamily="34" charset="0"/>
              </a:rPr>
              <a:t>, dinamismo europeo VS staticità delle società di altri continenti.</a:t>
            </a:r>
          </a:p>
          <a:p>
            <a:pPr marL="342900" marR="0" lvl="0" indent="-342900" algn="just" defTabSz="914400" rtl="0" eaLnBrk="1" fontAlgn="auto" latinLnBrk="0" hangingPunct="1">
              <a:lnSpc>
                <a:spcPct val="100000"/>
              </a:lnSpc>
              <a:spcBef>
                <a:spcPct val="20000"/>
              </a:spcBef>
              <a:spcAft>
                <a:spcPts val="0"/>
              </a:spcAft>
              <a:buClrTx/>
              <a:buSzTx/>
              <a:buFont typeface="Wingdings"/>
              <a:buChar char="Ø"/>
              <a:tabLst/>
              <a:defRPr/>
            </a:pPr>
            <a:endParaRPr lang="it-IT" sz="1100" baseline="0" dirty="0">
              <a:latin typeface="Arial" pitchFamily="34" charset="0"/>
              <a:cs typeface="Arial" pitchFamily="34" charset="0"/>
            </a:endParaRPr>
          </a:p>
          <a:p>
            <a:pPr marL="342900" marR="0" lvl="0" indent="-342900" algn="just" defTabSz="914400" rtl="0" eaLnBrk="1" fontAlgn="auto" latinLnBrk="0" hangingPunct="1">
              <a:lnSpc>
                <a:spcPct val="100000"/>
              </a:lnSpc>
              <a:spcBef>
                <a:spcPct val="20000"/>
              </a:spcBef>
              <a:spcAft>
                <a:spcPts val="0"/>
              </a:spcAft>
              <a:buClr>
                <a:srgbClr val="0070C0"/>
              </a:buClr>
              <a:buSzTx/>
              <a:buFont typeface="Wingdings" pitchFamily="2" charset="2"/>
              <a:buChar char="Ø"/>
              <a:tabLst/>
              <a:defRPr/>
            </a:pPr>
            <a:r>
              <a:rPr kumimoji="0" lang="it-IT" sz="2200" i="0" u="none" strike="noStrike" kern="1200" cap="none" spc="0" normalizeH="0" noProof="0" dirty="0" smtClean="0">
                <a:ln>
                  <a:noFill/>
                </a:ln>
                <a:solidFill>
                  <a:schemeClr val="tx1"/>
                </a:solidFill>
                <a:effectLst/>
                <a:uLnTx/>
                <a:uFillTx/>
                <a:latin typeface="Arial" pitchFamily="34" charset="0"/>
                <a:ea typeface="+mn-ea"/>
                <a:cs typeface="Arial" pitchFamily="34" charset="0"/>
              </a:rPr>
              <a:t>Il grande dinamismo europeo dell’età moderna non derivò da forze che operavano nel profondo della cultura e della politica occidentale, ma dalla necessità di inseguire oggetti del desiderio: spezie e prodotti di lusso orientali, desiderati dall’</a:t>
            </a:r>
            <a:r>
              <a:rPr lang="it-IT" sz="2200" dirty="0" smtClean="0">
                <a:latin typeface="Arial" pitchFamily="34" charset="0"/>
                <a:cs typeface="Arial" pitchFamily="34" charset="0"/>
              </a:rPr>
              <a:t>é</a:t>
            </a:r>
            <a:r>
              <a:rPr kumimoji="0" lang="it-IT" sz="2200" i="0" u="none" strike="noStrike" kern="1200" cap="none" spc="0" normalizeH="0" noProof="0" dirty="0" smtClean="0">
                <a:ln>
                  <a:noFill/>
                </a:ln>
                <a:solidFill>
                  <a:schemeClr val="tx1"/>
                </a:solidFill>
                <a:effectLst/>
                <a:uLnTx/>
                <a:uFillTx/>
                <a:latin typeface="Arial" pitchFamily="34" charset="0"/>
                <a:ea typeface="+mn-ea"/>
                <a:cs typeface="Arial" pitchFamily="34" charset="0"/>
              </a:rPr>
              <a:t>lite occidentale.</a:t>
            </a:r>
          </a:p>
          <a:p>
            <a:pPr marL="342900" marR="0" lvl="0" indent="-342900" algn="just" defTabSz="914400" rtl="0" eaLnBrk="1" fontAlgn="auto" latinLnBrk="0" hangingPunct="1">
              <a:lnSpc>
                <a:spcPct val="100000"/>
              </a:lnSpc>
              <a:spcBef>
                <a:spcPct val="20000"/>
              </a:spcBef>
              <a:spcAft>
                <a:spcPts val="0"/>
              </a:spcAft>
              <a:buClrTx/>
              <a:buSzTx/>
              <a:tabLst/>
              <a:defRPr/>
            </a:pPr>
            <a:endParaRPr lang="it-IT" sz="1100" baseline="0" dirty="0">
              <a:latin typeface="Arial" pitchFamily="34" charset="0"/>
              <a:cs typeface="Arial" pitchFamily="34" charset="0"/>
            </a:endParaRPr>
          </a:p>
          <a:p>
            <a:pPr marL="342900" lvl="0" indent="-342900" algn="just">
              <a:spcBef>
                <a:spcPct val="20000"/>
              </a:spcBef>
              <a:buClr>
                <a:srgbClr val="0070C0"/>
              </a:buClr>
              <a:buFont typeface="Wingdings" pitchFamily="2" charset="2"/>
              <a:buChar char="Ø"/>
            </a:pPr>
            <a:r>
              <a:rPr kumimoji="0" lang="it-IT" sz="2200" i="0" u="none" strike="noStrike" kern="1200" cap="none" spc="0" normalizeH="0" noProof="0" dirty="0" smtClean="0">
                <a:ln>
                  <a:noFill/>
                </a:ln>
                <a:solidFill>
                  <a:schemeClr val="tx1"/>
                </a:solidFill>
                <a:effectLst/>
                <a:uLnTx/>
                <a:uFillTx/>
                <a:latin typeface="Arial" pitchFamily="34" charset="0"/>
                <a:ea typeface="+mn-ea"/>
                <a:cs typeface="Arial" pitchFamily="34" charset="0"/>
              </a:rPr>
              <a:t>Il potere delle economie </a:t>
            </a:r>
            <a:r>
              <a:rPr lang="it-IT" sz="2200" dirty="0" smtClean="0">
                <a:latin typeface="Arial" pitchFamily="34" charset="0"/>
                <a:cs typeface="Arial" pitchFamily="34" charset="0"/>
              </a:rPr>
              <a:t>occidentali con </a:t>
            </a:r>
            <a:r>
              <a:rPr lang="it-IT" sz="2200" dirty="0">
                <a:latin typeface="Arial" pitchFamily="34" charset="0"/>
                <a:cs typeface="Arial" pitchFamily="34" charset="0"/>
              </a:rPr>
              <a:t>la scoperta del Nuovo Mondo si </a:t>
            </a:r>
            <a:r>
              <a:rPr lang="it-IT" sz="2200" dirty="0" smtClean="0">
                <a:latin typeface="Arial" pitchFamily="34" charset="0"/>
                <a:cs typeface="Arial" pitchFamily="34" charset="0"/>
              </a:rPr>
              <a:t>accrebbe: India e Cina ne trassero profitto e ricchezza; ipotesi che la Cina avesse una vera e propria centralità, alternativa a quella europea, nelle dinamiche dell’economia-mondo dell’età moderna. </a:t>
            </a:r>
            <a:endParaRPr kumimoji="0" lang="it-IT" sz="220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
        <p:nvSpPr>
          <p:cNvPr id="3" name="Freccia a destra 2"/>
          <p:cNvSpPr/>
          <p:nvPr/>
        </p:nvSpPr>
        <p:spPr>
          <a:xfrm>
            <a:off x="2000232" y="857232"/>
            <a:ext cx="28575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Freccia in giù 3"/>
          <p:cNvSpPr/>
          <p:nvPr/>
        </p:nvSpPr>
        <p:spPr>
          <a:xfrm>
            <a:off x="4572000" y="2786058"/>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2"/>
          <p:cNvSpPr txBox="1">
            <a:spLocks/>
          </p:cNvSpPr>
          <p:nvPr/>
        </p:nvSpPr>
        <p:spPr>
          <a:xfrm>
            <a:off x="357158" y="214290"/>
            <a:ext cx="8572560" cy="6643710"/>
          </a:xfrm>
          <a:prstGeom prst="rect">
            <a:avLst/>
          </a:prstGeom>
        </p:spPr>
        <p:txBody>
          <a:bodyPr vert="horz" lIns="91440" tIns="45720" rIns="91440" bIns="45720" rtlCol="0">
            <a:normAutofit fontScale="77500" lnSpcReduction="2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it-IT" sz="3100" b="1" i="0" u="none" strike="noStrike" kern="1200" cap="none" spc="0" normalizeH="0" baseline="0" noProof="0" dirty="0" err="1" smtClean="0">
                <a:ln>
                  <a:noFill/>
                </a:ln>
                <a:solidFill>
                  <a:srgbClr val="00B050"/>
                </a:solidFill>
                <a:effectLst/>
                <a:uLnTx/>
                <a:uFillTx/>
                <a:latin typeface="+mj-lt"/>
                <a:ea typeface="+mn-ea"/>
                <a:cs typeface="Arial" pitchFamily="34" charset="0"/>
              </a:rPr>
              <a:t>Pomeranz</a:t>
            </a:r>
            <a:r>
              <a:rPr kumimoji="0" lang="it-IT" sz="3100" b="1" i="0" u="none" strike="noStrike" kern="1200" cap="none" spc="0" normalizeH="0" noProof="0" dirty="0" smtClean="0">
                <a:ln>
                  <a:noFill/>
                </a:ln>
                <a:solidFill>
                  <a:srgbClr val="00B050"/>
                </a:solidFill>
                <a:effectLst/>
                <a:uLnTx/>
                <a:uFillTx/>
                <a:latin typeface="+mj-lt"/>
                <a:ea typeface="+mn-ea"/>
                <a:cs typeface="Arial" pitchFamily="34" charset="0"/>
              </a:rPr>
              <a:t> e la “grande divergenza”</a:t>
            </a:r>
          </a:p>
          <a:p>
            <a:pPr marL="342900" marR="0" lvl="0" indent="-342900" algn="ctr" defTabSz="914400" rtl="0" eaLnBrk="1" fontAlgn="auto" latinLnBrk="0" hangingPunct="1">
              <a:lnSpc>
                <a:spcPct val="100000"/>
              </a:lnSpc>
              <a:spcBef>
                <a:spcPct val="20000"/>
              </a:spcBef>
              <a:spcAft>
                <a:spcPts val="0"/>
              </a:spcAft>
              <a:buClrTx/>
              <a:buSzTx/>
              <a:tabLst/>
              <a:defRPr/>
            </a:pPr>
            <a:endParaRPr kumimoji="0" lang="it-IT" sz="800" b="1" i="0" u="none" strike="noStrike" kern="1200" cap="none" spc="0" normalizeH="0" noProof="0" dirty="0" smtClean="0">
              <a:ln>
                <a:noFill/>
              </a:ln>
              <a:solidFill>
                <a:srgbClr val="00B050"/>
              </a:solidFill>
              <a:effectLst/>
              <a:uLnTx/>
              <a:uFillTx/>
              <a:latin typeface="Arial" pitchFamily="34" charset="0"/>
              <a:ea typeface="+mn-ea"/>
              <a:cs typeface="Arial" pitchFamily="34" charset="0"/>
            </a:endParaRPr>
          </a:p>
          <a:p>
            <a:pPr marL="342900" marR="0" lvl="0" indent="-342900" algn="just" defTabSz="914400" rtl="0" eaLnBrk="1" fontAlgn="auto" latinLnBrk="0" hangingPunct="1">
              <a:lnSpc>
                <a:spcPct val="140000"/>
              </a:lnSpc>
              <a:spcBef>
                <a:spcPct val="20000"/>
              </a:spcBef>
              <a:spcAft>
                <a:spcPts val="0"/>
              </a:spcAft>
              <a:buClrTx/>
              <a:buSzTx/>
              <a:tabLst/>
              <a:defRPr/>
            </a:pPr>
            <a:r>
              <a:rPr lang="it-IT" sz="2400" u="sng" baseline="0" dirty="0" smtClean="0">
                <a:latin typeface="Arial" pitchFamily="34" charset="0"/>
                <a:cs typeface="Arial" pitchFamily="34" charset="0"/>
              </a:rPr>
              <a:t>Kenneth </a:t>
            </a:r>
            <a:r>
              <a:rPr lang="it-IT" sz="2400" u="sng" baseline="0" dirty="0" err="1" smtClean="0">
                <a:latin typeface="Arial" pitchFamily="34" charset="0"/>
                <a:cs typeface="Arial" pitchFamily="34" charset="0"/>
              </a:rPr>
              <a:t>Pomeranz</a:t>
            </a:r>
            <a:r>
              <a:rPr lang="it-IT" sz="2400" u="sng" baseline="0" dirty="0" smtClean="0">
                <a:latin typeface="Arial" pitchFamily="34" charset="0"/>
                <a:cs typeface="Arial" pitchFamily="34" charset="0"/>
              </a:rPr>
              <a:t> </a:t>
            </a:r>
            <a:r>
              <a:rPr lang="it-IT" sz="2400" baseline="0" dirty="0" smtClean="0">
                <a:latin typeface="Arial" pitchFamily="34" charset="0"/>
                <a:cs typeface="Arial" pitchFamily="34" charset="0"/>
              </a:rPr>
              <a:t>(storico statunitense,</a:t>
            </a:r>
            <a:r>
              <a:rPr lang="it-IT" sz="2400" dirty="0" smtClean="0">
                <a:latin typeface="Arial" pitchFamily="34" charset="0"/>
                <a:cs typeface="Arial" pitchFamily="34" charset="0"/>
              </a:rPr>
              <a:t> esperto di Cina 1958</a:t>
            </a:r>
            <a:r>
              <a:rPr lang="it-IT" sz="2400" baseline="0" dirty="0" smtClean="0">
                <a:latin typeface="Arial" pitchFamily="34" charset="0"/>
                <a:cs typeface="Arial" pitchFamily="34" charset="0"/>
              </a:rPr>
              <a:t>) scrive un saggio la cui tesi di fondo è che sotto il profilo</a:t>
            </a:r>
            <a:r>
              <a:rPr lang="it-IT" sz="2400" dirty="0" smtClean="0">
                <a:latin typeface="Arial" pitchFamily="34" charset="0"/>
                <a:cs typeface="Arial" pitchFamily="34" charset="0"/>
              </a:rPr>
              <a:t> delle coordinate economiche fondamentali (densità di popolazione, agricoltura intensiva, livelli di consumo, attività </a:t>
            </a:r>
            <a:r>
              <a:rPr lang="it-IT" sz="2400" dirty="0" err="1" smtClean="0">
                <a:latin typeface="Arial" pitchFamily="34" charset="0"/>
                <a:cs typeface="Arial" pitchFamily="34" charset="0"/>
              </a:rPr>
              <a:t>protoindustriali</a:t>
            </a:r>
            <a:r>
              <a:rPr lang="it-IT" sz="2400" dirty="0" smtClean="0">
                <a:latin typeface="Arial" pitchFamily="34" charset="0"/>
                <a:cs typeface="Arial" pitchFamily="34" charset="0"/>
              </a:rPr>
              <a:t>, speranza di vita) fino alla metà del 700 non esistevano differenze apprezzabili tra le aree più sviluppate dell’Asia e il nucleo centrale dello sviluppo economico dell’Europa.</a:t>
            </a:r>
          </a:p>
          <a:p>
            <a:pPr marL="342900" marR="0" lvl="0" indent="-342900" algn="just" defTabSz="914400" rtl="0" eaLnBrk="1" fontAlgn="auto" latinLnBrk="0" hangingPunct="1">
              <a:lnSpc>
                <a:spcPct val="110000"/>
              </a:lnSpc>
              <a:spcBef>
                <a:spcPct val="20000"/>
              </a:spcBef>
              <a:spcAft>
                <a:spcPts val="0"/>
              </a:spcAft>
              <a:buClrTx/>
              <a:buSzTx/>
              <a:tabLst/>
              <a:defRPr/>
            </a:pPr>
            <a:endParaRPr lang="it-IT" sz="1100" dirty="0" smtClean="0">
              <a:latin typeface="Arial" pitchFamily="34" charset="0"/>
              <a:cs typeface="Arial" pitchFamily="34" charset="0"/>
            </a:endParaRPr>
          </a:p>
          <a:p>
            <a:pPr marL="342900" marR="0" lvl="0" indent="-342900" algn="just" defTabSz="914400" rtl="0" eaLnBrk="1" fontAlgn="auto" latinLnBrk="0" hangingPunct="1">
              <a:lnSpc>
                <a:spcPct val="110000"/>
              </a:lnSpc>
              <a:spcBef>
                <a:spcPct val="20000"/>
              </a:spcBef>
              <a:spcAft>
                <a:spcPts val="0"/>
              </a:spcAft>
              <a:buClrTx/>
              <a:buSzTx/>
              <a:tabLst/>
              <a:defRPr/>
            </a:pPr>
            <a:r>
              <a:rPr lang="it-IT" sz="2200" baseline="0" dirty="0" smtClean="0">
                <a:latin typeface="Arial" pitchFamily="34" charset="0"/>
                <a:cs typeface="Arial" pitchFamily="34" charset="0"/>
              </a:rPr>
              <a:t>     </a:t>
            </a:r>
            <a:r>
              <a:rPr lang="it-IT" sz="2400" baseline="0" dirty="0" smtClean="0">
                <a:latin typeface="Arial" pitchFamily="34" charset="0"/>
                <a:cs typeface="Arial" pitchFamily="34" charset="0"/>
              </a:rPr>
              <a:t>Il decollo che</a:t>
            </a:r>
            <a:r>
              <a:rPr lang="it-IT" sz="2400" dirty="0" smtClean="0">
                <a:latin typeface="Arial" pitchFamily="34" charset="0"/>
                <a:cs typeface="Arial" pitchFamily="34" charset="0"/>
              </a:rPr>
              <a:t> ha avuto l’Europa non è riconducibile a fattori “genetici” della tradizione e della civiltà europea.</a:t>
            </a:r>
          </a:p>
          <a:p>
            <a:pPr marL="342900" marR="0" lvl="0" indent="-342900" algn="just" defTabSz="914400" rtl="0" eaLnBrk="1" fontAlgn="auto" latinLnBrk="0" hangingPunct="1">
              <a:lnSpc>
                <a:spcPct val="110000"/>
              </a:lnSpc>
              <a:spcBef>
                <a:spcPct val="20000"/>
              </a:spcBef>
              <a:spcAft>
                <a:spcPts val="0"/>
              </a:spcAft>
              <a:buClrTx/>
              <a:buSzTx/>
              <a:buFont typeface="Wingdings"/>
              <a:buChar char="Ø"/>
              <a:tabLst/>
              <a:defRPr/>
            </a:pPr>
            <a:endParaRPr lang="it-IT" sz="1100" dirty="0" smtClean="0">
              <a:latin typeface="Arial" pitchFamily="34" charset="0"/>
              <a:cs typeface="Arial" pitchFamily="34" charset="0"/>
            </a:endParaRPr>
          </a:p>
          <a:p>
            <a:pPr marL="342900" marR="0" lvl="0" indent="-342900" algn="just" defTabSz="914400" rtl="0" eaLnBrk="1" fontAlgn="auto" latinLnBrk="0" hangingPunct="1">
              <a:lnSpc>
                <a:spcPct val="110000"/>
              </a:lnSpc>
              <a:spcBef>
                <a:spcPct val="20000"/>
              </a:spcBef>
              <a:spcAft>
                <a:spcPts val="0"/>
              </a:spcAft>
              <a:buClrTx/>
              <a:buSzTx/>
              <a:tabLst/>
              <a:defRPr/>
            </a:pPr>
            <a:r>
              <a:rPr kumimoji="0" lang="it-IT" sz="2200" i="0" u="none" strike="noStrike" kern="1200" cap="none" spc="0" normalizeH="0" baseline="0" noProof="0" dirty="0">
                <a:ln>
                  <a:noFill/>
                </a:ln>
                <a:solidFill>
                  <a:schemeClr val="tx1"/>
                </a:solidFill>
                <a:effectLst/>
                <a:uLnTx/>
                <a:uFillTx/>
                <a:latin typeface="Arial" pitchFamily="34" charset="0"/>
                <a:ea typeface="+mn-ea"/>
                <a:cs typeface="Arial" pitchFamily="34" charset="0"/>
              </a:rPr>
              <a:t> </a:t>
            </a:r>
            <a:r>
              <a:rPr kumimoji="0" lang="it-IT" sz="220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it-IT" sz="240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secondo l’autore i fattori della</a:t>
            </a:r>
            <a:r>
              <a:rPr kumimoji="0" lang="it-IT" sz="2400" i="0" u="none" strike="noStrike" kern="1200" cap="none" spc="0" normalizeH="0" noProof="0" dirty="0" smtClean="0">
                <a:ln>
                  <a:noFill/>
                </a:ln>
                <a:solidFill>
                  <a:schemeClr val="tx1"/>
                </a:solidFill>
                <a:effectLst/>
                <a:uLnTx/>
                <a:uFillTx/>
                <a:latin typeface="Arial" pitchFamily="34" charset="0"/>
                <a:ea typeface="+mn-ea"/>
                <a:cs typeface="Arial" pitchFamily="34" charset="0"/>
              </a:rPr>
              <a:t> molla che attivò le dinamiche del capitalismo industriale sono stati 2:</a:t>
            </a:r>
          </a:p>
          <a:p>
            <a:pPr marL="457200" marR="0" lvl="0" indent="-457200" algn="just" defTabSz="914400" rtl="0" eaLnBrk="1" fontAlgn="auto" latinLnBrk="0" hangingPunct="1">
              <a:lnSpc>
                <a:spcPct val="110000"/>
              </a:lnSpc>
              <a:spcBef>
                <a:spcPct val="20000"/>
              </a:spcBef>
              <a:spcAft>
                <a:spcPts val="0"/>
              </a:spcAft>
              <a:buClrTx/>
              <a:buSzTx/>
              <a:buAutoNum type="arabicPeriod"/>
              <a:tabLst/>
              <a:defRPr/>
            </a:pPr>
            <a:r>
              <a:rPr lang="it-IT" sz="2400" baseline="0" dirty="0" smtClean="0">
                <a:latin typeface="Arial" pitchFamily="34" charset="0"/>
                <a:cs typeface="Arial" pitchFamily="34" charset="0"/>
              </a:rPr>
              <a:t>Fatto occasionale:</a:t>
            </a:r>
            <a:r>
              <a:rPr lang="it-IT" sz="2400" dirty="0" smtClean="0">
                <a:latin typeface="Arial" pitchFamily="34" charset="0"/>
                <a:cs typeface="Arial" pitchFamily="34" charset="0"/>
              </a:rPr>
              <a:t> l’agevole disposizione di combustibili fossili in alcune aree della Gran Bretagna</a:t>
            </a:r>
          </a:p>
          <a:p>
            <a:pPr marL="457200" marR="0" lvl="0" indent="-457200" algn="just" defTabSz="914400" rtl="0" eaLnBrk="1" fontAlgn="auto" latinLnBrk="0" hangingPunct="1">
              <a:lnSpc>
                <a:spcPct val="110000"/>
              </a:lnSpc>
              <a:spcBef>
                <a:spcPct val="20000"/>
              </a:spcBef>
              <a:spcAft>
                <a:spcPts val="0"/>
              </a:spcAft>
              <a:buClrTx/>
              <a:buSzTx/>
              <a:buAutoNum type="arabicPeriod"/>
              <a:tabLst/>
              <a:defRPr/>
            </a:pPr>
            <a:endParaRPr lang="it-IT" sz="500" dirty="0" smtClean="0">
              <a:latin typeface="Arial" pitchFamily="34" charset="0"/>
              <a:cs typeface="Arial" pitchFamily="34" charset="0"/>
            </a:endParaRPr>
          </a:p>
          <a:p>
            <a:pPr marL="457200" marR="0" lvl="0" indent="-457200" algn="just" defTabSz="914400" rtl="0" eaLnBrk="1" fontAlgn="auto" latinLnBrk="0" hangingPunct="1">
              <a:lnSpc>
                <a:spcPct val="110000"/>
              </a:lnSpc>
              <a:spcBef>
                <a:spcPct val="20000"/>
              </a:spcBef>
              <a:spcAft>
                <a:spcPts val="0"/>
              </a:spcAft>
              <a:buClrTx/>
              <a:buSzTx/>
              <a:buAutoNum type="arabicPeriod"/>
              <a:tabLst/>
              <a:defRPr/>
            </a:pPr>
            <a:r>
              <a:rPr lang="it-IT" sz="2400" dirty="0" smtClean="0">
                <a:latin typeface="Arial" pitchFamily="34" charset="0"/>
                <a:cs typeface="Arial" pitchFamily="34" charset="0"/>
              </a:rPr>
              <a:t>Risorse offerte dall’agricoltura intensiva praticata dagli europei nel Nuovo Mondo</a:t>
            </a:r>
          </a:p>
          <a:p>
            <a:pPr marL="457200" marR="0" lvl="0" indent="-457200" algn="just" defTabSz="914400" rtl="0" eaLnBrk="1" fontAlgn="auto" latinLnBrk="0" hangingPunct="1">
              <a:lnSpc>
                <a:spcPct val="110000"/>
              </a:lnSpc>
              <a:spcBef>
                <a:spcPct val="20000"/>
              </a:spcBef>
              <a:spcAft>
                <a:spcPts val="0"/>
              </a:spcAft>
              <a:buClrTx/>
              <a:buSzTx/>
              <a:buAutoNum type="arabicPeriod"/>
              <a:tabLst/>
              <a:defRPr/>
            </a:pPr>
            <a:endParaRPr lang="it-IT" sz="1300" dirty="0" smtClean="0">
              <a:latin typeface="Arial" pitchFamily="34" charset="0"/>
              <a:cs typeface="Arial" pitchFamily="34" charset="0"/>
            </a:endParaRPr>
          </a:p>
          <a:p>
            <a:pPr marL="457200" marR="0" lvl="0" indent="-457200" algn="just" defTabSz="914400" rtl="0" eaLnBrk="1" fontAlgn="auto" latinLnBrk="0" hangingPunct="1">
              <a:lnSpc>
                <a:spcPct val="110000"/>
              </a:lnSpc>
              <a:spcBef>
                <a:spcPct val="20000"/>
              </a:spcBef>
              <a:spcAft>
                <a:spcPts val="0"/>
              </a:spcAft>
              <a:buClr>
                <a:srgbClr val="0070C0"/>
              </a:buClr>
              <a:buSzTx/>
              <a:buFont typeface="Wingdings" pitchFamily="2" charset="2"/>
              <a:buChar char="Ø"/>
              <a:tabLst/>
              <a:defRPr/>
            </a:pPr>
            <a:r>
              <a:rPr lang="it-IT" sz="2400" dirty="0" smtClean="0">
                <a:latin typeface="Arial" pitchFamily="34" charset="0"/>
                <a:cs typeface="Arial" pitchFamily="34" charset="0"/>
              </a:rPr>
              <a:t>”Senza il cotone, lo zucchero e altri prodotti primari del Nuovo Mondo la pria rivoluzione industriale sarebbe stata ecologicamente insostenibile”. </a:t>
            </a:r>
          </a:p>
          <a:p>
            <a:pPr marL="457200" marR="0" lvl="0" indent="-457200" algn="just" defTabSz="914400" rtl="0" eaLnBrk="1" fontAlgn="auto" latinLnBrk="0" hangingPunct="1">
              <a:lnSpc>
                <a:spcPct val="100000"/>
              </a:lnSpc>
              <a:spcBef>
                <a:spcPct val="20000"/>
              </a:spcBef>
              <a:spcAft>
                <a:spcPts val="0"/>
              </a:spcAft>
              <a:buClrTx/>
              <a:buSzTx/>
              <a:tabLst/>
              <a:defRPr/>
            </a:pPr>
            <a:endParaRPr kumimoji="0" lang="it-IT" sz="1200" i="0" u="none" strike="noStrike" kern="1200" cap="none" spc="0" normalizeH="0" noProof="0" dirty="0" smtClean="0">
              <a:ln>
                <a:noFill/>
              </a:ln>
              <a:solidFill>
                <a:schemeClr val="tx1"/>
              </a:solidFill>
              <a:effectLst/>
              <a:uLnTx/>
              <a:uFillTx/>
              <a:latin typeface="Arial" pitchFamily="34" charset="0"/>
              <a:ea typeface="+mn-ea"/>
              <a:cs typeface="Arial" pitchFamily="34" charset="0"/>
            </a:endParaRPr>
          </a:p>
        </p:txBody>
      </p:sp>
      <p:sp>
        <p:nvSpPr>
          <p:cNvPr id="3" name="Freccia a destra 2"/>
          <p:cNvSpPr/>
          <p:nvPr/>
        </p:nvSpPr>
        <p:spPr>
          <a:xfrm>
            <a:off x="357158" y="3000372"/>
            <a:ext cx="300793"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Freccia a destra 3"/>
          <p:cNvSpPr/>
          <p:nvPr/>
        </p:nvSpPr>
        <p:spPr>
          <a:xfrm>
            <a:off x="357158" y="3786190"/>
            <a:ext cx="300793"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it-IT" sz="3800" b="1" i="1" dirty="0" smtClean="0">
                <a:solidFill>
                  <a:srgbClr val="FF0000"/>
                </a:solidFill>
                <a:cs typeface="+mj-cs"/>
              </a:rPr>
              <a:t>La Storia tra il XVI e il XVII Secolo </a:t>
            </a:r>
            <a:endParaRPr lang="it-IT" sz="3800" b="1" i="1" dirty="0">
              <a:solidFill>
                <a:srgbClr val="FF0000"/>
              </a:solidFill>
              <a:cs typeface="+mj-cs"/>
            </a:endParaRPr>
          </a:p>
        </p:txBody>
      </p:sp>
      <p:sp>
        <p:nvSpPr>
          <p:cNvPr id="7171" name="Rectangle 3"/>
          <p:cNvSpPr>
            <a:spLocks noGrp="1" noChangeArrowheads="1"/>
          </p:cNvSpPr>
          <p:nvPr>
            <p:ph type="body" idx="1"/>
          </p:nvPr>
        </p:nvSpPr>
        <p:spPr>
          <a:xfrm>
            <a:off x="457200" y="1600200"/>
            <a:ext cx="8507413" cy="4530725"/>
          </a:xfrm>
        </p:spPr>
        <p:txBody>
          <a:bodyPr/>
          <a:lstStyle/>
          <a:p>
            <a:pPr algn="just" eaLnBrk="1" hangingPunct="1">
              <a:lnSpc>
                <a:spcPct val="90000"/>
              </a:lnSpc>
            </a:pPr>
            <a:r>
              <a:rPr lang="it-IT" sz="2800" smtClean="0">
                <a:ea typeface="ＭＳ Ｐゴシック" pitchFamily="34" charset="-128"/>
              </a:rPr>
              <a:t>Tra il XVI e il XVII secolo mentre si faceva strada l</a:t>
            </a:r>
            <a:r>
              <a:rPr lang="it-IT" altLang="it-IT" sz="2800" smtClean="0">
                <a:ea typeface="ＭＳ Ｐゴシック" pitchFamily="34" charset="-128"/>
              </a:rPr>
              <a:t>’</a:t>
            </a:r>
            <a:r>
              <a:rPr lang="it-IT" sz="2800" smtClean="0">
                <a:ea typeface="ＭＳ Ｐゴシック" pitchFamily="34" charset="-128"/>
              </a:rPr>
              <a:t>idea di un sistema secolare (laico) attraverso cui leggere il passato occidentale suddiviso nelle tre fasi: antica, medioevale, moderna, apparvero i primi tentativi di ricerca di un</a:t>
            </a:r>
            <a:r>
              <a:rPr lang="it-IT" altLang="it-IT" sz="2800" smtClean="0">
                <a:ea typeface="ＭＳ Ｐゴシック" pitchFamily="34" charset="-128"/>
              </a:rPr>
              <a:t>’</a:t>
            </a:r>
            <a:r>
              <a:rPr lang="it-IT" sz="2800" smtClean="0">
                <a:ea typeface="ＭＳ Ｐゴシック" pitchFamily="34" charset="-128"/>
              </a:rPr>
              <a:t>unità della storia che prescindesse dalla genesi.</a:t>
            </a:r>
          </a:p>
          <a:p>
            <a:pPr algn="just" eaLnBrk="1" hangingPunct="1">
              <a:lnSpc>
                <a:spcPct val="90000"/>
              </a:lnSpc>
            </a:pPr>
            <a:r>
              <a:rPr lang="it-IT" sz="2800" smtClean="0">
                <a:ea typeface="ＭＳ Ｐゴシック" pitchFamily="34" charset="-128"/>
              </a:rPr>
              <a:t>Il più interessante fu Jean  Bodin.</a:t>
            </a:r>
          </a:p>
          <a:p>
            <a:pPr algn="just" eaLnBrk="1" hangingPunct="1">
              <a:lnSpc>
                <a:spcPct val="90000"/>
              </a:lnSpc>
            </a:pPr>
            <a:r>
              <a:rPr lang="it-IT" sz="2800" smtClean="0">
                <a:ea typeface="ＭＳ Ｐゴシック" pitchFamily="34" charset="-128"/>
              </a:rPr>
              <a:t>Tuttavia il genere della storia universale tradizionale sopravvisse cercando di riappropriarsi in una forma aggiornata. </a:t>
            </a:r>
            <a:endParaRPr lang="it-IT" sz="2600" smtClean="0">
              <a:ea typeface="ＭＳ Ｐゴシック" pitchFamily="34" charset="-128"/>
            </a:endParaRPr>
          </a:p>
          <a:p>
            <a:pPr eaLnBrk="1" hangingPunct="1">
              <a:lnSpc>
                <a:spcPct val="90000"/>
              </a:lnSpc>
              <a:buFont typeface="Wingdings" pitchFamily="2" charset="2"/>
              <a:buNone/>
            </a:pPr>
            <a:endParaRPr lang="it-IT" sz="2600" smtClean="0">
              <a:ea typeface="ＭＳ Ｐゴシック" pitchFamily="34" charset="-12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00034" y="928670"/>
            <a:ext cx="8143932" cy="5703100"/>
          </a:xfrm>
          <a:prstGeom prst="rect">
            <a:avLst/>
          </a:prstGeom>
        </p:spPr>
        <p:txBody>
          <a:bodyPr wrap="square">
            <a:spAutoFit/>
          </a:bodyPr>
          <a:lstStyle/>
          <a:p>
            <a:pPr marL="457200" lvl="0" indent="-457200" algn="just" fontAlgn="auto">
              <a:lnSpc>
                <a:spcPct val="150000"/>
              </a:lnSpc>
              <a:spcBef>
                <a:spcPct val="20000"/>
              </a:spcBef>
              <a:spcAft>
                <a:spcPts val="0"/>
              </a:spcAft>
              <a:defRPr/>
            </a:pPr>
            <a:r>
              <a:rPr lang="it-IT" sz="2000" u="sng" dirty="0" smtClean="0">
                <a:cs typeface="Arial" pitchFamily="34" charset="0"/>
              </a:rPr>
              <a:t>K. </a:t>
            </a:r>
            <a:r>
              <a:rPr lang="it-IT" sz="2000" u="sng" dirty="0" err="1" smtClean="0">
                <a:cs typeface="Arial" pitchFamily="34" charset="0"/>
              </a:rPr>
              <a:t>Pomeranz</a:t>
            </a:r>
            <a:r>
              <a:rPr lang="it-IT" sz="2000" dirty="0" smtClean="0">
                <a:cs typeface="Arial" pitchFamily="34" charset="0"/>
              </a:rPr>
              <a:t> </a:t>
            </a:r>
            <a:r>
              <a:rPr lang="it-IT" sz="2000" dirty="0">
                <a:cs typeface="Arial" pitchFamily="34" charset="0"/>
              </a:rPr>
              <a:t>pone al centro del suo studio le “</a:t>
            </a:r>
            <a:r>
              <a:rPr lang="it-IT" sz="2000" b="1" dirty="0">
                <a:cs typeface="Arial" pitchFamily="34" charset="0"/>
              </a:rPr>
              <a:t>scale spaziali </a:t>
            </a:r>
            <a:r>
              <a:rPr lang="it-IT" sz="2000" b="1" dirty="0" err="1">
                <a:cs typeface="Arial" pitchFamily="34" charset="0"/>
              </a:rPr>
              <a:t>regionalI</a:t>
            </a:r>
            <a:r>
              <a:rPr lang="it-IT" sz="2000" dirty="0">
                <a:cs typeface="Arial" pitchFamily="34" charset="0"/>
              </a:rPr>
              <a:t>”, piuttosto che gli stati o le nazioni: le “regioni più avanzate dell’Europa” (alcune regioni della Gran Bretagna), il “delta dello </a:t>
            </a:r>
            <a:r>
              <a:rPr lang="it-IT" sz="2000" dirty="0" err="1">
                <a:cs typeface="Arial" pitchFamily="34" charset="0"/>
              </a:rPr>
              <a:t>Yangzi</a:t>
            </a:r>
            <a:r>
              <a:rPr lang="it-IT" sz="2000" dirty="0">
                <a:cs typeface="Arial" pitchFamily="34" charset="0"/>
              </a:rPr>
              <a:t>”, le “regioni di Osaka e di Kyoto”, la “pianura Bengalese</a:t>
            </a:r>
            <a:r>
              <a:rPr lang="it-IT" sz="2000" dirty="0" smtClean="0">
                <a:cs typeface="Arial" pitchFamily="34" charset="0"/>
              </a:rPr>
              <a:t>”</a:t>
            </a:r>
          </a:p>
          <a:p>
            <a:pPr marL="457200" lvl="0" indent="-457200" algn="just" fontAlgn="auto">
              <a:lnSpc>
                <a:spcPct val="150000"/>
              </a:lnSpc>
              <a:spcBef>
                <a:spcPct val="20000"/>
              </a:spcBef>
              <a:spcAft>
                <a:spcPts val="0"/>
              </a:spcAft>
              <a:defRPr/>
            </a:pPr>
            <a:endParaRPr lang="it-IT" sz="2000" dirty="0">
              <a:cs typeface="Arial" pitchFamily="34" charset="0"/>
            </a:endParaRPr>
          </a:p>
          <a:p>
            <a:pPr>
              <a:lnSpc>
                <a:spcPct val="150000"/>
              </a:lnSpc>
              <a:buClr>
                <a:srgbClr val="0070C0"/>
              </a:buClr>
              <a:buFont typeface="Wingdings"/>
              <a:buChar char="Ø"/>
            </a:pPr>
            <a:r>
              <a:rPr lang="it-IT" sz="2000" dirty="0">
                <a:cs typeface="Arial" pitchFamily="34" charset="0"/>
              </a:rPr>
              <a:t> è un approccio rappresentato dalla world e dalla global </a:t>
            </a:r>
            <a:r>
              <a:rPr lang="it-IT" sz="2000" dirty="0" err="1">
                <a:cs typeface="Arial" pitchFamily="34" charset="0"/>
              </a:rPr>
              <a:t>history</a:t>
            </a:r>
            <a:r>
              <a:rPr lang="it-IT" sz="2000" dirty="0">
                <a:cs typeface="Arial" pitchFamily="34" charset="0"/>
              </a:rPr>
              <a:t>.</a:t>
            </a:r>
          </a:p>
          <a:p>
            <a:pPr>
              <a:lnSpc>
                <a:spcPct val="150000"/>
              </a:lnSpc>
              <a:buFont typeface="Wingdings"/>
              <a:buChar char="Ø"/>
            </a:pPr>
            <a:endParaRPr lang="it-IT" sz="2000" dirty="0">
              <a:cs typeface="Arial" pitchFamily="34" charset="0"/>
            </a:endParaRPr>
          </a:p>
          <a:p>
            <a:pPr>
              <a:lnSpc>
                <a:spcPct val="150000"/>
              </a:lnSpc>
              <a:buClr>
                <a:srgbClr val="0070C0"/>
              </a:buClr>
              <a:buFont typeface="Wingdings" pitchFamily="2" charset="2"/>
              <a:buChar char="Ø"/>
            </a:pPr>
            <a:r>
              <a:rPr lang="it-IT" sz="2000" dirty="0">
                <a:cs typeface="Arial" pitchFamily="34" charset="0"/>
              </a:rPr>
              <a:t> opportunità di affrontare i problemi storici a partire da una definizione dello spazio che non coincide con lo stato o la nazione. (orientamento definito </a:t>
            </a:r>
            <a:r>
              <a:rPr lang="it-IT" sz="2000" i="1" dirty="0" err="1">
                <a:cs typeface="Arial" pitchFamily="34" charset="0"/>
              </a:rPr>
              <a:t>spatial</a:t>
            </a:r>
            <a:r>
              <a:rPr lang="it-IT" sz="2000" i="1" dirty="0">
                <a:cs typeface="Arial" pitchFamily="34" charset="0"/>
              </a:rPr>
              <a:t> turn</a:t>
            </a:r>
            <a:r>
              <a:rPr lang="it-IT" sz="2000" dirty="0" smtClean="0">
                <a:cs typeface="Arial" pitchFamily="34" charset="0"/>
              </a:rPr>
              <a:t>)</a:t>
            </a:r>
          </a:p>
          <a:p>
            <a:pPr marL="457200" lvl="0" indent="-457200" algn="just" fontAlgn="auto">
              <a:lnSpc>
                <a:spcPct val="150000"/>
              </a:lnSpc>
              <a:spcBef>
                <a:spcPct val="20000"/>
              </a:spcBef>
              <a:spcAft>
                <a:spcPts val="0"/>
              </a:spcAft>
              <a:defRPr/>
            </a:pPr>
            <a:endParaRPr lang="it-IT" dirty="0">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7158" y="0"/>
            <a:ext cx="8786842" cy="7432804"/>
          </a:xfrm>
          <a:prstGeom prst="rect">
            <a:avLst/>
          </a:prstGeom>
        </p:spPr>
        <p:txBody>
          <a:bodyPr wrap="square">
            <a:spAutoFit/>
          </a:bodyPr>
          <a:lstStyle/>
          <a:p>
            <a:pPr algn="ctr"/>
            <a:endParaRPr lang="it-IT" sz="2000" b="1" dirty="0" smtClean="0">
              <a:latin typeface="Arial" pitchFamily="34" charset="0"/>
              <a:cs typeface="Arial" pitchFamily="34" charset="0"/>
            </a:endParaRPr>
          </a:p>
          <a:p>
            <a:pPr algn="ctr"/>
            <a:r>
              <a:rPr lang="it-IT" sz="2200" b="1" dirty="0" err="1" smtClean="0">
                <a:solidFill>
                  <a:srgbClr val="00B050"/>
                </a:solidFill>
                <a:latin typeface="+mj-lt"/>
                <a:cs typeface="Arial" pitchFamily="34" charset="0"/>
              </a:rPr>
              <a:t>Gruzinski</a:t>
            </a:r>
            <a:r>
              <a:rPr lang="it-IT" sz="2200" b="1" dirty="0" smtClean="0">
                <a:solidFill>
                  <a:srgbClr val="00B050"/>
                </a:solidFill>
                <a:latin typeface="+mj-lt"/>
                <a:cs typeface="Arial" pitchFamily="34" charset="0"/>
              </a:rPr>
              <a:t> e le “quattro parti del mondo</a:t>
            </a:r>
            <a:r>
              <a:rPr lang="it-IT" sz="2200" b="1" dirty="0" smtClean="0">
                <a:solidFill>
                  <a:srgbClr val="00B050"/>
                </a:solidFill>
                <a:latin typeface="+mj-lt"/>
                <a:cs typeface="Arial" pitchFamily="34" charset="0"/>
              </a:rPr>
              <a:t>”</a:t>
            </a:r>
          </a:p>
          <a:p>
            <a:pPr algn="ctr"/>
            <a:endParaRPr lang="it-IT" sz="800" b="1" dirty="0">
              <a:solidFill>
                <a:srgbClr val="00B050"/>
              </a:solidFill>
              <a:latin typeface="Arial" pitchFamily="34" charset="0"/>
              <a:cs typeface="Arial" pitchFamily="34" charset="0"/>
            </a:endParaRPr>
          </a:p>
          <a:p>
            <a:pPr algn="just"/>
            <a:r>
              <a:rPr lang="it-IT" sz="1900" u="sng" dirty="0" err="1" smtClean="0">
                <a:latin typeface="Arial" pitchFamily="34" charset="0"/>
                <a:cs typeface="Arial" pitchFamily="34" charset="0"/>
              </a:rPr>
              <a:t>Serge</a:t>
            </a:r>
            <a:r>
              <a:rPr lang="it-IT" sz="1900" u="sng" dirty="0" smtClean="0">
                <a:latin typeface="Arial" pitchFamily="34" charset="0"/>
                <a:cs typeface="Arial" pitchFamily="34" charset="0"/>
              </a:rPr>
              <a:t> </a:t>
            </a:r>
            <a:r>
              <a:rPr lang="it-IT" sz="1900" u="sng" dirty="0" err="1" smtClean="0">
                <a:latin typeface="Arial" pitchFamily="34" charset="0"/>
                <a:cs typeface="Arial" pitchFamily="34" charset="0"/>
              </a:rPr>
              <a:t>Gruzinski</a:t>
            </a:r>
            <a:r>
              <a:rPr lang="it-IT" sz="1900" u="sng" dirty="0" smtClean="0">
                <a:latin typeface="Arial" pitchFamily="34" charset="0"/>
                <a:cs typeface="Arial" pitchFamily="34" charset="0"/>
              </a:rPr>
              <a:t>:</a:t>
            </a:r>
            <a:r>
              <a:rPr lang="it-IT" sz="1900" dirty="0" smtClean="0">
                <a:latin typeface="Arial" pitchFamily="34" charset="0"/>
                <a:cs typeface="Arial" pitchFamily="34" charset="0"/>
              </a:rPr>
              <a:t> affresco “le quattro parti del mondo”: si tratta di una storia della mondializzazione, analizzata con uno sguardo che abbraccia simultaneamente parti dell’Europa, dell’Africa, dell’Asia e dell’America e la cui trama è intessuta dalla circolazione di merci, uomini  e culture. </a:t>
            </a:r>
          </a:p>
          <a:p>
            <a:pPr algn="just"/>
            <a:endParaRPr lang="it-IT" sz="1000" dirty="0" smtClean="0">
              <a:latin typeface="Arial" pitchFamily="34" charset="0"/>
              <a:cs typeface="Arial" pitchFamily="34" charset="0"/>
            </a:endParaRPr>
          </a:p>
          <a:p>
            <a:pPr algn="just">
              <a:buClr>
                <a:srgbClr val="0070C0"/>
              </a:buClr>
              <a:buFont typeface="Wingdings" pitchFamily="2" charset="2"/>
              <a:buChar char="Ø"/>
            </a:pPr>
            <a:r>
              <a:rPr lang="it-IT" sz="1900" dirty="0" smtClean="0">
                <a:latin typeface="Arial" pitchFamily="34" charset="0"/>
                <a:cs typeface="Arial" pitchFamily="34" charset="0"/>
              </a:rPr>
              <a:t>Il </a:t>
            </a:r>
            <a:r>
              <a:rPr lang="it-IT" sz="1900" b="1" dirty="0" smtClean="0">
                <a:latin typeface="Arial" pitchFamily="34" charset="0"/>
                <a:cs typeface="Arial" pitchFamily="34" charset="0"/>
              </a:rPr>
              <a:t>fine</a:t>
            </a:r>
            <a:r>
              <a:rPr lang="it-IT" sz="1900" dirty="0" smtClean="0">
                <a:latin typeface="Arial" pitchFamily="34" charset="0"/>
                <a:cs typeface="Arial" pitchFamily="34" charset="0"/>
              </a:rPr>
              <a:t> è esaminare i modi e i contenuti della circolazione dei flussi umani e culturali e decentrare lo sguardo alle periferie, luogo in cui l’ispanizzazione produce nuove combinazioni. </a:t>
            </a:r>
          </a:p>
          <a:p>
            <a:pPr algn="just"/>
            <a:endParaRPr lang="it-IT" sz="1000" dirty="0" smtClean="0">
              <a:latin typeface="Arial" pitchFamily="34" charset="0"/>
              <a:cs typeface="Arial" pitchFamily="34" charset="0"/>
            </a:endParaRPr>
          </a:p>
          <a:p>
            <a:pPr>
              <a:buClr>
                <a:srgbClr val="0070C0"/>
              </a:buClr>
              <a:buFont typeface="Wingdings" pitchFamily="2" charset="2"/>
              <a:buChar char="Ø"/>
            </a:pPr>
            <a:r>
              <a:rPr lang="it-IT" sz="1900" dirty="0" smtClean="0">
                <a:latin typeface="Arial" pitchFamily="34" charset="0"/>
                <a:cs typeface="Arial" pitchFamily="34" charset="0"/>
              </a:rPr>
              <a:t>Il </a:t>
            </a:r>
            <a:r>
              <a:rPr lang="it-IT" sz="1900" b="1" dirty="0" err="1" smtClean="0">
                <a:latin typeface="Arial" pitchFamily="34" charset="0"/>
                <a:cs typeface="Arial" pitchFamily="34" charset="0"/>
              </a:rPr>
              <a:t>meticciato</a:t>
            </a:r>
            <a:r>
              <a:rPr lang="it-IT" sz="1900" dirty="0" smtClean="0">
                <a:latin typeface="Arial" pitchFamily="34" charset="0"/>
                <a:cs typeface="Arial" pitchFamily="34" charset="0"/>
              </a:rPr>
              <a:t> è quindi il concetto chiave, un fenomeno che si realizza lontano dalle frontiere dell’Europa. Si scopre così che si può essere differenti senza essere barbari e, al tempo stesso, che dal contatto con quel mondo lontano la cultura spagnola ritorna alla base arricchita.</a:t>
            </a:r>
          </a:p>
          <a:p>
            <a:pPr>
              <a:buClr>
                <a:srgbClr val="0070C0"/>
              </a:buClr>
              <a:buFont typeface="Wingdings" pitchFamily="2" charset="2"/>
              <a:buChar char="Ø"/>
            </a:pPr>
            <a:endParaRPr lang="it-IT" sz="1000" dirty="0" smtClean="0">
              <a:latin typeface="Arial" pitchFamily="34" charset="0"/>
              <a:cs typeface="Arial" pitchFamily="34" charset="0"/>
            </a:endParaRPr>
          </a:p>
          <a:p>
            <a:pPr>
              <a:buClr>
                <a:srgbClr val="0070C0"/>
              </a:buClr>
              <a:buFont typeface="Wingdings"/>
              <a:buChar char="Ø"/>
            </a:pPr>
            <a:r>
              <a:rPr lang="it-IT" sz="1900" dirty="0" smtClean="0">
                <a:latin typeface="Arial" pitchFamily="34" charset="0"/>
                <a:cs typeface="Arial" pitchFamily="34" charset="0"/>
              </a:rPr>
              <a:t>Ne deriva una trasformazione “meticcia” anche degli europei: il sistema imperiale diventa veicolo di una circolazione pluridirezionale </a:t>
            </a:r>
            <a:r>
              <a:rPr lang="it-IT" sz="1900" dirty="0" smtClean="0">
                <a:cs typeface="Arial" pitchFamily="34" charset="0"/>
              </a:rPr>
              <a:t>incrociata </a:t>
            </a:r>
            <a:r>
              <a:rPr lang="it-IT" sz="1900" dirty="0">
                <a:cs typeface="Arial" pitchFamily="34" charset="0"/>
              </a:rPr>
              <a:t>tra ciascuna delle sue singole parti e ciascuna delle altre. Il riguarda tanto il centro quanto le periferie del sistema.</a:t>
            </a:r>
          </a:p>
          <a:p>
            <a:endParaRPr lang="it-IT" sz="1900" dirty="0">
              <a:cs typeface="Arial" pitchFamily="34" charset="0"/>
            </a:endParaRPr>
          </a:p>
          <a:p>
            <a:r>
              <a:rPr lang="it-IT" sz="1900" dirty="0">
                <a:cs typeface="Arial" pitchFamily="34" charset="0"/>
              </a:rPr>
              <a:t>     Partita come europeizzazione, si finì per ricavare identità composite e complementari, anticipando esperienze che si è soliti attribuire in esclusiva alle odierne modalità della globalizzazione.</a:t>
            </a:r>
          </a:p>
          <a:p>
            <a:pPr>
              <a:buClr>
                <a:srgbClr val="0070C0"/>
              </a:buClr>
              <a:buFont typeface="Wingdings"/>
              <a:buChar char="Ø"/>
            </a:pPr>
            <a:endParaRPr lang="it-IT" sz="2000" dirty="0"/>
          </a:p>
        </p:txBody>
      </p:sp>
      <p:sp>
        <p:nvSpPr>
          <p:cNvPr id="3" name="Freccia a destra 2"/>
          <p:cNvSpPr/>
          <p:nvPr/>
        </p:nvSpPr>
        <p:spPr>
          <a:xfrm>
            <a:off x="428596" y="5929330"/>
            <a:ext cx="28575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7158" y="214290"/>
            <a:ext cx="8643998" cy="6955750"/>
          </a:xfrm>
          <a:prstGeom prst="rect">
            <a:avLst/>
          </a:prstGeom>
        </p:spPr>
        <p:txBody>
          <a:bodyPr wrap="square">
            <a:spAutoFit/>
          </a:bodyPr>
          <a:lstStyle/>
          <a:p>
            <a:pPr algn="ctr"/>
            <a:r>
              <a:rPr lang="it-IT" sz="2200" b="1" dirty="0" smtClean="0">
                <a:solidFill>
                  <a:srgbClr val="00B050"/>
                </a:solidFill>
                <a:latin typeface="+mj-lt"/>
                <a:cs typeface="Arial" pitchFamily="34" charset="0"/>
              </a:rPr>
              <a:t>La leggerezza istituzionale degli imperi antichi</a:t>
            </a:r>
          </a:p>
          <a:p>
            <a:pPr algn="ctr"/>
            <a:endParaRPr lang="it-IT" sz="1000" b="1" dirty="0" smtClean="0">
              <a:solidFill>
                <a:srgbClr val="00B050"/>
              </a:solidFill>
              <a:latin typeface="Arial" pitchFamily="34" charset="0"/>
              <a:cs typeface="Arial" pitchFamily="34" charset="0"/>
            </a:endParaRPr>
          </a:p>
          <a:p>
            <a:pPr algn="just">
              <a:lnSpc>
                <a:spcPct val="120000"/>
              </a:lnSpc>
            </a:pPr>
            <a:r>
              <a:rPr lang="it-IT" sz="2000" dirty="0" smtClean="0">
                <a:latin typeface="Arial" pitchFamily="34" charset="0"/>
                <a:cs typeface="Arial" pitchFamily="34" charset="0"/>
              </a:rPr>
              <a:t>Tra la fine del 700 e prima metà del 900 epoca in cui si è assistito alla “statalizzazione” degli imperi fluidi e all’estensione di quelli di matrice europea fino alla prima guerra mondiale.</a:t>
            </a:r>
          </a:p>
          <a:p>
            <a:pPr algn="just">
              <a:lnSpc>
                <a:spcPct val="120000"/>
              </a:lnSpc>
            </a:pPr>
            <a:endParaRPr lang="it-IT" sz="1000" dirty="0" smtClean="0">
              <a:latin typeface="Arial" pitchFamily="34" charset="0"/>
              <a:cs typeface="Arial" pitchFamily="34" charset="0"/>
            </a:endParaRPr>
          </a:p>
          <a:p>
            <a:pPr algn="just">
              <a:lnSpc>
                <a:spcPct val="120000"/>
              </a:lnSpc>
              <a:buClr>
                <a:srgbClr val="0070C0"/>
              </a:buClr>
              <a:buFont typeface="Wingdings" pitchFamily="2" charset="2"/>
              <a:buChar char="Ø"/>
            </a:pPr>
            <a:r>
              <a:rPr lang="it-IT" sz="2000" dirty="0" smtClean="0">
                <a:latin typeface="Arial" pitchFamily="34" charset="0"/>
                <a:cs typeface="Arial" pitchFamily="34" charset="0"/>
              </a:rPr>
              <a:t>Svolta di fine 700: grande divergenza tra Nord e Sud del mondo.</a:t>
            </a:r>
          </a:p>
          <a:p>
            <a:pPr algn="just">
              <a:lnSpc>
                <a:spcPct val="120000"/>
              </a:lnSpc>
            </a:pPr>
            <a:r>
              <a:rPr lang="it-IT" sz="2000" u="sng" dirty="0" smtClean="0">
                <a:latin typeface="Arial" pitchFamily="34" charset="0"/>
                <a:cs typeface="Arial" pitchFamily="34" charset="0"/>
              </a:rPr>
              <a:t>Edward </a:t>
            </a:r>
            <a:r>
              <a:rPr lang="it-IT" sz="2000" u="sng" dirty="0" err="1" smtClean="0">
                <a:latin typeface="Arial" pitchFamily="34" charset="0"/>
                <a:cs typeface="Arial" pitchFamily="34" charset="0"/>
              </a:rPr>
              <a:t>Said</a:t>
            </a:r>
            <a:r>
              <a:rPr lang="it-IT" sz="2000" u="sng" dirty="0" smtClean="0">
                <a:latin typeface="Arial" pitchFamily="34" charset="0"/>
                <a:cs typeface="Arial" pitchFamily="34" charset="0"/>
              </a:rPr>
              <a:t> </a:t>
            </a:r>
            <a:r>
              <a:rPr lang="it-IT" sz="2000" dirty="0" smtClean="0">
                <a:latin typeface="Arial" pitchFamily="34" charset="0"/>
                <a:cs typeface="Arial" pitchFamily="34" charset="0"/>
              </a:rPr>
              <a:t>(1935-2003</a:t>
            </a:r>
            <a:r>
              <a:rPr lang="it-IT" sz="2000" u="sng" dirty="0" smtClean="0">
                <a:latin typeface="Arial" pitchFamily="34" charset="0"/>
                <a:cs typeface="Arial" pitchFamily="34" charset="0"/>
              </a:rPr>
              <a:t>)</a:t>
            </a:r>
            <a:r>
              <a:rPr lang="it-IT" sz="2000" dirty="0" smtClean="0">
                <a:latin typeface="Arial" pitchFamily="34" charset="0"/>
                <a:cs typeface="Arial" pitchFamily="34" charset="0"/>
              </a:rPr>
              <a:t>: “orientalizzare” le civiltà extraeuropee significa svalutarle e consegnarle alla dimensione della stagnazione e del passato, equiparando il modello occidentale di modernità (capitalismo industriale, scienza e tecnologia, secolarizzazione, razionalità burocratica e secolare, liberalismo politica (in casa) e supremazia militare con esercizio coercitivo del potere (fuori casa))a canone esclusivo dell’idea di progresso.</a:t>
            </a:r>
          </a:p>
          <a:p>
            <a:pPr algn="just">
              <a:lnSpc>
                <a:spcPct val="120000"/>
              </a:lnSpc>
            </a:pPr>
            <a:endParaRPr lang="it-IT" sz="1000" dirty="0" smtClean="0">
              <a:latin typeface="Arial" pitchFamily="34" charset="0"/>
              <a:cs typeface="Arial" pitchFamily="34" charset="0"/>
            </a:endParaRPr>
          </a:p>
          <a:p>
            <a:pPr algn="just">
              <a:lnSpc>
                <a:spcPct val="120000"/>
              </a:lnSpc>
              <a:buClr>
                <a:srgbClr val="0070C0"/>
              </a:buClr>
              <a:buFont typeface="Wingdings"/>
              <a:buChar char="Ø"/>
            </a:pPr>
            <a:r>
              <a:rPr lang="it-IT" sz="2000" dirty="0" smtClean="0">
                <a:latin typeface="Arial" pitchFamily="34" charset="0"/>
                <a:cs typeface="Arial" pitchFamily="34" charset="0"/>
              </a:rPr>
              <a:t>Le filosofie della storia dell’800 enfatizzavano l’idea di progresso e ne identificavano l’Europa come unico testimone. </a:t>
            </a:r>
          </a:p>
          <a:p>
            <a:pPr algn="just">
              <a:lnSpc>
                <a:spcPct val="120000"/>
              </a:lnSpc>
              <a:buClr>
                <a:srgbClr val="0070C0"/>
              </a:buClr>
              <a:buFont typeface="Wingdings"/>
              <a:buChar char="Ø"/>
            </a:pPr>
            <a:endParaRPr lang="it-IT" sz="1000" dirty="0" smtClean="0">
              <a:latin typeface="Arial" pitchFamily="34" charset="0"/>
              <a:cs typeface="Arial" pitchFamily="34" charset="0"/>
            </a:endParaRPr>
          </a:p>
          <a:p>
            <a:pPr algn="just">
              <a:lnSpc>
                <a:spcPct val="120000"/>
              </a:lnSpc>
              <a:buClr>
                <a:srgbClr val="0070C0"/>
              </a:buClr>
              <a:buFont typeface="Wingdings"/>
              <a:buChar char="Ø"/>
            </a:pPr>
            <a:r>
              <a:rPr lang="it-IT" sz="2000" dirty="0">
                <a:cs typeface="Arial" pitchFamily="34" charset="0"/>
              </a:rPr>
              <a:t> </a:t>
            </a:r>
            <a:r>
              <a:rPr lang="it-IT" sz="2000" u="sng" dirty="0" err="1" smtClean="0">
                <a:cs typeface="Arial" pitchFamily="34" charset="0"/>
              </a:rPr>
              <a:t>Hegel</a:t>
            </a:r>
            <a:r>
              <a:rPr lang="it-IT" sz="2000" dirty="0" smtClean="0">
                <a:cs typeface="Arial" pitchFamily="34" charset="0"/>
              </a:rPr>
              <a:t>: fine ultimo della storia è il conseguimento della libertà dello spirito, l’Occidente ha raggiunto lo stadio ultimo del processo di realizzazione dell’ideale del genere umano.</a:t>
            </a:r>
            <a:endParaRPr lang="it-IT" sz="2000" dirty="0" smtClean="0">
              <a:latin typeface="Arial" pitchFamily="34" charset="0"/>
              <a:cs typeface="Arial" pitchFamily="34" charset="0"/>
            </a:endParaRPr>
          </a:p>
          <a:p>
            <a:pPr algn="just"/>
            <a:endParaRPr lang="it-IT" sz="2000" dirty="0" smtClean="0">
              <a:latin typeface="Arial" pitchFamily="34" charset="0"/>
              <a:cs typeface="Arial"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7158" y="142852"/>
            <a:ext cx="8501122" cy="7925246"/>
          </a:xfrm>
          <a:prstGeom prst="rect">
            <a:avLst/>
          </a:prstGeom>
        </p:spPr>
        <p:txBody>
          <a:bodyPr wrap="square">
            <a:spAutoFit/>
          </a:bodyPr>
          <a:lstStyle/>
          <a:p>
            <a:pPr algn="just">
              <a:buClr>
                <a:srgbClr val="0070C0"/>
              </a:buClr>
              <a:buFont typeface="Wingdings"/>
              <a:buChar char="Ø"/>
            </a:pPr>
            <a:r>
              <a:rPr lang="it-IT" sz="1900" u="sng" dirty="0" smtClean="0">
                <a:latin typeface="Arial" pitchFamily="34" charset="0"/>
                <a:cs typeface="Arial" pitchFamily="34" charset="0"/>
              </a:rPr>
              <a:t>Weber</a:t>
            </a:r>
            <a:r>
              <a:rPr lang="it-IT" sz="1900" dirty="0" smtClean="0">
                <a:latin typeface="Arial" pitchFamily="34" charset="0"/>
                <a:cs typeface="Arial" pitchFamily="34" charset="0"/>
              </a:rPr>
              <a:t> riteneva che solo in Occidente si fossero dati i presupposti di ordine culturale per l’affermazione del modello di razionalità e del progresso  </a:t>
            </a:r>
            <a:r>
              <a:rPr lang="it-IT" sz="1900" dirty="0" smtClean="0">
                <a:latin typeface="Arial" pitchFamily="34" charset="0"/>
                <a:cs typeface="Arial" pitchFamily="34" charset="0"/>
              </a:rPr>
              <a:t>   </a:t>
            </a:r>
          </a:p>
          <a:p>
            <a:pPr algn="just">
              <a:buClr>
                <a:srgbClr val="0070C0"/>
              </a:buClr>
            </a:pPr>
            <a:r>
              <a:rPr lang="it-IT" sz="1900" dirty="0" smtClean="0">
                <a:cs typeface="Arial" pitchFamily="34" charset="0"/>
              </a:rPr>
              <a:t> </a:t>
            </a:r>
            <a:r>
              <a:rPr lang="it-IT" sz="1900" dirty="0" smtClean="0">
                <a:cs typeface="Arial" pitchFamily="34" charset="0"/>
              </a:rPr>
              <a:t>    </a:t>
            </a:r>
            <a:r>
              <a:rPr lang="it-IT" sz="1900" dirty="0" smtClean="0">
                <a:latin typeface="Arial" pitchFamily="34" charset="0"/>
                <a:cs typeface="Arial" pitchFamily="34" charset="0"/>
              </a:rPr>
              <a:t> </a:t>
            </a:r>
            <a:r>
              <a:rPr lang="it-IT" sz="1900" dirty="0" smtClean="0">
                <a:latin typeface="Arial" pitchFamily="34" charset="0"/>
                <a:cs typeface="Arial" pitchFamily="34" charset="0"/>
              </a:rPr>
              <a:t>il resto del mondo è rimasto ad uno stadio “infantile”        </a:t>
            </a:r>
            <a:r>
              <a:rPr lang="it-IT" sz="1900" dirty="0" smtClean="0">
                <a:latin typeface="Arial" pitchFamily="34" charset="0"/>
                <a:cs typeface="Arial" pitchFamily="34" charset="0"/>
              </a:rPr>
              <a:t> </a:t>
            </a:r>
          </a:p>
          <a:p>
            <a:pPr algn="just">
              <a:buClr>
                <a:srgbClr val="0070C0"/>
              </a:buClr>
            </a:pPr>
            <a:r>
              <a:rPr lang="it-IT" sz="1900" dirty="0" smtClean="0">
                <a:cs typeface="Arial" pitchFamily="34" charset="0"/>
              </a:rPr>
              <a:t> </a:t>
            </a:r>
            <a:r>
              <a:rPr lang="it-IT" sz="1900" dirty="0" smtClean="0">
                <a:cs typeface="Arial" pitchFamily="34" charset="0"/>
              </a:rPr>
              <a:t>      </a:t>
            </a:r>
            <a:r>
              <a:rPr lang="it-IT" sz="1900" dirty="0" smtClean="0">
                <a:latin typeface="Arial" pitchFamily="34" charset="0"/>
                <a:cs typeface="Arial" pitchFamily="34" charset="0"/>
              </a:rPr>
              <a:t>“</a:t>
            </a:r>
            <a:r>
              <a:rPr lang="it-IT" sz="1900" dirty="0" smtClean="0">
                <a:latin typeface="Arial" pitchFamily="34" charset="0"/>
                <a:cs typeface="Arial" pitchFamily="34" charset="0"/>
              </a:rPr>
              <a:t>missione civilizzatrice/colonizzatrice” dell’uomo bianco, considerando il presente che veniva percepito come il naturale punto di approdo nel percorso della storia europea.   </a:t>
            </a:r>
          </a:p>
          <a:p>
            <a:pPr algn="just">
              <a:buClr>
                <a:srgbClr val="0070C0"/>
              </a:buClr>
              <a:buFont typeface="Wingdings"/>
              <a:buChar char="Ø"/>
            </a:pPr>
            <a:endParaRPr lang="it-IT" sz="1000" dirty="0" smtClean="0">
              <a:latin typeface="Arial" pitchFamily="34" charset="0"/>
              <a:cs typeface="Arial" pitchFamily="34" charset="0"/>
            </a:endParaRPr>
          </a:p>
          <a:p>
            <a:pPr algn="just">
              <a:buClr>
                <a:srgbClr val="0070C0"/>
              </a:buClr>
            </a:pPr>
            <a:r>
              <a:rPr lang="it-IT" sz="1900" dirty="0" smtClean="0">
                <a:latin typeface="Arial" pitchFamily="34" charset="0"/>
                <a:cs typeface="Arial" pitchFamily="34" charset="0"/>
              </a:rPr>
              <a:t>         In realtà questo è un quadro a forte </a:t>
            </a:r>
            <a:r>
              <a:rPr lang="it-IT" sz="1900" dirty="0" smtClean="0">
                <a:latin typeface="Arial" pitchFamily="34" charset="0"/>
                <a:cs typeface="Arial" pitchFamily="34" charset="0"/>
              </a:rPr>
              <a:t>connotazione </a:t>
            </a:r>
            <a:r>
              <a:rPr lang="it-IT" sz="1900" dirty="0" smtClean="0">
                <a:latin typeface="Arial" pitchFamily="34" charset="0"/>
                <a:cs typeface="Arial" pitchFamily="34" charset="0"/>
              </a:rPr>
              <a:t>ideologica:</a:t>
            </a:r>
          </a:p>
          <a:p>
            <a:pPr algn="just">
              <a:buClr>
                <a:srgbClr val="0070C0"/>
              </a:buClr>
            </a:pPr>
            <a:endParaRPr lang="it-IT" sz="1900" dirty="0" smtClean="0">
              <a:latin typeface="Arial" pitchFamily="34" charset="0"/>
              <a:cs typeface="Arial" pitchFamily="34" charset="0"/>
            </a:endParaRPr>
          </a:p>
          <a:p>
            <a:pPr algn="just">
              <a:buClr>
                <a:srgbClr val="0070C0"/>
              </a:buClr>
              <a:buFont typeface="Wingdings" pitchFamily="2" charset="2"/>
              <a:buChar char="Ø"/>
            </a:pPr>
            <a:r>
              <a:rPr lang="it-IT" sz="1900" dirty="0" smtClean="0">
                <a:latin typeface="Arial" pitchFamily="34" charset="0"/>
                <a:cs typeface="Arial" pitchFamily="34" charset="0"/>
              </a:rPr>
              <a:t> </a:t>
            </a:r>
            <a:r>
              <a:rPr lang="it-IT" sz="1900" u="sng" dirty="0" smtClean="0">
                <a:latin typeface="Arial" pitchFamily="34" charset="0"/>
                <a:cs typeface="Arial" pitchFamily="34" charset="0"/>
              </a:rPr>
              <a:t>K. </a:t>
            </a:r>
            <a:r>
              <a:rPr lang="it-IT" sz="1900" u="sng" dirty="0" err="1" smtClean="0">
                <a:latin typeface="Arial" pitchFamily="34" charset="0"/>
                <a:cs typeface="Arial" pitchFamily="34" charset="0"/>
              </a:rPr>
              <a:t>Pomeranz</a:t>
            </a:r>
            <a:r>
              <a:rPr lang="it-IT" sz="1900" dirty="0" smtClean="0">
                <a:latin typeface="Arial" pitchFamily="34" charset="0"/>
                <a:cs typeface="Arial" pitchFamily="34" charset="0"/>
              </a:rPr>
              <a:t>: Weber e </a:t>
            </a:r>
            <a:r>
              <a:rPr lang="it-IT" sz="1900" dirty="0" err="1" smtClean="0">
                <a:latin typeface="Arial" pitchFamily="34" charset="0"/>
                <a:cs typeface="Arial" pitchFamily="34" charset="0"/>
              </a:rPr>
              <a:t>Marx</a:t>
            </a:r>
            <a:r>
              <a:rPr lang="it-IT" sz="1900" dirty="0" smtClean="0">
                <a:latin typeface="Arial" pitchFamily="34" charset="0"/>
                <a:cs typeface="Arial" pitchFamily="34" charset="0"/>
              </a:rPr>
              <a:t> non avevano un’adeguata conoscenza delle società extraeuropee.</a:t>
            </a:r>
          </a:p>
          <a:p>
            <a:pPr algn="just">
              <a:buClr>
                <a:srgbClr val="0070C0"/>
              </a:buClr>
              <a:buFont typeface="Wingdings" pitchFamily="2" charset="2"/>
              <a:buChar char="Ø"/>
            </a:pPr>
            <a:endParaRPr lang="it-IT" sz="1000" dirty="0" smtClean="0">
              <a:latin typeface="Arial" pitchFamily="34" charset="0"/>
              <a:cs typeface="Arial" pitchFamily="34" charset="0"/>
            </a:endParaRPr>
          </a:p>
          <a:p>
            <a:pPr algn="just"/>
            <a:r>
              <a:rPr lang="it-IT" sz="1900" dirty="0" smtClean="0">
                <a:latin typeface="Arial" pitchFamily="34" charset="0"/>
                <a:cs typeface="Arial" pitchFamily="34" charset="0"/>
              </a:rPr>
              <a:t>In realtà ci sono varie categorie oltre alle vecchie contrapposizioni tra “libertà” e “dispotismo orientale”.</a:t>
            </a:r>
          </a:p>
          <a:p>
            <a:pPr algn="just"/>
            <a:endParaRPr lang="it-IT" sz="1000" dirty="0" smtClean="0">
              <a:latin typeface="Arial" pitchFamily="34" charset="0"/>
              <a:cs typeface="Arial" pitchFamily="34" charset="0"/>
            </a:endParaRPr>
          </a:p>
          <a:p>
            <a:pPr algn="just">
              <a:buClr>
                <a:srgbClr val="0070C0"/>
              </a:buClr>
              <a:buFont typeface="Wingdings"/>
              <a:buChar char="Ø"/>
            </a:pPr>
            <a:r>
              <a:rPr lang="it-IT" sz="1900" dirty="0" smtClean="0">
                <a:latin typeface="Arial" pitchFamily="34" charset="0"/>
                <a:cs typeface="Arial" pitchFamily="34" charset="0"/>
              </a:rPr>
              <a:t>C. </a:t>
            </a:r>
            <a:r>
              <a:rPr lang="it-IT" sz="1900" dirty="0" err="1" smtClean="0">
                <a:latin typeface="Arial" pitchFamily="34" charset="0"/>
                <a:cs typeface="Arial" pitchFamily="34" charset="0"/>
              </a:rPr>
              <a:t>Bayly</a:t>
            </a:r>
            <a:r>
              <a:rPr lang="it-IT" sz="1900" dirty="0" smtClean="0">
                <a:latin typeface="Arial" pitchFamily="34" charset="0"/>
                <a:cs typeface="Arial" pitchFamily="34" charset="0"/>
              </a:rPr>
              <a:t> e J. </a:t>
            </a:r>
            <a:r>
              <a:rPr lang="it-IT" sz="1900" dirty="0" err="1" smtClean="0">
                <a:latin typeface="Arial" pitchFamily="34" charset="0"/>
                <a:cs typeface="Arial" pitchFamily="34" charset="0"/>
              </a:rPr>
              <a:t>Osterhammel</a:t>
            </a:r>
            <a:r>
              <a:rPr lang="it-IT" sz="1900" dirty="0" smtClean="0">
                <a:latin typeface="Arial" pitchFamily="34" charset="0"/>
                <a:cs typeface="Arial" pitchFamily="34" charset="0"/>
              </a:rPr>
              <a:t> (studiosi rispettivamente dell’India e della Cina) hanno come idea centrale quella di dinamismo, differenziazione, movimento.       </a:t>
            </a:r>
            <a:r>
              <a:rPr lang="it-IT" sz="1900" dirty="0" smtClean="0">
                <a:latin typeface="Arial" pitchFamily="34" charset="0"/>
                <a:cs typeface="Arial" pitchFamily="34" charset="0"/>
              </a:rPr>
              <a:t>    </a:t>
            </a:r>
          </a:p>
          <a:p>
            <a:pPr algn="just">
              <a:buClr>
                <a:srgbClr val="0070C0"/>
              </a:buClr>
            </a:pPr>
            <a:r>
              <a:rPr lang="it-IT" sz="1900" dirty="0" smtClean="0">
                <a:cs typeface="Arial" pitchFamily="34" charset="0"/>
              </a:rPr>
              <a:t> </a:t>
            </a:r>
            <a:r>
              <a:rPr lang="it-IT" sz="1900" dirty="0" smtClean="0">
                <a:cs typeface="Arial" pitchFamily="34" charset="0"/>
              </a:rPr>
              <a:t>        </a:t>
            </a:r>
            <a:r>
              <a:rPr lang="it-IT" sz="1900" dirty="0" smtClean="0">
                <a:latin typeface="Arial" pitchFamily="34" charset="0"/>
                <a:cs typeface="Arial" pitchFamily="34" charset="0"/>
              </a:rPr>
              <a:t>Il </a:t>
            </a:r>
            <a:r>
              <a:rPr lang="it-IT" sz="1900" dirty="0" smtClean="0">
                <a:latin typeface="Arial" pitchFamily="34" charset="0"/>
                <a:cs typeface="Arial" pitchFamily="34" charset="0"/>
              </a:rPr>
              <a:t>mondo è inteso come macroregione, a denso tasso di intreccio e di collegamento tra le sue parti.</a:t>
            </a:r>
          </a:p>
          <a:p>
            <a:pPr algn="just">
              <a:buFont typeface="Wingdings"/>
              <a:buChar char="Ø"/>
            </a:pPr>
            <a:endParaRPr lang="it-IT" sz="1000" dirty="0" smtClean="0">
              <a:latin typeface="Arial" pitchFamily="34" charset="0"/>
              <a:cs typeface="Arial" pitchFamily="34" charset="0"/>
            </a:endParaRPr>
          </a:p>
          <a:p>
            <a:pPr algn="just">
              <a:buClr>
                <a:srgbClr val="0070C0"/>
              </a:buClr>
              <a:buFont typeface="Wingdings" pitchFamily="2" charset="2"/>
              <a:buChar char="Ø"/>
            </a:pPr>
            <a:r>
              <a:rPr lang="it-IT" sz="1900" dirty="0" smtClean="0">
                <a:latin typeface="Arial" pitchFamily="34" charset="0"/>
                <a:cs typeface="Arial" pitchFamily="34" charset="0"/>
              </a:rPr>
              <a:t>Già durante l’800 emigrazioni e diaspore mostrarono che i confini degli stati nazione fossero permeabili e che non vi fosse unità etnolinguistica e culturale.</a:t>
            </a:r>
          </a:p>
          <a:p>
            <a:pPr algn="just"/>
            <a:endParaRPr lang="it-IT" sz="1000" dirty="0" smtClean="0">
              <a:latin typeface="Arial" pitchFamily="34" charset="0"/>
              <a:cs typeface="Arial" pitchFamily="34" charset="0"/>
            </a:endParaRPr>
          </a:p>
          <a:p>
            <a:pPr algn="just">
              <a:buClr>
                <a:srgbClr val="0070C0"/>
              </a:buClr>
              <a:buFont typeface="Wingdings" pitchFamily="2" charset="2"/>
              <a:buChar char="Ø"/>
            </a:pPr>
            <a:r>
              <a:rPr lang="it-IT" sz="1900" dirty="0" smtClean="0">
                <a:latin typeface="Arial" pitchFamily="34" charset="0"/>
                <a:cs typeface="Arial" pitchFamily="34" charset="0"/>
              </a:rPr>
              <a:t>Nel 900 queste tendenze si sono accentuate</a:t>
            </a:r>
            <a:r>
              <a:rPr lang="it-IT" sz="2000" dirty="0" smtClean="0">
                <a:latin typeface="Arial" pitchFamily="34" charset="0"/>
                <a:cs typeface="Arial" pitchFamily="34" charset="0"/>
              </a:rPr>
              <a:t>.</a:t>
            </a:r>
          </a:p>
          <a:p>
            <a:pPr algn="just"/>
            <a:endParaRPr lang="it-IT" sz="2000" dirty="0" smtClean="0">
              <a:latin typeface="Arial" pitchFamily="34" charset="0"/>
              <a:cs typeface="Arial" pitchFamily="34" charset="0"/>
            </a:endParaRPr>
          </a:p>
          <a:p>
            <a:pPr algn="just"/>
            <a:endParaRPr lang="it-IT" sz="2000" dirty="0" smtClean="0">
              <a:latin typeface="Arial" pitchFamily="34" charset="0"/>
              <a:cs typeface="Arial" pitchFamily="34" charset="0"/>
            </a:endParaRPr>
          </a:p>
          <a:p>
            <a:pPr algn="just"/>
            <a:endParaRPr lang="it-IT" sz="2000" dirty="0" smtClean="0">
              <a:latin typeface="Arial" pitchFamily="34" charset="0"/>
              <a:cs typeface="Arial" pitchFamily="34" charset="0"/>
            </a:endParaRPr>
          </a:p>
        </p:txBody>
      </p:sp>
      <p:sp>
        <p:nvSpPr>
          <p:cNvPr id="3" name="Freccia a destra 2"/>
          <p:cNvSpPr/>
          <p:nvPr/>
        </p:nvSpPr>
        <p:spPr>
          <a:xfrm>
            <a:off x="500034" y="1142984"/>
            <a:ext cx="28575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Freccia a destra 3"/>
          <p:cNvSpPr/>
          <p:nvPr/>
        </p:nvSpPr>
        <p:spPr>
          <a:xfrm>
            <a:off x="571472" y="2143116"/>
            <a:ext cx="28575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a destra 4"/>
          <p:cNvSpPr/>
          <p:nvPr/>
        </p:nvSpPr>
        <p:spPr>
          <a:xfrm>
            <a:off x="500034" y="4714884"/>
            <a:ext cx="28575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p:cNvSpPr/>
          <p:nvPr/>
        </p:nvSpPr>
        <p:spPr>
          <a:xfrm>
            <a:off x="500034" y="785794"/>
            <a:ext cx="28575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7158" y="214290"/>
            <a:ext cx="8501122" cy="7109639"/>
          </a:xfrm>
          <a:prstGeom prst="rect">
            <a:avLst/>
          </a:prstGeom>
        </p:spPr>
        <p:txBody>
          <a:bodyPr wrap="square">
            <a:spAutoFit/>
          </a:bodyPr>
          <a:lstStyle/>
          <a:p>
            <a:pPr algn="just">
              <a:buClr>
                <a:srgbClr val="0070C0"/>
              </a:buClr>
              <a:buFont typeface="Wingdings" pitchFamily="2" charset="2"/>
              <a:buChar char="Ø"/>
            </a:pPr>
            <a:r>
              <a:rPr lang="it-IT" sz="2000" dirty="0" smtClean="0">
                <a:latin typeface="Arial" pitchFamily="34" charset="0"/>
                <a:cs typeface="Arial" pitchFamily="34" charset="0"/>
              </a:rPr>
              <a:t> Oggi il locale convive con il globale, la compattezza della nazione è messa alla prova  dalla multiculturalità indotta dalle diaspore, vengono riconsiderate nuove religioni e filosofie orientali come adatte ai valori dell’economia moderna.</a:t>
            </a:r>
          </a:p>
          <a:p>
            <a:pPr algn="just"/>
            <a:r>
              <a:rPr lang="it-IT" sz="2000" dirty="0" smtClean="0">
                <a:latin typeface="Arial" pitchFamily="34" charset="0"/>
                <a:cs typeface="Arial" pitchFamily="34" charset="0"/>
              </a:rPr>
              <a:t>Tutto ciò provoca la crisi degli orientamenti culturali che hanno guidato l’Europa (e l’Occidente) fino ad ora.</a:t>
            </a:r>
          </a:p>
          <a:p>
            <a:pPr algn="ctr"/>
            <a:endParaRPr lang="it-IT" sz="2000" b="1" dirty="0" smtClean="0">
              <a:latin typeface="Arial" pitchFamily="34" charset="0"/>
              <a:cs typeface="Arial" pitchFamily="34" charset="0"/>
            </a:endParaRPr>
          </a:p>
          <a:p>
            <a:pPr algn="ctr"/>
            <a:r>
              <a:rPr lang="it-IT" sz="3000" b="1" dirty="0" smtClean="0">
                <a:solidFill>
                  <a:srgbClr val="FF0000"/>
                </a:solidFill>
                <a:latin typeface="Arial" pitchFamily="34" charset="0"/>
                <a:cs typeface="Arial" pitchFamily="34" charset="0"/>
              </a:rPr>
              <a:t>Storie ribelli</a:t>
            </a:r>
          </a:p>
          <a:p>
            <a:pPr algn="ctr"/>
            <a:endParaRPr lang="it-IT" sz="1000" b="1" dirty="0" smtClean="0">
              <a:latin typeface="Arial" pitchFamily="34" charset="0"/>
              <a:cs typeface="Arial" pitchFamily="34" charset="0"/>
            </a:endParaRPr>
          </a:p>
          <a:p>
            <a:pPr algn="just"/>
            <a:r>
              <a:rPr lang="it-IT" sz="2000" dirty="0" smtClean="0">
                <a:latin typeface="Arial" pitchFamily="34" charset="0"/>
                <a:cs typeface="Arial" pitchFamily="34" charset="0"/>
              </a:rPr>
              <a:t>Il pensiero moderno ha sfiducia nella storia, mentre privilegia il frammento, la dimensione micro, la non linearità, la decentralizzazione, le prospettive multiple.</a:t>
            </a:r>
          </a:p>
          <a:p>
            <a:pPr algn="just"/>
            <a:endParaRPr lang="it-IT" sz="1000" dirty="0" smtClean="0">
              <a:latin typeface="Arial" pitchFamily="34" charset="0"/>
              <a:cs typeface="Arial" pitchFamily="34" charset="0"/>
            </a:endParaRPr>
          </a:p>
          <a:p>
            <a:pPr algn="ctr"/>
            <a:r>
              <a:rPr lang="it-IT" sz="2800" b="1" u="sng" dirty="0" err="1" smtClean="0">
                <a:solidFill>
                  <a:srgbClr val="00B050"/>
                </a:solidFill>
                <a:latin typeface="+mj-lt"/>
                <a:cs typeface="Arial" pitchFamily="34" charset="0"/>
              </a:rPr>
              <a:t>Subaltern</a:t>
            </a:r>
            <a:r>
              <a:rPr lang="it-IT" sz="2800" b="1" u="sng" dirty="0" smtClean="0">
                <a:solidFill>
                  <a:srgbClr val="00B050"/>
                </a:solidFill>
                <a:latin typeface="+mj-lt"/>
                <a:cs typeface="Arial" pitchFamily="34" charset="0"/>
              </a:rPr>
              <a:t> </a:t>
            </a:r>
            <a:r>
              <a:rPr lang="it-IT" sz="2800" b="1" u="sng" dirty="0" err="1" smtClean="0">
                <a:solidFill>
                  <a:srgbClr val="00B050"/>
                </a:solidFill>
                <a:latin typeface="+mj-lt"/>
                <a:cs typeface="Arial" pitchFamily="34" charset="0"/>
              </a:rPr>
              <a:t>Studies</a:t>
            </a:r>
            <a:r>
              <a:rPr lang="it-IT" sz="2000" dirty="0" smtClean="0">
                <a:latin typeface="Arial" pitchFamily="34" charset="0"/>
                <a:cs typeface="Arial" pitchFamily="34" charset="0"/>
              </a:rPr>
              <a:t>: </a:t>
            </a:r>
            <a:endParaRPr lang="it-IT" sz="2000" dirty="0" smtClean="0">
              <a:latin typeface="Arial" pitchFamily="34" charset="0"/>
              <a:cs typeface="Arial" pitchFamily="34" charset="0"/>
            </a:endParaRPr>
          </a:p>
          <a:p>
            <a:pPr algn="ctr"/>
            <a:endParaRPr lang="it-IT" sz="800" dirty="0" smtClean="0">
              <a:latin typeface="Arial" pitchFamily="34" charset="0"/>
              <a:cs typeface="Arial" pitchFamily="34" charset="0"/>
            </a:endParaRPr>
          </a:p>
          <a:p>
            <a:pPr algn="just"/>
            <a:r>
              <a:rPr lang="it-IT" sz="2000" dirty="0" smtClean="0">
                <a:latin typeface="Arial" pitchFamily="34" charset="0"/>
                <a:cs typeface="Arial" pitchFamily="34" charset="0"/>
              </a:rPr>
              <a:t>rivista indiana in cui alcuni studiosi hanno proposto di non accettare l’idea di tempo lineare e continuo caratteristica della narrazione storica occidentale, in cui il passato è inteso come diffusione del progresso dal </a:t>
            </a:r>
            <a:r>
              <a:rPr lang="it-IT" sz="2000" i="1" dirty="0" smtClean="0">
                <a:latin typeface="Arial" pitchFamily="34" charset="0"/>
                <a:cs typeface="Arial" pitchFamily="34" charset="0"/>
              </a:rPr>
              <a:t>West al </a:t>
            </a:r>
            <a:r>
              <a:rPr lang="it-IT" sz="2000" i="1" dirty="0" err="1" smtClean="0">
                <a:latin typeface="Arial" pitchFamily="34" charset="0"/>
                <a:cs typeface="Arial" pitchFamily="34" charset="0"/>
              </a:rPr>
              <a:t>Rest</a:t>
            </a:r>
            <a:r>
              <a:rPr lang="it-IT" sz="2000" i="1" dirty="0" smtClean="0">
                <a:latin typeface="Arial" pitchFamily="34" charset="0"/>
                <a:cs typeface="Arial" pitchFamily="34" charset="0"/>
              </a:rPr>
              <a:t>. </a:t>
            </a:r>
            <a:r>
              <a:rPr lang="it-IT" sz="2000" dirty="0" smtClean="0">
                <a:latin typeface="Arial" pitchFamily="34" charset="0"/>
                <a:cs typeface="Arial" pitchFamily="34" charset="0"/>
              </a:rPr>
              <a:t>&gt; valorizzare i temi come i vuoti, le discontinuità, la natura ritmica del tempo. </a:t>
            </a:r>
          </a:p>
          <a:p>
            <a:pPr algn="just"/>
            <a:endParaRPr lang="it-IT" sz="1000" dirty="0" smtClean="0">
              <a:latin typeface="Arial" pitchFamily="34" charset="0"/>
              <a:cs typeface="Arial" pitchFamily="34" charset="0"/>
            </a:endParaRPr>
          </a:p>
          <a:p>
            <a:pPr algn="just"/>
            <a:endParaRPr lang="it-IT" sz="2000" dirty="0" smtClean="0">
              <a:latin typeface="Arial" pitchFamily="34" charset="0"/>
              <a:cs typeface="Arial" pitchFamily="34" charset="0"/>
            </a:endParaRPr>
          </a:p>
          <a:p>
            <a:pPr algn="just"/>
            <a:endParaRPr lang="it-IT" sz="2000" dirty="0" smtClean="0">
              <a:latin typeface="Arial" pitchFamily="34" charset="0"/>
              <a:cs typeface="Arial" pitchFamily="34" charset="0"/>
            </a:endParaRPr>
          </a:p>
          <a:p>
            <a:pPr algn="just"/>
            <a:endParaRPr lang="it-IT" sz="2000" dirty="0" smtClean="0">
              <a:latin typeface="Arial" pitchFamily="34" charset="0"/>
              <a:cs typeface="Arial"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7158" y="357166"/>
            <a:ext cx="8572560" cy="7171194"/>
          </a:xfrm>
          <a:prstGeom prst="rect">
            <a:avLst/>
          </a:prstGeom>
        </p:spPr>
        <p:txBody>
          <a:bodyPr wrap="square">
            <a:spAutoFit/>
          </a:bodyPr>
          <a:lstStyle/>
          <a:p>
            <a:pPr>
              <a:buClr>
                <a:srgbClr val="0070C0"/>
              </a:buClr>
              <a:buFont typeface="Wingdings" pitchFamily="2" charset="2"/>
              <a:buChar char="Ø"/>
            </a:pPr>
            <a:r>
              <a:rPr lang="it-IT" sz="2000" dirty="0" smtClean="0">
                <a:cs typeface="Arial" pitchFamily="34" charset="0"/>
              </a:rPr>
              <a:t>La storia come la conosciamo è solo UNA delle possibili modalità di attivare un confronto con il passato</a:t>
            </a:r>
          </a:p>
          <a:p>
            <a:pPr algn="ctr"/>
            <a:endParaRPr lang="it-IT" sz="1000" b="1" dirty="0" smtClean="0">
              <a:solidFill>
                <a:srgbClr val="00B050"/>
              </a:solidFill>
              <a:latin typeface="Arial" pitchFamily="34" charset="0"/>
              <a:cs typeface="Arial" pitchFamily="34" charset="0"/>
            </a:endParaRPr>
          </a:p>
          <a:p>
            <a:pPr algn="ctr"/>
            <a:r>
              <a:rPr lang="it-IT" sz="2700" b="1" u="sng" dirty="0" smtClean="0">
                <a:solidFill>
                  <a:srgbClr val="00B050"/>
                </a:solidFill>
                <a:latin typeface="+mj-lt"/>
                <a:cs typeface="Arial" pitchFamily="34" charset="0"/>
              </a:rPr>
              <a:t>Area </a:t>
            </a:r>
            <a:r>
              <a:rPr lang="it-IT" sz="2700" b="1" u="sng" dirty="0" err="1" smtClean="0">
                <a:solidFill>
                  <a:srgbClr val="00B050"/>
                </a:solidFill>
                <a:latin typeface="+mj-lt"/>
                <a:cs typeface="Arial" pitchFamily="34" charset="0"/>
              </a:rPr>
              <a:t>Studies</a:t>
            </a:r>
            <a:endParaRPr lang="it-IT" sz="2700" b="1" u="sng" dirty="0" smtClean="0">
              <a:solidFill>
                <a:srgbClr val="00B050"/>
              </a:solidFill>
              <a:latin typeface="+mj-lt"/>
              <a:cs typeface="Arial" pitchFamily="34" charset="0"/>
            </a:endParaRPr>
          </a:p>
          <a:p>
            <a:pPr algn="just"/>
            <a:r>
              <a:rPr lang="it-IT" sz="2000" dirty="0" smtClean="0">
                <a:latin typeface="Arial" pitchFamily="34" charset="0"/>
                <a:cs typeface="Arial" pitchFamily="34" charset="0"/>
              </a:rPr>
              <a:t> rispondono all’esigenza di diffondere le conoscenze storiche delle culture non occidentali. Caratteristiche:</a:t>
            </a:r>
          </a:p>
          <a:p>
            <a:pPr algn="just"/>
            <a:endParaRPr lang="it-IT" sz="800" dirty="0" smtClean="0">
              <a:latin typeface="Arial" pitchFamily="34" charset="0"/>
              <a:cs typeface="Arial" pitchFamily="34" charset="0"/>
            </a:endParaRPr>
          </a:p>
          <a:p>
            <a:pPr algn="just">
              <a:buFontTx/>
              <a:buChar char="-"/>
            </a:pPr>
            <a:r>
              <a:rPr lang="it-IT" sz="2000" dirty="0" smtClean="0">
                <a:latin typeface="Arial" pitchFamily="34" charset="0"/>
                <a:cs typeface="Arial" pitchFamily="34" charset="0"/>
              </a:rPr>
              <a:t>Focus su spazi non occidentali</a:t>
            </a:r>
          </a:p>
          <a:p>
            <a:pPr algn="just">
              <a:buFontTx/>
              <a:buChar char="-"/>
            </a:pPr>
            <a:endParaRPr lang="it-IT" sz="800" dirty="0" smtClean="0">
              <a:latin typeface="Arial" pitchFamily="34" charset="0"/>
              <a:cs typeface="Arial" pitchFamily="34" charset="0"/>
            </a:endParaRPr>
          </a:p>
          <a:p>
            <a:pPr algn="just">
              <a:buFontTx/>
              <a:buChar char="-"/>
            </a:pPr>
            <a:r>
              <a:rPr lang="it-IT" sz="2000" dirty="0" smtClean="0">
                <a:latin typeface="Arial" pitchFamily="34" charset="0"/>
                <a:cs typeface="Arial" pitchFamily="34" charset="0"/>
              </a:rPr>
              <a:t> Prospettiva sovranazionale</a:t>
            </a:r>
          </a:p>
          <a:p>
            <a:pPr algn="just">
              <a:buFontTx/>
              <a:buChar char="-"/>
            </a:pPr>
            <a:endParaRPr lang="it-IT" sz="800" dirty="0" smtClean="0">
              <a:latin typeface="Arial" pitchFamily="34" charset="0"/>
              <a:cs typeface="Arial" pitchFamily="34" charset="0"/>
            </a:endParaRPr>
          </a:p>
          <a:p>
            <a:pPr algn="just">
              <a:buFontTx/>
              <a:buChar char="-"/>
            </a:pPr>
            <a:r>
              <a:rPr lang="it-IT" sz="2000" dirty="0" smtClean="0">
                <a:latin typeface="Arial" pitchFamily="34" charset="0"/>
                <a:cs typeface="Arial" pitchFamily="34" charset="0"/>
              </a:rPr>
              <a:t>  Enfasi sull’</a:t>
            </a:r>
            <a:r>
              <a:rPr lang="it-IT" sz="2000" dirty="0" err="1" smtClean="0">
                <a:latin typeface="Arial" pitchFamily="34" charset="0"/>
                <a:cs typeface="Arial" pitchFamily="34" charset="0"/>
              </a:rPr>
              <a:t>agency</a:t>
            </a:r>
            <a:r>
              <a:rPr lang="it-IT" sz="2000" dirty="0" smtClean="0">
                <a:latin typeface="Arial" pitchFamily="34" charset="0"/>
                <a:cs typeface="Arial" pitchFamily="34" charset="0"/>
              </a:rPr>
              <a:t> extraeuropea</a:t>
            </a:r>
          </a:p>
          <a:p>
            <a:pPr algn="just">
              <a:buFontTx/>
              <a:buChar char="-"/>
            </a:pPr>
            <a:endParaRPr lang="it-IT" sz="800" dirty="0" smtClean="0">
              <a:latin typeface="Arial" pitchFamily="34" charset="0"/>
              <a:cs typeface="Arial" pitchFamily="34" charset="0"/>
            </a:endParaRPr>
          </a:p>
          <a:p>
            <a:pPr algn="just">
              <a:buFontTx/>
              <a:buChar char="-"/>
            </a:pPr>
            <a:r>
              <a:rPr lang="it-IT" sz="2000" dirty="0" smtClean="0">
                <a:latin typeface="Arial" pitchFamily="34" charset="0"/>
                <a:cs typeface="Arial" pitchFamily="34" charset="0"/>
              </a:rPr>
              <a:t>Centralità riservata al metodo comparativo e all’approccio interdisciplinare, caratterizzato da un orientamento antropologico</a:t>
            </a:r>
          </a:p>
          <a:p>
            <a:pPr algn="ctr"/>
            <a:endParaRPr lang="it-IT" sz="1000" dirty="0" smtClean="0">
              <a:latin typeface="Arial" pitchFamily="34" charset="0"/>
              <a:cs typeface="Arial" pitchFamily="34" charset="0"/>
            </a:endParaRPr>
          </a:p>
          <a:p>
            <a:pPr algn="ctr"/>
            <a:endParaRPr lang="it-IT" sz="1000" u="sng" dirty="0" smtClean="0">
              <a:latin typeface="Arial" pitchFamily="34" charset="0"/>
              <a:cs typeface="Arial" pitchFamily="34" charset="0"/>
            </a:endParaRPr>
          </a:p>
          <a:p>
            <a:pPr algn="ctr"/>
            <a:r>
              <a:rPr lang="it-IT" sz="2000" u="sng" dirty="0" smtClean="0">
                <a:latin typeface="Arial" pitchFamily="34" charset="0"/>
                <a:cs typeface="Arial" pitchFamily="34" charset="0"/>
              </a:rPr>
              <a:t>Resistenza a collaborare con la World </a:t>
            </a:r>
            <a:r>
              <a:rPr lang="it-IT" sz="2000" u="sng" dirty="0" err="1" smtClean="0">
                <a:latin typeface="Arial" pitchFamily="34" charset="0"/>
                <a:cs typeface="Arial" pitchFamily="34" charset="0"/>
              </a:rPr>
              <a:t>Hisotry</a:t>
            </a:r>
            <a:r>
              <a:rPr lang="it-IT" sz="2000" dirty="0" smtClean="0">
                <a:latin typeface="Arial" pitchFamily="34" charset="0"/>
                <a:cs typeface="Arial" pitchFamily="34" charset="0"/>
              </a:rPr>
              <a:t>:</a:t>
            </a:r>
          </a:p>
          <a:p>
            <a:pPr algn="ctr"/>
            <a:endParaRPr lang="it-IT" sz="800" dirty="0" smtClean="0">
              <a:latin typeface="Arial" pitchFamily="34" charset="0"/>
              <a:cs typeface="Arial" pitchFamily="34" charset="0"/>
            </a:endParaRPr>
          </a:p>
          <a:p>
            <a:pPr algn="just">
              <a:buClr>
                <a:srgbClr val="0070C0"/>
              </a:buClr>
              <a:buFont typeface="Wingdings" pitchFamily="2" charset="2"/>
              <a:buChar char="Ø"/>
            </a:pPr>
            <a:r>
              <a:rPr lang="it-IT" sz="2000" dirty="0" smtClean="0">
                <a:latin typeface="Arial" pitchFamily="34" charset="0"/>
                <a:cs typeface="Arial" pitchFamily="34" charset="0"/>
              </a:rPr>
              <a:t>  potrebbe costituire una minaccia all’autonomia dello spazio accademico faticosamente conquistato dagli studiosi di aree non occidentali. (già accusati, dopo l’11 settembre, di tradimento e antipatriottismo dal governo degli USA).</a:t>
            </a:r>
          </a:p>
          <a:p>
            <a:pPr algn="just"/>
            <a:endParaRPr lang="it-IT" sz="1000" dirty="0" smtClean="0">
              <a:latin typeface="Arial" pitchFamily="34" charset="0"/>
              <a:cs typeface="Arial" pitchFamily="34" charset="0"/>
            </a:endParaRPr>
          </a:p>
          <a:p>
            <a:pPr algn="just"/>
            <a:endParaRPr lang="it-IT" sz="2000" dirty="0" smtClean="0">
              <a:latin typeface="Arial" pitchFamily="34" charset="0"/>
              <a:cs typeface="Arial" pitchFamily="34" charset="0"/>
            </a:endParaRPr>
          </a:p>
          <a:p>
            <a:pPr algn="just"/>
            <a:endParaRPr lang="it-IT" sz="2000" dirty="0" smtClean="0">
              <a:latin typeface="Arial" pitchFamily="34" charset="0"/>
              <a:cs typeface="Arial" pitchFamily="34" charset="0"/>
            </a:endParaRPr>
          </a:p>
          <a:p>
            <a:pPr algn="just"/>
            <a:endParaRPr lang="it-IT" sz="2000" dirty="0" smtClean="0">
              <a:latin typeface="Arial" pitchFamily="34" charset="0"/>
              <a:cs typeface="Arial" pitchFamily="34" charset="0"/>
            </a:endParaRPr>
          </a:p>
        </p:txBody>
      </p:sp>
      <p:sp>
        <p:nvSpPr>
          <p:cNvPr id="3" name="Parentesi graffa chiusa 2"/>
          <p:cNvSpPr/>
          <p:nvPr/>
        </p:nvSpPr>
        <p:spPr>
          <a:xfrm>
            <a:off x="4857752" y="2357430"/>
            <a:ext cx="428628" cy="107157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ln>
                <a:solidFill>
                  <a:sysClr val="windowText" lastClr="000000"/>
                </a:solidFill>
              </a:ln>
              <a:solidFill>
                <a:sysClr val="windowText" lastClr="000000"/>
              </a:solidFill>
            </a:endParaRPr>
          </a:p>
        </p:txBody>
      </p:sp>
      <p:sp>
        <p:nvSpPr>
          <p:cNvPr id="5" name="CasellaDiTesto 4"/>
          <p:cNvSpPr txBox="1"/>
          <p:nvPr/>
        </p:nvSpPr>
        <p:spPr>
          <a:xfrm>
            <a:off x="5643570" y="2428868"/>
            <a:ext cx="2428892" cy="646331"/>
          </a:xfrm>
          <a:prstGeom prst="rect">
            <a:avLst/>
          </a:prstGeom>
          <a:noFill/>
        </p:spPr>
        <p:txBody>
          <a:bodyPr wrap="square" rtlCol="0">
            <a:spAutoFit/>
          </a:bodyPr>
          <a:lstStyle/>
          <a:p>
            <a:r>
              <a:rPr lang="it-IT" dirty="0">
                <a:cs typeface="Arial" pitchFamily="34" charset="0"/>
              </a:rPr>
              <a:t>caratteristiche </a:t>
            </a:r>
            <a:r>
              <a:rPr lang="it-IT" dirty="0" smtClean="0">
                <a:cs typeface="Arial" pitchFamily="34" charset="0"/>
              </a:rPr>
              <a:t>anche</a:t>
            </a:r>
          </a:p>
          <a:p>
            <a:r>
              <a:rPr lang="it-IT" dirty="0" smtClean="0">
                <a:cs typeface="Arial" pitchFamily="34" charset="0"/>
              </a:rPr>
              <a:t> </a:t>
            </a:r>
            <a:r>
              <a:rPr lang="it-IT" dirty="0">
                <a:cs typeface="Arial" pitchFamily="34" charset="0"/>
              </a:rPr>
              <a:t>della world </a:t>
            </a:r>
            <a:r>
              <a:rPr lang="it-IT" dirty="0" err="1">
                <a:cs typeface="Arial" pitchFamily="34" charset="0"/>
              </a:rPr>
              <a:t>history</a:t>
            </a:r>
            <a:endParaRPr lang="it-IT"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71472" y="1000108"/>
            <a:ext cx="8072494" cy="4247317"/>
          </a:xfrm>
          <a:prstGeom prst="rect">
            <a:avLst/>
          </a:prstGeom>
        </p:spPr>
        <p:txBody>
          <a:bodyPr wrap="square">
            <a:spAutoFit/>
          </a:bodyPr>
          <a:lstStyle/>
          <a:p>
            <a:pPr algn="just">
              <a:lnSpc>
                <a:spcPct val="150000"/>
              </a:lnSpc>
              <a:buClr>
                <a:srgbClr val="0070C0"/>
              </a:buClr>
              <a:buFont typeface="Wingdings"/>
              <a:buChar char="Ø"/>
            </a:pPr>
            <a:r>
              <a:rPr lang="it-IT" sz="2000" dirty="0">
                <a:cs typeface="Arial" pitchFamily="34" charset="0"/>
              </a:rPr>
              <a:t>Timore che le proprie differenze, le specificità regionali, le prospettive di analisi alternative, vengano stemperate e dissolte una volta inglobate all’interno di un nuovo racconto storico di respiro mondiale.  </a:t>
            </a:r>
            <a:r>
              <a:rPr lang="it-IT" sz="2000" dirty="0" smtClean="0">
                <a:cs typeface="Arial" pitchFamily="34" charset="0"/>
              </a:rPr>
              <a:t>      </a:t>
            </a:r>
            <a:r>
              <a:rPr lang="it-IT" sz="2000" dirty="0">
                <a:cs typeface="Arial" pitchFamily="34" charset="0"/>
              </a:rPr>
              <a:t>il meccanismo distintivo alla base dell’etnocentrismo  non consiste nell’esclusione, ma nell’incorporazione, nella scomparsa  di qualsiasi alternativa</a:t>
            </a:r>
            <a:r>
              <a:rPr lang="it-IT" sz="2000" dirty="0" smtClean="0">
                <a:cs typeface="Arial" pitchFamily="34" charset="0"/>
              </a:rPr>
              <a:t>.</a:t>
            </a:r>
          </a:p>
          <a:p>
            <a:pPr algn="just">
              <a:lnSpc>
                <a:spcPct val="150000"/>
              </a:lnSpc>
              <a:buClr>
                <a:srgbClr val="0070C0"/>
              </a:buClr>
              <a:buFont typeface="Wingdings"/>
              <a:buChar char="Ø"/>
            </a:pPr>
            <a:endParaRPr lang="it-IT" sz="2000" dirty="0">
              <a:cs typeface="Arial" pitchFamily="34" charset="0"/>
            </a:endParaRPr>
          </a:p>
          <a:p>
            <a:pPr algn="just">
              <a:lnSpc>
                <a:spcPct val="150000"/>
              </a:lnSpc>
              <a:buClr>
                <a:srgbClr val="0070C0"/>
              </a:buClr>
              <a:buFont typeface="Wingdings" pitchFamily="2" charset="2"/>
              <a:buChar char="Ø"/>
            </a:pPr>
            <a:r>
              <a:rPr lang="it-IT" sz="2000" dirty="0">
                <a:cs typeface="Arial" pitchFamily="34" charset="0"/>
              </a:rPr>
              <a:t>World </a:t>
            </a:r>
            <a:r>
              <a:rPr lang="it-IT" sz="2000" dirty="0" err="1">
                <a:cs typeface="Arial" pitchFamily="34" charset="0"/>
              </a:rPr>
              <a:t>History</a:t>
            </a:r>
            <a:r>
              <a:rPr lang="it-IT" sz="2000" dirty="0">
                <a:cs typeface="Arial" pitchFamily="34" charset="0"/>
              </a:rPr>
              <a:t> critica l’incapacità degli </a:t>
            </a:r>
            <a:r>
              <a:rPr lang="it-IT" sz="2000" dirty="0" err="1">
                <a:cs typeface="Arial" pitchFamily="34" charset="0"/>
              </a:rPr>
              <a:t>Areas</a:t>
            </a:r>
            <a:r>
              <a:rPr lang="it-IT" sz="2000" dirty="0">
                <a:cs typeface="Arial" pitchFamily="34" charset="0"/>
              </a:rPr>
              <a:t> </a:t>
            </a:r>
            <a:r>
              <a:rPr lang="it-IT" sz="2000" dirty="0" err="1">
                <a:cs typeface="Arial" pitchFamily="34" charset="0"/>
              </a:rPr>
              <a:t>Studies</a:t>
            </a:r>
            <a:r>
              <a:rPr lang="it-IT" sz="2000" dirty="0">
                <a:cs typeface="Arial" pitchFamily="34" charset="0"/>
              </a:rPr>
              <a:t> di trascendere la prospettiva regionale e il rilievo accordato al livello micro.</a:t>
            </a:r>
          </a:p>
        </p:txBody>
      </p:sp>
      <p:sp>
        <p:nvSpPr>
          <p:cNvPr id="3" name="Freccia a destra 2"/>
          <p:cNvSpPr/>
          <p:nvPr/>
        </p:nvSpPr>
        <p:spPr>
          <a:xfrm>
            <a:off x="2000232" y="2500306"/>
            <a:ext cx="42862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7158" y="148471"/>
            <a:ext cx="8501122" cy="6786473"/>
          </a:xfrm>
          <a:prstGeom prst="rect">
            <a:avLst/>
          </a:prstGeom>
        </p:spPr>
        <p:txBody>
          <a:bodyPr wrap="square">
            <a:spAutoFit/>
          </a:bodyPr>
          <a:lstStyle/>
          <a:p>
            <a:pPr algn="ctr"/>
            <a:r>
              <a:rPr lang="it-IT" sz="2500" b="1" u="sng" dirty="0" smtClean="0">
                <a:solidFill>
                  <a:srgbClr val="00B050"/>
                </a:solidFill>
                <a:latin typeface="+mj-lt"/>
                <a:cs typeface="Arial" pitchFamily="34" charset="0"/>
              </a:rPr>
              <a:t>Storiografia sociale</a:t>
            </a:r>
          </a:p>
          <a:p>
            <a:pPr algn="just"/>
            <a:r>
              <a:rPr lang="it-IT" sz="2000" dirty="0" smtClean="0">
                <a:latin typeface="Arial" pitchFamily="34" charset="0"/>
                <a:cs typeface="Arial" pitchFamily="34" charset="0"/>
              </a:rPr>
              <a:t>luogo di raccordo per tutti coloro che mostravano insoddisfazione per la limitatezza degli orizzonti della storia politica tradizionale (la storia dei vertici del potere politico e militare)</a:t>
            </a:r>
          </a:p>
          <a:p>
            <a:pPr algn="just"/>
            <a:endParaRPr lang="it-IT" sz="1000" dirty="0" smtClean="0">
              <a:latin typeface="Arial" pitchFamily="34" charset="0"/>
              <a:cs typeface="Arial" pitchFamily="34" charset="0"/>
            </a:endParaRPr>
          </a:p>
          <a:p>
            <a:pPr algn="just">
              <a:buClr>
                <a:srgbClr val="0070C0"/>
              </a:buClr>
              <a:buFont typeface="Wingdings" pitchFamily="2" charset="2"/>
              <a:buChar char="Ø"/>
            </a:pPr>
            <a:r>
              <a:rPr lang="it-IT" sz="2000" u="sng" dirty="0" smtClean="0">
                <a:latin typeface="Arial" pitchFamily="34" charset="0"/>
                <a:cs typeface="Arial" pitchFamily="34" charset="0"/>
              </a:rPr>
              <a:t>In Francia</a:t>
            </a:r>
            <a:r>
              <a:rPr lang="it-IT" sz="2000" dirty="0" smtClean="0">
                <a:latin typeface="Arial" pitchFamily="34" charset="0"/>
                <a:cs typeface="Arial" pitchFamily="34" charset="0"/>
              </a:rPr>
              <a:t>: dare forma, attraverso la collaborazione con le scienze sociali, di una “storia più ampia e più umana”, che desse fiato alle voci lontane dalle stanze del potere.</a:t>
            </a:r>
          </a:p>
          <a:p>
            <a:pPr algn="just">
              <a:buFontTx/>
              <a:buChar char="-"/>
            </a:pPr>
            <a:endParaRPr lang="it-IT" sz="1000" dirty="0" smtClean="0">
              <a:latin typeface="Arial" pitchFamily="34" charset="0"/>
              <a:cs typeface="Arial" pitchFamily="34" charset="0"/>
            </a:endParaRPr>
          </a:p>
          <a:p>
            <a:pPr algn="just">
              <a:buClr>
                <a:srgbClr val="0070C0"/>
              </a:buClr>
              <a:buFont typeface="Wingdings" pitchFamily="2" charset="2"/>
              <a:buChar char="Ø"/>
            </a:pPr>
            <a:r>
              <a:rPr lang="it-IT" sz="2000" u="sng" dirty="0" smtClean="0">
                <a:cs typeface="Arial" pitchFamily="34" charset="0"/>
              </a:rPr>
              <a:t>I</a:t>
            </a:r>
            <a:r>
              <a:rPr lang="it-IT" sz="2000" u="sng" dirty="0" smtClean="0">
                <a:latin typeface="Arial" pitchFamily="34" charset="0"/>
                <a:cs typeface="Arial" pitchFamily="34" charset="0"/>
              </a:rPr>
              <a:t>n </a:t>
            </a:r>
            <a:r>
              <a:rPr lang="it-IT" sz="2000" u="sng" dirty="0" smtClean="0">
                <a:latin typeface="Arial" pitchFamily="34" charset="0"/>
                <a:cs typeface="Arial" pitchFamily="34" charset="0"/>
              </a:rPr>
              <a:t>Germania</a:t>
            </a:r>
            <a:r>
              <a:rPr lang="it-IT" sz="2000" dirty="0" smtClean="0">
                <a:latin typeface="Arial" pitchFamily="34" charset="0"/>
                <a:cs typeface="Arial" pitchFamily="34" charset="0"/>
              </a:rPr>
              <a:t>: ripudio della separazione e tra stato e società, legge la politica e il sociale come un intreccio organico. Gli oggetti della ricerca sono stati i contesti di socializzazione dei poteri locali, quindi vicini alla vita quotidiana.</a:t>
            </a:r>
          </a:p>
          <a:p>
            <a:pPr algn="just"/>
            <a:endParaRPr lang="it-IT" sz="1000" dirty="0" smtClean="0">
              <a:latin typeface="Arial" pitchFamily="34" charset="0"/>
              <a:cs typeface="Arial" pitchFamily="34" charset="0"/>
            </a:endParaRPr>
          </a:p>
          <a:p>
            <a:pPr algn="just">
              <a:buClr>
                <a:srgbClr val="0070C0"/>
              </a:buClr>
              <a:buFont typeface="Wingdings" pitchFamily="2" charset="2"/>
              <a:buChar char="Ø"/>
            </a:pPr>
            <a:r>
              <a:rPr lang="it-IT" sz="2000" dirty="0" smtClean="0">
                <a:latin typeface="Arial" pitchFamily="34" charset="0"/>
                <a:cs typeface="Arial" pitchFamily="34" charset="0"/>
              </a:rPr>
              <a:t> </a:t>
            </a:r>
            <a:r>
              <a:rPr lang="it-IT" sz="2000" u="sng" dirty="0" smtClean="0">
                <a:latin typeface="Arial" pitchFamily="34" charset="0"/>
                <a:cs typeface="Arial" pitchFamily="34" charset="0"/>
              </a:rPr>
              <a:t>In Gran Bretagna</a:t>
            </a:r>
            <a:r>
              <a:rPr lang="it-IT" sz="2000" dirty="0" smtClean="0">
                <a:latin typeface="Arial" pitchFamily="34" charset="0"/>
                <a:cs typeface="Arial" pitchFamily="34" charset="0"/>
              </a:rPr>
              <a:t>: storia </a:t>
            </a:r>
            <a:r>
              <a:rPr lang="it-IT" sz="2000" i="1" dirty="0" err="1" smtClean="0">
                <a:latin typeface="Arial" pitchFamily="34" charset="0"/>
                <a:cs typeface="Arial" pitchFamily="34" charset="0"/>
              </a:rPr>
              <a:t>from</a:t>
            </a:r>
            <a:r>
              <a:rPr lang="it-IT" sz="2000" i="1" dirty="0" smtClean="0">
                <a:latin typeface="Arial" pitchFamily="34" charset="0"/>
                <a:cs typeface="Arial" pitchFamily="34" charset="0"/>
              </a:rPr>
              <a:t> </a:t>
            </a:r>
            <a:r>
              <a:rPr lang="it-IT" sz="2000" i="1" dirty="0" err="1" smtClean="0">
                <a:latin typeface="Arial" pitchFamily="34" charset="0"/>
                <a:cs typeface="Arial" pitchFamily="34" charset="0"/>
              </a:rPr>
              <a:t>below</a:t>
            </a:r>
            <a:r>
              <a:rPr lang="it-IT" sz="2000" dirty="0" smtClean="0">
                <a:latin typeface="Arial" pitchFamily="34" charset="0"/>
                <a:cs typeface="Arial" pitchFamily="34" charset="0"/>
              </a:rPr>
              <a:t>, storia dal basso, storia delle classi popolari, delle loro pratiche e del loro immaginario.</a:t>
            </a:r>
          </a:p>
          <a:p>
            <a:pPr algn="just">
              <a:buClr>
                <a:srgbClr val="0070C0"/>
              </a:buClr>
              <a:buFont typeface="Wingdings" pitchFamily="2" charset="2"/>
              <a:buChar char="Ø"/>
            </a:pPr>
            <a:endParaRPr lang="it-IT" sz="1000" dirty="0" smtClean="0">
              <a:latin typeface="Arial" pitchFamily="34" charset="0"/>
              <a:cs typeface="Arial" pitchFamily="34" charset="0"/>
            </a:endParaRPr>
          </a:p>
          <a:p>
            <a:pPr algn="just">
              <a:buClr>
                <a:srgbClr val="0070C0"/>
              </a:buClr>
              <a:buFont typeface="Wingdings" pitchFamily="2" charset="2"/>
              <a:buChar char="Ø"/>
            </a:pPr>
            <a:r>
              <a:rPr lang="it-IT" sz="2000" u="sng" dirty="0" smtClean="0">
                <a:latin typeface="Arial" pitchFamily="34" charset="0"/>
                <a:cs typeface="Arial" pitchFamily="34" charset="0"/>
              </a:rPr>
              <a:t>In Italia</a:t>
            </a:r>
            <a:r>
              <a:rPr lang="it-IT" sz="2000" dirty="0" smtClean="0">
                <a:latin typeface="Arial" pitchFamily="34" charset="0"/>
                <a:cs typeface="Arial" pitchFamily="34" charset="0"/>
              </a:rPr>
              <a:t>: microstoria: attenzione alle periferie estreme, in termini sia geografici che gerarchici. </a:t>
            </a:r>
          </a:p>
          <a:p>
            <a:pPr algn="just"/>
            <a:endParaRPr lang="it-IT" sz="1000" dirty="0" smtClean="0">
              <a:latin typeface="Arial" pitchFamily="34" charset="0"/>
              <a:cs typeface="Arial" pitchFamily="34" charset="0"/>
            </a:endParaRPr>
          </a:p>
          <a:p>
            <a:pPr algn="just"/>
            <a:r>
              <a:rPr lang="it-IT" sz="2000" dirty="0" smtClean="0">
                <a:latin typeface="Arial" pitchFamily="34" charset="0"/>
                <a:cs typeface="Arial" pitchFamily="34" charset="0"/>
              </a:rPr>
              <a:t>     Sono tutte storie ribelli, insofferenti al paradigma narrativo incentrato sullo Stato e sulla nazione.</a:t>
            </a:r>
          </a:p>
          <a:p>
            <a:pPr algn="just"/>
            <a:endParaRPr lang="it-IT" sz="2000" dirty="0" smtClean="0">
              <a:latin typeface="Arial" pitchFamily="34" charset="0"/>
              <a:cs typeface="Arial" pitchFamily="34" charset="0"/>
            </a:endParaRPr>
          </a:p>
          <a:p>
            <a:pPr algn="just"/>
            <a:endParaRPr lang="it-IT" sz="2000" dirty="0" smtClean="0">
              <a:latin typeface="Arial" pitchFamily="34" charset="0"/>
              <a:cs typeface="Arial" pitchFamily="34" charset="0"/>
            </a:endParaRPr>
          </a:p>
        </p:txBody>
      </p:sp>
      <p:sp>
        <p:nvSpPr>
          <p:cNvPr id="3" name="Freccia a destra 2"/>
          <p:cNvSpPr/>
          <p:nvPr/>
        </p:nvSpPr>
        <p:spPr>
          <a:xfrm>
            <a:off x="428596" y="5572140"/>
            <a:ext cx="28575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28596" y="857232"/>
            <a:ext cx="8215338" cy="6478697"/>
          </a:xfrm>
          <a:prstGeom prst="rect">
            <a:avLst/>
          </a:prstGeom>
        </p:spPr>
        <p:txBody>
          <a:bodyPr wrap="square">
            <a:spAutoFit/>
          </a:bodyPr>
          <a:lstStyle/>
          <a:p>
            <a:pPr algn="just">
              <a:lnSpc>
                <a:spcPct val="150000"/>
              </a:lnSpc>
              <a:buClr>
                <a:srgbClr val="0070C0"/>
              </a:buClr>
              <a:buFont typeface="Wingdings"/>
              <a:buChar char="Ø"/>
            </a:pPr>
            <a:r>
              <a:rPr lang="it-IT" sz="2000" dirty="0" smtClean="0">
                <a:latin typeface="Arial" pitchFamily="34" charset="0"/>
                <a:cs typeface="Arial" pitchFamily="34" charset="0"/>
              </a:rPr>
              <a:t>Diffidenza degli storici sociali verso la World </a:t>
            </a:r>
            <a:r>
              <a:rPr lang="it-IT" sz="2000" dirty="0" err="1" smtClean="0">
                <a:latin typeface="Arial" pitchFamily="34" charset="0"/>
                <a:cs typeface="Arial" pitchFamily="34" charset="0"/>
              </a:rPr>
              <a:t>History</a:t>
            </a:r>
            <a:r>
              <a:rPr lang="it-IT" sz="2000" dirty="0" smtClean="0">
                <a:latin typeface="Arial" pitchFamily="34" charset="0"/>
                <a:cs typeface="Arial" pitchFamily="34" charset="0"/>
              </a:rPr>
              <a:t>: </a:t>
            </a:r>
          </a:p>
          <a:p>
            <a:pPr algn="just">
              <a:lnSpc>
                <a:spcPct val="150000"/>
              </a:lnSpc>
              <a:buFont typeface="Wingdings"/>
              <a:buChar char="Ø"/>
            </a:pPr>
            <a:endParaRPr lang="it-IT" sz="500" dirty="0" smtClean="0">
              <a:latin typeface="Arial" pitchFamily="34" charset="0"/>
              <a:cs typeface="Arial" pitchFamily="34" charset="0"/>
            </a:endParaRPr>
          </a:p>
          <a:p>
            <a:pPr algn="just">
              <a:lnSpc>
                <a:spcPct val="150000"/>
              </a:lnSpc>
              <a:buFontTx/>
              <a:buChar char="-"/>
            </a:pPr>
            <a:r>
              <a:rPr lang="it-IT" sz="2000" dirty="0" smtClean="0">
                <a:latin typeface="Arial" pitchFamily="34" charset="0"/>
                <a:cs typeface="Arial" pitchFamily="34" charset="0"/>
              </a:rPr>
              <a:t>Temono che lo sguardo globale riproponga una nuova versione della storia “dall’alto”</a:t>
            </a:r>
          </a:p>
          <a:p>
            <a:pPr algn="just">
              <a:lnSpc>
                <a:spcPct val="150000"/>
              </a:lnSpc>
              <a:buFontTx/>
              <a:buChar char="-"/>
            </a:pPr>
            <a:endParaRPr lang="it-IT" sz="500" dirty="0" smtClean="0">
              <a:latin typeface="Arial" pitchFamily="34" charset="0"/>
              <a:cs typeface="Arial" pitchFamily="34" charset="0"/>
            </a:endParaRPr>
          </a:p>
          <a:p>
            <a:pPr algn="just">
              <a:lnSpc>
                <a:spcPct val="150000"/>
              </a:lnSpc>
              <a:buFontTx/>
              <a:buChar char="-"/>
            </a:pPr>
            <a:r>
              <a:rPr lang="it-IT" sz="2000" dirty="0" smtClean="0">
                <a:latin typeface="Arial" pitchFamily="34" charset="0"/>
                <a:cs typeface="Arial" pitchFamily="34" charset="0"/>
              </a:rPr>
              <a:t> Temono che l’accentuazione della dimensione macro possa diventare un trampolino di rilancio della storia di vertice.</a:t>
            </a:r>
          </a:p>
          <a:p>
            <a:pPr algn="just">
              <a:lnSpc>
                <a:spcPct val="150000"/>
              </a:lnSpc>
              <a:buFontTx/>
              <a:buChar char="-"/>
            </a:pPr>
            <a:endParaRPr lang="it-IT" sz="1000" dirty="0" smtClean="0">
              <a:latin typeface="Arial" pitchFamily="34" charset="0"/>
              <a:cs typeface="Arial" pitchFamily="34" charset="0"/>
            </a:endParaRPr>
          </a:p>
          <a:p>
            <a:pPr algn="just">
              <a:lnSpc>
                <a:spcPct val="150000"/>
              </a:lnSpc>
              <a:buClr>
                <a:srgbClr val="0070C0"/>
              </a:buClr>
              <a:buFont typeface="Wingdings"/>
              <a:buChar char="Ø"/>
            </a:pPr>
            <a:r>
              <a:rPr lang="it-IT" sz="2000" dirty="0" smtClean="0">
                <a:latin typeface="Arial" pitchFamily="34" charset="0"/>
                <a:cs typeface="Arial" pitchFamily="34" charset="0"/>
              </a:rPr>
              <a:t>La scala macro finirebbe per tacitare il </a:t>
            </a:r>
            <a:r>
              <a:rPr lang="it-IT" sz="2000" i="1" dirty="0" err="1" smtClean="0">
                <a:latin typeface="Arial" pitchFamily="34" charset="0"/>
                <a:cs typeface="Arial" pitchFamily="34" charset="0"/>
              </a:rPr>
              <a:t>below</a:t>
            </a:r>
            <a:r>
              <a:rPr lang="it-IT" sz="2000" dirty="0" smtClean="0">
                <a:latin typeface="Arial" pitchFamily="34" charset="0"/>
                <a:cs typeface="Arial" pitchFamily="34" charset="0"/>
              </a:rPr>
              <a:t>, il subalterno, il ribelle</a:t>
            </a:r>
          </a:p>
          <a:p>
            <a:pPr algn="just">
              <a:lnSpc>
                <a:spcPct val="150000"/>
              </a:lnSpc>
            </a:pPr>
            <a:endParaRPr lang="it-IT" sz="1000" dirty="0" smtClean="0">
              <a:latin typeface="Arial" pitchFamily="34" charset="0"/>
              <a:cs typeface="Arial" pitchFamily="34" charset="0"/>
            </a:endParaRPr>
          </a:p>
          <a:p>
            <a:pPr algn="just">
              <a:lnSpc>
                <a:spcPct val="150000"/>
              </a:lnSpc>
            </a:pPr>
            <a:endParaRPr lang="it-IT" sz="1000" dirty="0" smtClean="0">
              <a:cs typeface="Arial" pitchFamily="34" charset="0"/>
            </a:endParaRPr>
          </a:p>
          <a:p>
            <a:pPr algn="just">
              <a:lnSpc>
                <a:spcPct val="150000"/>
              </a:lnSpc>
            </a:pPr>
            <a:endParaRPr lang="it-IT" sz="1000" dirty="0" smtClean="0">
              <a:latin typeface="Arial" pitchFamily="34" charset="0"/>
              <a:cs typeface="Arial" pitchFamily="34" charset="0"/>
            </a:endParaRPr>
          </a:p>
          <a:p>
            <a:pPr algn="just">
              <a:lnSpc>
                <a:spcPct val="150000"/>
              </a:lnSpc>
              <a:buClr>
                <a:srgbClr val="0070C0"/>
              </a:buClr>
              <a:buFont typeface="Wingdings" pitchFamily="2" charset="2"/>
              <a:buChar char="Ø"/>
            </a:pPr>
            <a:r>
              <a:rPr lang="it-IT" sz="2000" dirty="0" smtClean="0">
                <a:latin typeface="Arial" pitchFamily="34" charset="0"/>
                <a:cs typeface="Arial" pitchFamily="34" charset="0"/>
              </a:rPr>
              <a:t> </a:t>
            </a:r>
            <a:r>
              <a:rPr lang="it-IT" sz="2000" b="1" dirty="0" smtClean="0">
                <a:latin typeface="Arial" pitchFamily="34" charset="0"/>
                <a:cs typeface="Arial" pitchFamily="34" charset="0"/>
              </a:rPr>
              <a:t>Problema</a:t>
            </a:r>
            <a:r>
              <a:rPr lang="it-IT" sz="2000" dirty="0" smtClean="0">
                <a:latin typeface="Arial" pitchFamily="34" charset="0"/>
                <a:cs typeface="Arial" pitchFamily="34" charset="0"/>
              </a:rPr>
              <a:t>: trovare una sintesi che inglobi tanto la profondità analitica del micro quanto la larghezza ecumenica del macro</a:t>
            </a:r>
          </a:p>
          <a:p>
            <a:pPr algn="just">
              <a:buClr>
                <a:srgbClr val="0070C0"/>
              </a:buClr>
              <a:buFont typeface="Wingdings" pitchFamily="2" charset="2"/>
              <a:buChar char="Ø"/>
            </a:pPr>
            <a:endParaRPr lang="it-IT" sz="2000" dirty="0">
              <a:cs typeface="Arial" pitchFamily="34" charset="0"/>
            </a:endParaRPr>
          </a:p>
          <a:p>
            <a:pPr algn="just">
              <a:buClr>
                <a:srgbClr val="0070C0"/>
              </a:buClr>
              <a:buFont typeface="Wingdings" pitchFamily="2" charset="2"/>
              <a:buChar char="Ø"/>
            </a:pPr>
            <a:endParaRPr lang="it-IT" sz="2000" dirty="0" smtClean="0">
              <a:latin typeface="Arial" pitchFamily="34" charset="0"/>
              <a:cs typeface="Arial" pitchFamily="34" charset="0"/>
            </a:endParaRPr>
          </a:p>
          <a:p>
            <a:pPr algn="just"/>
            <a:endParaRPr lang="it-IT" sz="2000" u="sng" dirty="0" smtClean="0">
              <a:latin typeface="Arial" pitchFamily="34" charset="0"/>
              <a:cs typeface="Arial" pitchFamily="34" charset="0"/>
            </a:endParaRPr>
          </a:p>
          <a:p>
            <a:pPr algn="just">
              <a:buFontTx/>
              <a:buChar char="-"/>
            </a:pPr>
            <a:endParaRPr lang="it-IT" sz="2000" dirty="0" smtClean="0">
              <a:latin typeface="Arial" pitchFamily="34" charset="0"/>
              <a:cs typeface="Arial" pitchFamily="34" charset="0"/>
            </a:endParaRPr>
          </a:p>
          <a:p>
            <a:pPr algn="just"/>
            <a:endParaRPr lang="it-IT" sz="2000" dirty="0" smtClean="0">
              <a:latin typeface="Arial" pitchFamily="34" charset="0"/>
              <a:cs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7158" y="214290"/>
            <a:ext cx="8572560" cy="6848029"/>
          </a:xfrm>
          <a:prstGeom prst="rect">
            <a:avLst/>
          </a:prstGeom>
        </p:spPr>
        <p:txBody>
          <a:bodyPr wrap="square">
            <a:spAutoFit/>
          </a:bodyPr>
          <a:lstStyle/>
          <a:p>
            <a:pPr algn="ctr"/>
            <a:r>
              <a:rPr lang="it-IT" sz="3000" b="1" u="sng" dirty="0">
                <a:solidFill>
                  <a:srgbClr val="00B050"/>
                </a:solidFill>
                <a:latin typeface="+mj-lt"/>
                <a:cs typeface="Arial" pitchFamily="34" charset="0"/>
              </a:rPr>
              <a:t>Storia di </a:t>
            </a:r>
            <a:r>
              <a:rPr lang="it-IT" sz="3000" b="1" u="sng" dirty="0" smtClean="0">
                <a:solidFill>
                  <a:srgbClr val="00B050"/>
                </a:solidFill>
                <a:latin typeface="+mj-lt"/>
                <a:cs typeface="Arial" pitchFamily="34" charset="0"/>
              </a:rPr>
              <a:t>genere</a:t>
            </a:r>
          </a:p>
          <a:p>
            <a:pPr algn="ctr"/>
            <a:endParaRPr lang="it-IT" sz="1000" b="1" dirty="0">
              <a:solidFill>
                <a:srgbClr val="00B050"/>
              </a:solidFill>
              <a:cs typeface="Arial" pitchFamily="34" charset="0"/>
            </a:endParaRPr>
          </a:p>
          <a:p>
            <a:pPr algn="just"/>
            <a:endParaRPr lang="it-IT" sz="500" dirty="0" smtClean="0">
              <a:cs typeface="Arial" pitchFamily="34" charset="0"/>
            </a:endParaRPr>
          </a:p>
          <a:p>
            <a:pPr algn="just">
              <a:lnSpc>
                <a:spcPct val="150000"/>
              </a:lnSpc>
            </a:pPr>
            <a:r>
              <a:rPr lang="it-IT" sz="2000" dirty="0" smtClean="0">
                <a:cs typeface="Arial" pitchFamily="34" charset="0"/>
              </a:rPr>
              <a:t>viene </a:t>
            </a:r>
            <a:r>
              <a:rPr lang="it-IT" sz="2000" dirty="0">
                <a:cs typeface="Arial" pitchFamily="34" charset="0"/>
              </a:rPr>
              <a:t>messa in discussione la “</a:t>
            </a:r>
            <a:r>
              <a:rPr lang="it-IT" sz="2000" i="1" dirty="0" err="1">
                <a:cs typeface="Arial" pitchFamily="34" charset="0"/>
              </a:rPr>
              <a:t>his-story</a:t>
            </a:r>
            <a:r>
              <a:rPr lang="it-IT" sz="2000" dirty="0">
                <a:cs typeface="Arial" pitchFamily="34" charset="0"/>
              </a:rPr>
              <a:t>”, la “storia al maschile” che aveva detenuto il monopolio del racconto, all’interno del quale le donne erano o invisibili o avevano un ruolo subordinato.</a:t>
            </a:r>
          </a:p>
          <a:p>
            <a:pPr algn="just">
              <a:lnSpc>
                <a:spcPct val="150000"/>
              </a:lnSpc>
            </a:pPr>
            <a:endParaRPr lang="it-IT" sz="1000" dirty="0" smtClean="0">
              <a:cs typeface="Arial" pitchFamily="34" charset="0"/>
            </a:endParaRPr>
          </a:p>
          <a:p>
            <a:pPr algn="just">
              <a:lnSpc>
                <a:spcPct val="150000"/>
              </a:lnSpc>
            </a:pPr>
            <a:r>
              <a:rPr lang="it-IT" sz="2000" dirty="0" smtClean="0">
                <a:cs typeface="Arial" pitchFamily="34" charset="0"/>
              </a:rPr>
              <a:t>La </a:t>
            </a:r>
            <a:r>
              <a:rPr lang="it-IT" sz="2000" dirty="0">
                <a:cs typeface="Arial" pitchFamily="34" charset="0"/>
              </a:rPr>
              <a:t>nuova “</a:t>
            </a:r>
            <a:r>
              <a:rPr lang="it-IT" sz="2000" i="1" dirty="0" err="1">
                <a:cs typeface="Arial" pitchFamily="34" charset="0"/>
              </a:rPr>
              <a:t>her-story</a:t>
            </a:r>
            <a:r>
              <a:rPr lang="it-IT" sz="2000" dirty="0">
                <a:cs typeface="Arial" pitchFamily="34" charset="0"/>
              </a:rPr>
              <a:t>” si propone di riabilitare le donne come soggetti attivi dell’esperienza storica, restituendo loro voce</a:t>
            </a:r>
            <a:r>
              <a:rPr lang="it-IT" sz="2000" dirty="0" smtClean="0">
                <a:cs typeface="Arial" pitchFamily="34" charset="0"/>
              </a:rPr>
              <a:t>.</a:t>
            </a:r>
          </a:p>
          <a:p>
            <a:pPr algn="just">
              <a:lnSpc>
                <a:spcPct val="150000"/>
              </a:lnSpc>
            </a:pPr>
            <a:endParaRPr lang="it-IT" sz="1000" dirty="0">
              <a:cs typeface="Arial" pitchFamily="34" charset="0"/>
            </a:endParaRPr>
          </a:p>
          <a:p>
            <a:pPr algn="just">
              <a:lnSpc>
                <a:spcPct val="150000"/>
              </a:lnSpc>
              <a:buFontTx/>
              <a:buChar char="-"/>
            </a:pPr>
            <a:r>
              <a:rPr lang="it-IT" sz="2000" dirty="0">
                <a:cs typeface="Arial" pitchFamily="34" charset="0"/>
              </a:rPr>
              <a:t>S’incontra poi con la categoria di “genere” (</a:t>
            </a:r>
            <a:r>
              <a:rPr lang="it-IT" sz="2000" i="1" dirty="0">
                <a:cs typeface="Arial" pitchFamily="34" charset="0"/>
              </a:rPr>
              <a:t>gender </a:t>
            </a:r>
            <a:r>
              <a:rPr lang="it-IT" sz="2000" i="1" dirty="0" err="1">
                <a:cs typeface="Arial" pitchFamily="34" charset="0"/>
              </a:rPr>
              <a:t>history</a:t>
            </a:r>
            <a:r>
              <a:rPr lang="it-IT" sz="2000" dirty="0">
                <a:cs typeface="Arial" pitchFamily="34" charset="0"/>
              </a:rPr>
              <a:t>), che privilegia la dimensione relazionale. </a:t>
            </a:r>
            <a:endParaRPr lang="it-IT" sz="2000" dirty="0" smtClean="0">
              <a:cs typeface="Arial" pitchFamily="34" charset="0"/>
            </a:endParaRPr>
          </a:p>
          <a:p>
            <a:pPr algn="just">
              <a:lnSpc>
                <a:spcPct val="150000"/>
              </a:lnSpc>
              <a:buFontTx/>
              <a:buChar char="-"/>
            </a:pPr>
            <a:endParaRPr lang="it-IT" sz="1000" dirty="0">
              <a:cs typeface="Arial" pitchFamily="34" charset="0"/>
            </a:endParaRPr>
          </a:p>
          <a:p>
            <a:pPr algn="just">
              <a:lnSpc>
                <a:spcPct val="150000"/>
              </a:lnSpc>
              <a:buFontTx/>
              <a:buChar char="-"/>
            </a:pPr>
            <a:r>
              <a:rPr lang="it-IT" sz="2000" dirty="0">
                <a:cs typeface="Arial" pitchFamily="34" charset="0"/>
              </a:rPr>
              <a:t>Viene messa in discussione la presunta unicità del concetto di donna (</a:t>
            </a:r>
            <a:r>
              <a:rPr lang="it-IT" sz="2000" dirty="0" err="1">
                <a:cs typeface="Arial" pitchFamily="34" charset="0"/>
              </a:rPr>
              <a:t>donna</a:t>
            </a:r>
            <a:r>
              <a:rPr lang="it-IT" sz="2000" dirty="0">
                <a:cs typeface="Arial" pitchFamily="34" charset="0"/>
              </a:rPr>
              <a:t> bianca eterosessuale di classe media) in relazione ad altri fattori, quali la razza, l’etnicità, la classe, l’orientamento </a:t>
            </a:r>
            <a:r>
              <a:rPr lang="it-IT" sz="2000" dirty="0" smtClean="0">
                <a:cs typeface="Arial" pitchFamily="34" charset="0"/>
              </a:rPr>
              <a:t>sessuale.</a:t>
            </a:r>
          </a:p>
          <a:p>
            <a:pPr algn="just">
              <a:buFontTx/>
              <a:buChar char="-"/>
            </a:pPr>
            <a:endParaRPr lang="it-IT" sz="2000" dirty="0">
              <a:cs typeface="Arial" pitchFamily="34" charset="0"/>
            </a:endParaRPr>
          </a:p>
          <a:p>
            <a:pPr algn="just">
              <a:buFontTx/>
              <a:buChar char="-"/>
            </a:pPr>
            <a:endParaRPr lang="it-IT" dirty="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7813"/>
            <a:ext cx="8507413" cy="1139825"/>
          </a:xfrm>
        </p:spPr>
        <p:txBody>
          <a:bodyPr/>
          <a:lstStyle/>
          <a:p>
            <a:pPr eaLnBrk="1" hangingPunct="1">
              <a:defRPr/>
            </a:pPr>
            <a:r>
              <a:rPr lang="it-IT" sz="3800" b="1" i="1" dirty="0" smtClean="0">
                <a:cs typeface="+mj-cs"/>
              </a:rPr>
              <a:t>La scuola laica illuminista </a:t>
            </a:r>
            <a:endParaRPr lang="it-IT" sz="3800" b="1" i="1" dirty="0">
              <a:solidFill>
                <a:srgbClr val="FF0000"/>
              </a:solidFill>
              <a:cs typeface="+mj-cs"/>
            </a:endParaRPr>
          </a:p>
        </p:txBody>
      </p:sp>
      <p:sp>
        <p:nvSpPr>
          <p:cNvPr id="8195" name="Rectangle 3"/>
          <p:cNvSpPr>
            <a:spLocks noGrp="1" noChangeArrowheads="1"/>
          </p:cNvSpPr>
          <p:nvPr>
            <p:ph type="body" idx="4294967295"/>
          </p:nvPr>
        </p:nvSpPr>
        <p:spPr>
          <a:xfrm>
            <a:off x="0" y="1600200"/>
            <a:ext cx="8229600" cy="4530725"/>
          </a:xfrm>
        </p:spPr>
        <p:txBody>
          <a:bodyPr/>
          <a:lstStyle/>
          <a:p>
            <a:pPr eaLnBrk="1" hangingPunct="1">
              <a:buFont typeface="Wingdings" charset="0"/>
              <a:buChar char="n"/>
              <a:defRPr/>
            </a:pPr>
            <a:endParaRPr lang="it-IT">
              <a:solidFill>
                <a:srgbClr val="FF0000"/>
              </a:solidFill>
              <a:cs typeface="+mn-cs"/>
            </a:endParaRPr>
          </a:p>
          <a:p>
            <a:pPr eaLnBrk="1" hangingPunct="1">
              <a:buFont typeface="Wingdings" charset="0"/>
              <a:buChar char="n"/>
              <a:defRPr/>
            </a:pPr>
            <a:endParaRPr lang="it-IT">
              <a:solidFill>
                <a:srgbClr val="FF0000"/>
              </a:solidFill>
              <a:cs typeface="+mn-cs"/>
            </a:endParaRPr>
          </a:p>
        </p:txBody>
      </p:sp>
      <p:pic>
        <p:nvPicPr>
          <p:cNvPr id="6" name="Segnaposto contenuto 5" descr="220px-Atelier_de_Nicolas_de_Largillière,_portrait_de_Voltaire,_détail_(musée_Carnavalet)_-002.jpg"/>
          <p:cNvPicPr>
            <a:picLocks noGrp="1" noChangeAspect="1"/>
          </p:cNvPicPr>
          <p:nvPr>
            <p:ph sz="half" idx="3"/>
          </p:nvPr>
        </p:nvPicPr>
        <p:blipFill>
          <a:blip r:embed="rId2">
            <a:extLst>
              <a:ext uri="{28A0092B-C50C-407E-A947-70E740481C1C}">
                <a14:useLocalDpi xmlns="" xmlns:a14="http://schemas.microsoft.com/office/drawing/2010/main" val="0"/>
              </a:ext>
            </a:extLst>
          </a:blip>
          <a:srcRect t="240" b="240"/>
          <a:stretch>
            <a:fillRect/>
          </a:stretch>
        </p:blipFill>
        <p:spPr/>
      </p:pic>
      <p:sp>
        <p:nvSpPr>
          <p:cNvPr id="4" name="Segnaposto contenuto 3"/>
          <p:cNvSpPr>
            <a:spLocks noGrp="1"/>
          </p:cNvSpPr>
          <p:nvPr>
            <p:ph sz="quarter" idx="2"/>
          </p:nvPr>
        </p:nvSpPr>
        <p:spPr>
          <a:xfrm>
            <a:off x="395288" y="3573463"/>
            <a:ext cx="4038600" cy="2189162"/>
          </a:xfrm>
        </p:spPr>
        <p:txBody>
          <a:bodyPr/>
          <a:lstStyle/>
          <a:p>
            <a:r>
              <a:rPr lang="it-IT" sz="2800" dirty="0" smtClean="0">
                <a:ea typeface="ＭＳ Ｐゴシック" pitchFamily="34" charset="-128"/>
              </a:rPr>
              <a:t>Legato </a:t>
            </a:r>
            <a:r>
              <a:rPr lang="it-IT" sz="2800" dirty="0" smtClean="0">
                <a:ea typeface="ＭＳ Ｐゴシック" pitchFamily="34" charset="-128"/>
              </a:rPr>
              <a:t>al movimento culturale dell</a:t>
            </a:r>
            <a:r>
              <a:rPr lang="it-IT" altLang="it-IT" sz="2800" dirty="0" smtClean="0">
                <a:ea typeface="ＭＳ Ｐゴシック" pitchFamily="34" charset="-128"/>
              </a:rPr>
              <a:t>’</a:t>
            </a:r>
            <a:r>
              <a:rPr lang="it-IT" sz="2800" dirty="0" smtClean="0">
                <a:ea typeface="ＭＳ Ｐゴシック" pitchFamily="34" charset="-128"/>
              </a:rPr>
              <a:t>illuminismo di cui fu uno degli animatori e degli esponenti </a:t>
            </a:r>
            <a:r>
              <a:rPr lang="it-IT" sz="2800" dirty="0" smtClean="0">
                <a:ea typeface="ＭＳ Ｐゴシック" pitchFamily="34" charset="-128"/>
              </a:rPr>
              <a:t>principali</a:t>
            </a:r>
            <a:r>
              <a:rPr lang="it-IT" sz="2800" dirty="0" smtClean="0">
                <a:ea typeface="ＭＳ Ｐゴシック" pitchFamily="34" charset="-128"/>
              </a:rPr>
              <a:t>.</a:t>
            </a:r>
            <a:endParaRPr lang="it-IT" sz="2800" dirty="0" smtClean="0">
              <a:ea typeface="ＭＳ Ｐゴシック" pitchFamily="34" charset="-128"/>
            </a:endParaRPr>
          </a:p>
        </p:txBody>
      </p:sp>
      <p:sp>
        <p:nvSpPr>
          <p:cNvPr id="7" name="Segnaposto contenuto 6"/>
          <p:cNvSpPr>
            <a:spLocks noGrp="1"/>
          </p:cNvSpPr>
          <p:nvPr>
            <p:ph sz="quarter" idx="1"/>
          </p:nvPr>
        </p:nvSpPr>
        <p:spPr>
          <a:xfrm>
            <a:off x="468313" y="1196975"/>
            <a:ext cx="4038600" cy="2189163"/>
          </a:xfrm>
        </p:spPr>
        <p:txBody>
          <a:bodyPr/>
          <a:lstStyle/>
          <a:p>
            <a:r>
              <a:rPr lang="it-IT" sz="2800" smtClean="0">
                <a:ea typeface="ＭＳ Ｐゴシック" pitchFamily="34" charset="-128"/>
              </a:rPr>
              <a:t>Voltaire, pseudonimo dello scrittore e filosofo francese François Marie Arouet (Parigi 1694-1778).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7158" y="285728"/>
            <a:ext cx="8501122" cy="7355860"/>
          </a:xfrm>
          <a:prstGeom prst="rect">
            <a:avLst/>
          </a:prstGeom>
        </p:spPr>
        <p:txBody>
          <a:bodyPr wrap="square">
            <a:spAutoFit/>
          </a:bodyPr>
          <a:lstStyle/>
          <a:p>
            <a:pPr algn="ctr">
              <a:buClr>
                <a:srgbClr val="0070C0"/>
              </a:buClr>
            </a:pPr>
            <a:r>
              <a:rPr lang="it-IT" sz="2700" b="1" dirty="0" smtClean="0">
                <a:solidFill>
                  <a:srgbClr val="00B050"/>
                </a:solidFill>
                <a:latin typeface="+mj-lt"/>
                <a:cs typeface="Arial" pitchFamily="34" charset="0"/>
              </a:rPr>
              <a:t>Gender </a:t>
            </a:r>
            <a:r>
              <a:rPr lang="it-IT" sz="2700" b="1" dirty="0" err="1" smtClean="0">
                <a:solidFill>
                  <a:srgbClr val="00B050"/>
                </a:solidFill>
                <a:latin typeface="+mj-lt"/>
                <a:cs typeface="Arial" pitchFamily="34" charset="0"/>
              </a:rPr>
              <a:t>History</a:t>
            </a:r>
            <a:r>
              <a:rPr lang="it-IT" sz="2700" b="1" dirty="0" smtClean="0">
                <a:solidFill>
                  <a:srgbClr val="00B050"/>
                </a:solidFill>
                <a:latin typeface="+mj-lt"/>
                <a:cs typeface="Arial" pitchFamily="34" charset="0"/>
              </a:rPr>
              <a:t> e World </a:t>
            </a:r>
            <a:r>
              <a:rPr lang="it-IT" sz="2700" b="1" dirty="0" err="1" smtClean="0">
                <a:solidFill>
                  <a:srgbClr val="00B050"/>
                </a:solidFill>
                <a:latin typeface="+mj-lt"/>
                <a:cs typeface="Arial" pitchFamily="34" charset="0"/>
              </a:rPr>
              <a:t>History</a:t>
            </a:r>
            <a:r>
              <a:rPr lang="it-IT" sz="2000" dirty="0" smtClean="0">
                <a:cs typeface="Arial" pitchFamily="34" charset="0"/>
              </a:rPr>
              <a:t>:</a:t>
            </a:r>
          </a:p>
          <a:p>
            <a:pPr algn="ctr">
              <a:buClr>
                <a:srgbClr val="0070C0"/>
              </a:buClr>
              <a:buFont typeface="Wingdings" pitchFamily="2" charset="2"/>
              <a:buChar char="Ø"/>
            </a:pPr>
            <a:endParaRPr lang="it-IT" sz="1000" dirty="0" smtClean="0">
              <a:cs typeface="Arial" pitchFamily="34" charset="0"/>
            </a:endParaRPr>
          </a:p>
          <a:p>
            <a:pPr algn="just">
              <a:lnSpc>
                <a:spcPct val="120000"/>
              </a:lnSpc>
              <a:buClr>
                <a:srgbClr val="0070C0"/>
              </a:buClr>
            </a:pPr>
            <a:r>
              <a:rPr lang="it-IT" sz="2000" dirty="0" smtClean="0">
                <a:cs typeface="Arial" pitchFamily="34" charset="0"/>
              </a:rPr>
              <a:t> rischio per la storia di genere di vendere smantellate le 2 categorie fondanti: la soggettività in termini di </a:t>
            </a:r>
            <a:r>
              <a:rPr lang="it-IT" sz="2000" dirty="0" err="1" smtClean="0">
                <a:cs typeface="Arial" pitchFamily="34" charset="0"/>
              </a:rPr>
              <a:t>agency</a:t>
            </a:r>
            <a:r>
              <a:rPr lang="it-IT" sz="2000" dirty="0" smtClean="0">
                <a:cs typeface="Arial" pitchFamily="34" charset="0"/>
              </a:rPr>
              <a:t> e la differenza, che tende a scomparire dietro la ricerca di convergenze e uniformità.</a:t>
            </a:r>
          </a:p>
          <a:p>
            <a:pPr algn="just">
              <a:buClr>
                <a:srgbClr val="0070C0"/>
              </a:buClr>
            </a:pPr>
            <a:endParaRPr lang="it-IT" sz="800" dirty="0" smtClean="0">
              <a:cs typeface="Arial" pitchFamily="34" charset="0"/>
            </a:endParaRPr>
          </a:p>
          <a:p>
            <a:pPr algn="just">
              <a:buClr>
                <a:srgbClr val="C00000"/>
              </a:buClr>
              <a:buFont typeface="Wingdings" pitchFamily="2" charset="2"/>
              <a:buChar char="v"/>
            </a:pPr>
            <a:r>
              <a:rPr lang="it-IT" sz="2000" dirty="0" smtClean="0">
                <a:cs typeface="Arial" pitchFamily="34" charset="0"/>
              </a:rPr>
              <a:t> la </a:t>
            </a:r>
            <a:r>
              <a:rPr lang="it-IT" sz="2000" dirty="0" err="1" smtClean="0">
                <a:cs typeface="Arial" pitchFamily="34" charset="0"/>
              </a:rPr>
              <a:t>W.H.</a:t>
            </a:r>
            <a:r>
              <a:rPr lang="it-IT" sz="2000" dirty="0" smtClean="0">
                <a:cs typeface="Arial" pitchFamily="34" charset="0"/>
              </a:rPr>
              <a:t>, concentrandosi sull’imperialismo, sul commercio, le scoperte geografiche, “rende le donne invisibili”, poiché i protagonisti sono quasi solo uomini.</a:t>
            </a:r>
          </a:p>
          <a:p>
            <a:pPr algn="just">
              <a:buClr>
                <a:srgbClr val="C00000"/>
              </a:buClr>
              <a:buFont typeface="Wingdings" pitchFamily="2" charset="2"/>
              <a:buChar char="v"/>
            </a:pPr>
            <a:endParaRPr lang="it-IT" sz="800" dirty="0" smtClean="0">
              <a:cs typeface="Arial" pitchFamily="34" charset="0"/>
            </a:endParaRPr>
          </a:p>
          <a:p>
            <a:pPr algn="just">
              <a:buClr>
                <a:srgbClr val="C00000"/>
              </a:buClr>
              <a:buFont typeface="Wingdings" pitchFamily="2" charset="2"/>
              <a:buChar char="v"/>
            </a:pPr>
            <a:r>
              <a:rPr lang="it-IT" sz="2000" dirty="0" smtClean="0">
                <a:cs typeface="Arial" pitchFamily="34" charset="0"/>
              </a:rPr>
              <a:t> la </a:t>
            </a:r>
            <a:r>
              <a:rPr lang="it-IT" sz="2000" dirty="0" err="1" smtClean="0">
                <a:cs typeface="Arial" pitchFamily="34" charset="0"/>
              </a:rPr>
              <a:t>W.H.</a:t>
            </a:r>
            <a:r>
              <a:rPr lang="it-IT" sz="2000" dirty="0" smtClean="0">
                <a:cs typeface="Arial" pitchFamily="34" charset="0"/>
              </a:rPr>
              <a:t> ha un’attenzione marginale ai temi propri dello studio di genere, come quello della famiglia e della sessualità.</a:t>
            </a:r>
          </a:p>
          <a:p>
            <a:pPr algn="just">
              <a:buClr>
                <a:srgbClr val="C00000"/>
              </a:buClr>
              <a:buFont typeface="Wingdings" pitchFamily="2" charset="2"/>
              <a:buChar char="v"/>
            </a:pPr>
            <a:endParaRPr lang="it-IT" sz="800" dirty="0" smtClean="0">
              <a:cs typeface="Arial" pitchFamily="34" charset="0"/>
            </a:endParaRPr>
          </a:p>
          <a:p>
            <a:pPr algn="just">
              <a:buClr>
                <a:srgbClr val="C00000"/>
              </a:buClr>
              <a:buFont typeface="Wingdings" pitchFamily="2" charset="2"/>
              <a:buChar char="v"/>
            </a:pPr>
            <a:r>
              <a:rPr lang="it-IT" sz="2000" dirty="0" smtClean="0">
                <a:cs typeface="Arial" pitchFamily="34" charset="0"/>
              </a:rPr>
              <a:t>rischio della dissoluzione delle diversità all’interno di una prospettiva che privilegia la dimensione della convergenza</a:t>
            </a:r>
          </a:p>
          <a:p>
            <a:pPr algn="just">
              <a:buClr>
                <a:srgbClr val="C00000"/>
              </a:buClr>
              <a:buFont typeface="Wingdings" pitchFamily="2" charset="2"/>
              <a:buChar char="v"/>
            </a:pPr>
            <a:endParaRPr lang="it-IT" sz="1000" dirty="0" smtClean="0">
              <a:cs typeface="Arial" pitchFamily="34" charset="0"/>
            </a:endParaRPr>
          </a:p>
          <a:p>
            <a:pPr algn="just">
              <a:buClr>
                <a:srgbClr val="C00000"/>
              </a:buClr>
              <a:buFont typeface="Wingdings" pitchFamily="2" charset="2"/>
              <a:buChar char="v"/>
            </a:pPr>
            <a:endParaRPr lang="it-IT" sz="1000" dirty="0">
              <a:cs typeface="Arial" pitchFamily="34" charset="0"/>
            </a:endParaRPr>
          </a:p>
          <a:p>
            <a:pPr algn="just">
              <a:lnSpc>
                <a:spcPct val="120000"/>
              </a:lnSpc>
              <a:buClr>
                <a:srgbClr val="C00000"/>
              </a:buClr>
            </a:pPr>
            <a:r>
              <a:rPr lang="it-IT" sz="2000" dirty="0">
                <a:cs typeface="Arial" pitchFamily="34" charset="0"/>
              </a:rPr>
              <a:t> </a:t>
            </a:r>
            <a:r>
              <a:rPr lang="it-IT" sz="2000" dirty="0" smtClean="0">
                <a:cs typeface="Arial" pitchFamily="34" charset="0"/>
              </a:rPr>
              <a:t>      </a:t>
            </a:r>
            <a:r>
              <a:rPr lang="it-IT" sz="2000" dirty="0" smtClean="0">
                <a:cs typeface="Arial" pitchFamily="34" charset="0"/>
              </a:rPr>
              <a:t>punto </a:t>
            </a:r>
            <a:r>
              <a:rPr lang="it-IT" sz="2000" dirty="0">
                <a:cs typeface="Arial" pitchFamily="34" charset="0"/>
              </a:rPr>
              <a:t>d’intersezione tra Gender e World </a:t>
            </a:r>
            <a:r>
              <a:rPr lang="it-IT" sz="2000" dirty="0" err="1">
                <a:cs typeface="Arial" pitchFamily="34" charset="0"/>
              </a:rPr>
              <a:t>History</a:t>
            </a:r>
            <a:r>
              <a:rPr lang="it-IT" sz="2000" dirty="0">
                <a:cs typeface="Arial" pitchFamily="34" charset="0"/>
              </a:rPr>
              <a:t> è il </a:t>
            </a:r>
            <a:r>
              <a:rPr lang="it-IT" sz="2000" b="1" i="1" dirty="0">
                <a:cs typeface="Arial" pitchFamily="34" charset="0"/>
              </a:rPr>
              <a:t>corpo</a:t>
            </a:r>
            <a:r>
              <a:rPr lang="it-IT" sz="2000" dirty="0">
                <a:cs typeface="Arial" pitchFamily="34" charset="0"/>
              </a:rPr>
              <a:t>, attraverso cui “calare il contatto trans-culturale in un contesto sessualmente connotato”. Il corpo è inteso infatti come zona di contatto, come luogo privilegiato di incontro, di ibridazione. </a:t>
            </a:r>
            <a:endParaRPr lang="it-IT" sz="2000" dirty="0" smtClean="0">
              <a:cs typeface="Arial" pitchFamily="34" charset="0"/>
            </a:endParaRPr>
          </a:p>
          <a:p>
            <a:pPr algn="just">
              <a:buClr>
                <a:srgbClr val="C00000"/>
              </a:buClr>
              <a:buFont typeface="Wingdings" pitchFamily="2" charset="2"/>
              <a:buChar char="v"/>
            </a:pPr>
            <a:endParaRPr lang="it-IT" sz="2000" dirty="0">
              <a:cs typeface="Arial" pitchFamily="34" charset="0"/>
            </a:endParaRPr>
          </a:p>
          <a:p>
            <a:pPr algn="just">
              <a:buFont typeface="Wingdings"/>
              <a:buChar char="Ø"/>
            </a:pPr>
            <a:endParaRPr lang="it-IT" sz="2000" dirty="0">
              <a:cs typeface="Arial" pitchFamily="34" charset="0"/>
            </a:endParaRPr>
          </a:p>
          <a:p>
            <a:pPr algn="just">
              <a:buClr>
                <a:srgbClr val="C00000"/>
              </a:buClr>
              <a:buFont typeface="Wingdings" pitchFamily="2" charset="2"/>
              <a:buChar char="v"/>
            </a:pPr>
            <a:endParaRPr lang="it-IT" sz="2000" dirty="0">
              <a:cs typeface="Arial" pitchFamily="34" charset="0"/>
            </a:endParaRPr>
          </a:p>
          <a:p>
            <a:pPr algn="just">
              <a:buClr>
                <a:srgbClr val="C00000"/>
              </a:buClr>
              <a:buFont typeface="Wingdings" pitchFamily="2" charset="2"/>
              <a:buChar char="v"/>
            </a:pPr>
            <a:endParaRPr lang="it-IT" sz="2000" dirty="0">
              <a:cs typeface="Arial" pitchFamily="34" charset="0"/>
            </a:endParaRPr>
          </a:p>
        </p:txBody>
      </p:sp>
      <p:sp>
        <p:nvSpPr>
          <p:cNvPr id="3" name="Freccia a destra 2"/>
          <p:cNvSpPr/>
          <p:nvPr/>
        </p:nvSpPr>
        <p:spPr>
          <a:xfrm>
            <a:off x="500034" y="4929198"/>
            <a:ext cx="28575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00100" y="0"/>
            <a:ext cx="8143900" cy="707886"/>
          </a:xfrm>
          <a:prstGeom prst="rect">
            <a:avLst/>
          </a:prstGeom>
        </p:spPr>
        <p:txBody>
          <a:bodyPr wrap="square">
            <a:spAutoFit/>
          </a:bodyPr>
          <a:lstStyle/>
          <a:p>
            <a:pPr algn="just">
              <a:buFont typeface="Wingdings"/>
              <a:buChar char="Ø"/>
            </a:pPr>
            <a:endParaRPr lang="it-IT" sz="2000" dirty="0" smtClean="0">
              <a:latin typeface="Arial" pitchFamily="34" charset="0"/>
              <a:cs typeface="Arial" pitchFamily="34" charset="0"/>
            </a:endParaRPr>
          </a:p>
          <a:p>
            <a:pPr algn="just"/>
            <a:endParaRPr lang="it-IT" sz="2000" dirty="0" smtClean="0">
              <a:latin typeface="Arial" pitchFamily="34" charset="0"/>
              <a:cs typeface="Arial" pitchFamily="34" charset="0"/>
            </a:endParaRPr>
          </a:p>
        </p:txBody>
      </p:sp>
      <p:sp>
        <p:nvSpPr>
          <p:cNvPr id="3" name="Rettangolo 2"/>
          <p:cNvSpPr/>
          <p:nvPr/>
        </p:nvSpPr>
        <p:spPr>
          <a:xfrm>
            <a:off x="642910" y="2357430"/>
            <a:ext cx="7929618" cy="1881990"/>
          </a:xfrm>
          <a:prstGeom prst="rect">
            <a:avLst/>
          </a:prstGeom>
        </p:spPr>
        <p:txBody>
          <a:bodyPr wrap="square">
            <a:spAutoFit/>
          </a:bodyPr>
          <a:lstStyle/>
          <a:p>
            <a:pPr algn="ctr">
              <a:lnSpc>
                <a:spcPct val="150000"/>
              </a:lnSpc>
              <a:buClr>
                <a:srgbClr val="0070C0"/>
              </a:buClr>
            </a:pPr>
            <a:r>
              <a:rPr lang="it-IT" sz="2000" dirty="0" smtClean="0">
                <a:cs typeface="Arial" pitchFamily="34" charset="0"/>
              </a:rPr>
              <a:t>Il </a:t>
            </a:r>
            <a:r>
              <a:rPr lang="it-IT" sz="2000" b="1" dirty="0" smtClean="0">
                <a:cs typeface="Arial" pitchFamily="34" charset="0"/>
              </a:rPr>
              <a:t>dilemma</a:t>
            </a:r>
            <a:r>
              <a:rPr lang="it-IT" sz="2000" dirty="0" smtClean="0">
                <a:cs typeface="Arial" pitchFamily="34" charset="0"/>
              </a:rPr>
              <a:t>:</a:t>
            </a:r>
          </a:p>
          <a:p>
            <a:pPr algn="just">
              <a:lnSpc>
                <a:spcPct val="150000"/>
              </a:lnSpc>
              <a:buClr>
                <a:srgbClr val="0070C0"/>
              </a:buClr>
            </a:pPr>
            <a:r>
              <a:rPr lang="it-IT" sz="2000" dirty="0" smtClean="0">
                <a:cs typeface="Arial" pitchFamily="34" charset="0"/>
              </a:rPr>
              <a:t>in che modo è possibile conciliare le storiografie critiche europee e non occidentali che hanno fatto della soggettività un tratto irrinunciabile con la proposta della world </a:t>
            </a:r>
            <a:r>
              <a:rPr lang="it-IT" sz="2000" dirty="0" err="1" smtClean="0">
                <a:cs typeface="Arial" pitchFamily="34" charset="0"/>
              </a:rPr>
              <a:t>history</a:t>
            </a:r>
            <a:r>
              <a:rPr lang="it-IT" sz="2000" dirty="0" smtClean="0">
                <a:cs typeface="Arial" pitchFamily="34" charset="0"/>
              </a:rPr>
              <a:t>?</a:t>
            </a:r>
            <a:endParaRPr lang="it-IT" sz="2000" dirty="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468313" y="549275"/>
            <a:ext cx="8229600" cy="5183188"/>
          </a:xfrm>
        </p:spPr>
        <p:txBody>
          <a:bodyPr/>
          <a:lstStyle/>
          <a:p>
            <a:r>
              <a:rPr lang="it-IT" sz="2400" smtClean="0">
                <a:ea typeface="ＭＳ Ｐゴシック" pitchFamily="34" charset="-128"/>
              </a:rPr>
              <a:t>Maggior ispiratore della  scuola laica illuminata,  nella sua opera </a:t>
            </a:r>
            <a:r>
              <a:rPr lang="it-IT" sz="2400" i="1" smtClean="0">
                <a:ea typeface="ＭＳ Ｐゴシック" pitchFamily="34" charset="-128"/>
              </a:rPr>
              <a:t>Essai sur les moeurs et l</a:t>
            </a:r>
            <a:r>
              <a:rPr lang="it-IT" altLang="it-IT" sz="2400" i="1" smtClean="0">
                <a:ea typeface="ＭＳ Ｐゴシック" pitchFamily="34" charset="-128"/>
              </a:rPr>
              <a:t>’</a:t>
            </a:r>
            <a:r>
              <a:rPr lang="it-IT" sz="2400" i="1" smtClean="0">
                <a:ea typeface="ＭＳ Ｐゴシック" pitchFamily="34" charset="-128"/>
              </a:rPr>
              <a:t>esprit des nation </a:t>
            </a:r>
            <a:r>
              <a:rPr lang="it-IT" sz="2400" smtClean="0">
                <a:ea typeface="ＭＳ Ｐゴシック" pitchFamily="34" charset="-128"/>
              </a:rPr>
              <a:t>(Saggio sui costumi e lo spirito delle nazioni,1756) mise appunto un m</a:t>
            </a:r>
            <a:r>
              <a:rPr lang="it-IT" sz="2400" b="1" smtClean="0">
                <a:ea typeface="ＭＳ Ｐゴシック" pitchFamily="34" charset="-128"/>
              </a:rPr>
              <a:t>odello innovativo di storia universale in aperto contrasto con la storia clericale provvidenzialistica e al tempo stesso con la narrativa degli storici di corte</a:t>
            </a:r>
          </a:p>
          <a:p>
            <a:r>
              <a:rPr lang="it-IT" sz="2400" smtClean="0">
                <a:ea typeface="ＭＳ Ｐゴシック" pitchFamily="34" charset="-128"/>
              </a:rPr>
              <a:t>La sua opera di respiro universale trova espressione sia nel largo spazio accordato alla altre civiltà (cinese, indiana e islamica o nel racconto della storia da Carlo Magno (742-814) a Luigi XIII (1601-1643), che, e soprattutto, nell</a:t>
            </a:r>
            <a:r>
              <a:rPr lang="it-IT" altLang="it-IT" sz="2400" smtClean="0">
                <a:ea typeface="ＭＳ Ｐゴシック" pitchFamily="34" charset="-128"/>
              </a:rPr>
              <a:t>’</a:t>
            </a:r>
            <a:r>
              <a:rPr lang="it-IT" sz="2400" smtClean="0">
                <a:ea typeface="ＭＳ Ｐゴシック" pitchFamily="34" charset="-128"/>
              </a:rPr>
              <a:t>assunto alla base della concezione illuministica della storia</a:t>
            </a:r>
            <a:r>
              <a:rPr lang="it-IT" smtClean="0">
                <a:ea typeface="ＭＳ Ｐゴシック" pitchFamily="34" charset="-128"/>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it-IT" sz="3800" b="1" i="1" dirty="0" smtClean="0">
                <a:solidFill>
                  <a:srgbClr val="FF0000"/>
                </a:solidFill>
                <a:cs typeface="+mj-cs"/>
              </a:rPr>
              <a:t>Limiti </a:t>
            </a:r>
            <a:r>
              <a:rPr lang="it-IT" sz="3800" b="1" i="1" dirty="0">
                <a:solidFill>
                  <a:srgbClr val="FF0000"/>
                </a:solidFill>
                <a:cs typeface="+mj-cs"/>
              </a:rPr>
              <a:t> </a:t>
            </a:r>
            <a:r>
              <a:rPr lang="it-IT" sz="3800" b="1" i="1" dirty="0" smtClean="0">
                <a:solidFill>
                  <a:srgbClr val="FF0000"/>
                </a:solidFill>
                <a:cs typeface="+mj-cs"/>
              </a:rPr>
              <a:t>delle filosofie illuministe: </a:t>
            </a:r>
            <a:endParaRPr lang="it-IT" sz="3800" b="1" i="1" dirty="0">
              <a:solidFill>
                <a:srgbClr val="FF0000"/>
              </a:solidFill>
              <a:cs typeface="+mj-cs"/>
            </a:endParaRPr>
          </a:p>
        </p:txBody>
      </p:sp>
      <p:sp>
        <p:nvSpPr>
          <p:cNvPr id="11267" name="Rectangle 3"/>
          <p:cNvSpPr>
            <a:spLocks noGrp="1" noChangeArrowheads="1"/>
          </p:cNvSpPr>
          <p:nvPr>
            <p:ph type="body" idx="1"/>
          </p:nvPr>
        </p:nvSpPr>
        <p:spPr/>
        <p:txBody>
          <a:bodyPr/>
          <a:lstStyle/>
          <a:p>
            <a:pPr eaLnBrk="1" hangingPunct="1"/>
            <a:r>
              <a:rPr lang="it-IT" dirty="0" smtClean="0">
                <a:ea typeface="ＭＳ Ｐゴシック" pitchFamily="34" charset="-128"/>
              </a:rPr>
              <a:t>Conservarono l</a:t>
            </a:r>
            <a:r>
              <a:rPr lang="it-IT" altLang="it-IT" dirty="0" smtClean="0">
                <a:ea typeface="ＭＳ Ｐゴシック" pitchFamily="34" charset="-128"/>
              </a:rPr>
              <a:t>’</a:t>
            </a:r>
            <a:r>
              <a:rPr lang="it-IT" dirty="0" smtClean="0">
                <a:ea typeface="ＭＳ Ｐゴシック" pitchFamily="34" charset="-128"/>
              </a:rPr>
              <a:t>impianto teologico, tradotto in termini secolari </a:t>
            </a:r>
          </a:p>
          <a:p>
            <a:pPr eaLnBrk="1" hangingPunct="1"/>
            <a:r>
              <a:rPr lang="it-IT" dirty="0" smtClean="0">
                <a:ea typeface="ＭＳ Ｐゴシック" pitchFamily="34" charset="-128"/>
              </a:rPr>
              <a:t>nonostante rifiutassero l</a:t>
            </a:r>
            <a:r>
              <a:rPr lang="it-IT" altLang="it-IT" dirty="0" smtClean="0">
                <a:ea typeface="ＭＳ Ｐゴシック" pitchFamily="34" charset="-128"/>
              </a:rPr>
              <a:t>’</a:t>
            </a:r>
            <a:r>
              <a:rPr lang="it-IT" dirty="0" smtClean="0">
                <a:ea typeface="ＭＳ Ｐゴシック" pitchFamily="34" charset="-128"/>
              </a:rPr>
              <a:t>idea di un</a:t>
            </a:r>
            <a:r>
              <a:rPr lang="it-IT" altLang="it-IT" dirty="0" smtClean="0">
                <a:ea typeface="ＭＳ Ｐゴシック" pitchFamily="34" charset="-128"/>
              </a:rPr>
              <a:t>’</a:t>
            </a:r>
            <a:r>
              <a:rPr lang="it-IT" dirty="0" smtClean="0">
                <a:ea typeface="ＭＳ Ｐゴシック" pitchFamily="34" charset="-128"/>
              </a:rPr>
              <a:t>intrinseca superiorità occidentale, mostravano la propria </a:t>
            </a:r>
            <a:r>
              <a:rPr lang="it-IT" b="1" dirty="0" smtClean="0">
                <a:ea typeface="ＭＳ Ｐゴシック" pitchFamily="34" charset="-128"/>
              </a:rPr>
              <a:t>incapacità di apprezzare le differenze culturali e di concepirle in termini diversi da scarto dalla norma o arretratezza. </a:t>
            </a:r>
            <a:endParaRPr lang="it-IT" dirty="0" smtClean="0">
              <a:ea typeface="ＭＳ Ｐゴシック" pitchFamily="34" charset="-128"/>
            </a:endParaRPr>
          </a:p>
          <a:p>
            <a:pPr eaLnBrk="1" hangingPunct="1">
              <a:buFontTx/>
              <a:buAutoNum type="arabicPeriod"/>
            </a:pPr>
            <a:endParaRPr lang="it-IT"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it-IT" b="1" i="1" dirty="0" smtClean="0">
                <a:solidFill>
                  <a:srgbClr val="FF0000"/>
                </a:solidFill>
                <a:cs typeface="+mj-cs"/>
              </a:rPr>
              <a:t>Verso una nuova storia </a:t>
            </a:r>
            <a:endParaRPr lang="it-IT" b="1" i="1" dirty="0">
              <a:solidFill>
                <a:srgbClr val="FF0000"/>
              </a:solidFill>
              <a:cs typeface="+mj-cs"/>
            </a:endParaRPr>
          </a:p>
        </p:txBody>
      </p:sp>
      <p:sp>
        <p:nvSpPr>
          <p:cNvPr id="12291" name="Rectangle 3"/>
          <p:cNvSpPr>
            <a:spLocks noGrp="1" noChangeArrowheads="1"/>
          </p:cNvSpPr>
          <p:nvPr>
            <p:ph type="body" idx="1"/>
          </p:nvPr>
        </p:nvSpPr>
        <p:spPr/>
        <p:txBody>
          <a:bodyPr/>
          <a:lstStyle/>
          <a:p>
            <a:r>
              <a:rPr lang="it-IT" sz="2400" smtClean="0">
                <a:ea typeface="ＭＳ Ｐゴシック" pitchFamily="34" charset="-128"/>
              </a:rPr>
              <a:t>Un gruppo d</a:t>
            </a:r>
            <a:r>
              <a:rPr lang="it-IT" altLang="it-IT" sz="2400" smtClean="0">
                <a:ea typeface="ＭＳ Ｐゴシック" pitchFamily="34" charset="-128"/>
              </a:rPr>
              <a:t>’</a:t>
            </a:r>
            <a:r>
              <a:rPr lang="it-IT" sz="2400" smtClean="0">
                <a:ea typeface="ＭＳ Ｐゴシック" pitchFamily="34" charset="-128"/>
              </a:rPr>
              <a:t>intellettuali dell</a:t>
            </a:r>
            <a:r>
              <a:rPr lang="it-IT" altLang="it-IT" sz="2400" smtClean="0">
                <a:ea typeface="ＭＳ Ｐゴシック" pitchFamily="34" charset="-128"/>
              </a:rPr>
              <a:t>’</a:t>
            </a:r>
            <a:r>
              <a:rPr lang="it-IT" sz="2400" smtClean="0">
                <a:ea typeface="ＭＳ Ｐゴシック" pitchFamily="34" charset="-128"/>
              </a:rPr>
              <a:t>università di Göttingen si fecero promotori di un nuovo genere di storia universale, incline </a:t>
            </a:r>
            <a:r>
              <a:rPr lang="it-IT" sz="2400" smtClean="0">
                <a:solidFill>
                  <a:srgbClr val="FF0000"/>
                </a:solidFill>
                <a:ea typeface="ＭＳ Ｐゴシック" pitchFamily="34" charset="-128"/>
              </a:rPr>
              <a:t>a privilegiare gli aspetti culturali, antropologici e sociali del divenire storico </a:t>
            </a:r>
            <a:r>
              <a:rPr lang="it-IT" sz="2400" smtClean="0">
                <a:ea typeface="ＭＳ Ｐゴシック" pitchFamily="34" charset="-128"/>
              </a:rPr>
              <a:t>a scapito di quelli puramente diplomatici e militari,  caratterizzato dunque da un </a:t>
            </a:r>
            <a:r>
              <a:rPr lang="it-IT" sz="2400" smtClean="0">
                <a:solidFill>
                  <a:srgbClr val="FF0000"/>
                </a:solidFill>
                <a:ea typeface="ＭＳ Ｐゴシック" pitchFamily="34" charset="-128"/>
              </a:rPr>
              <a:t>NOTEVOLE INTERESSE NEI CONFRONTI DI POPOLI E CULTURE EXTRAEUROPEI</a:t>
            </a:r>
            <a:r>
              <a:rPr lang="it-IT" sz="2400" smtClean="0">
                <a:ea typeface="ＭＳ Ｐゴシック" pitchFamily="34" charset="-128"/>
              </a:rPr>
              <a:t>.</a:t>
            </a:r>
          </a:p>
          <a:p>
            <a:pPr>
              <a:buFont typeface="Wingdings" pitchFamily="2" charset="2"/>
              <a:buNone/>
            </a:pPr>
            <a:endParaRPr lang="it-IT" sz="2400" smtClean="0">
              <a:ea typeface="ＭＳ Ｐゴシック" pitchFamily="34" charset="-128"/>
            </a:endParaRPr>
          </a:p>
          <a:p>
            <a:pPr eaLnBrk="1" hangingPunct="1"/>
            <a:endParaRPr lang="it-IT" smtClean="0">
              <a:ea typeface="ＭＳ Ｐゴシック"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rdi">
  <a:themeElements>
    <a:clrScheme name="Bordi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Bordi">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ordi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i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i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i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Bordi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Bordi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Bordi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Bordi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Bordi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Diario di viaggio.thmx</Template>
  <TotalTime>1159</TotalTime>
  <Words>6608</Words>
  <Application>Microsoft Macintosh PowerPoint</Application>
  <PresentationFormat>Presentazione su schermo (4:3)</PresentationFormat>
  <Paragraphs>389</Paragraphs>
  <Slides>61</Slides>
  <Notes>12</Notes>
  <HiddenSlides>0</HiddenSlides>
  <MMClips>0</MMClips>
  <ScaleCrop>false</ScaleCrop>
  <HeadingPairs>
    <vt:vector size="4" baseType="variant">
      <vt:variant>
        <vt:lpstr>Tema</vt:lpstr>
      </vt:variant>
      <vt:variant>
        <vt:i4>1</vt:i4>
      </vt:variant>
      <vt:variant>
        <vt:lpstr>Titoli diapositive</vt:lpstr>
      </vt:variant>
      <vt:variant>
        <vt:i4>61</vt:i4>
      </vt:variant>
    </vt:vector>
  </HeadingPairs>
  <TitlesOfParts>
    <vt:vector size="62" baseType="lpstr">
      <vt:lpstr>Bordi</vt:lpstr>
      <vt:lpstr> World History.  Le nuove rotte della storia   L. Di Fiore, M. Meriggi   </vt:lpstr>
      <vt:lpstr>Erodoto (Alicarnasso 484 a.C. - 425 a.C.), storico greco.</vt:lpstr>
      <vt:lpstr>La storia dopo Erodoto </vt:lpstr>
      <vt:lpstr>La Storia tra il XVI e il XVII Secolo </vt:lpstr>
      <vt:lpstr>La Storia tra il XVI e il XVII Secolo </vt:lpstr>
      <vt:lpstr>La scuola laica illuminista </vt:lpstr>
      <vt:lpstr>Diapositiva 7</vt:lpstr>
      <vt:lpstr>Limiti  delle filosofie illuministe: </vt:lpstr>
      <vt:lpstr>Verso una nuova storia </vt:lpstr>
      <vt:lpstr>Johann Gottfried Herder  (Mohrungen 1744-Weimar 1803)è stato un filosofo, teologo e letterato tedesco.  </vt:lpstr>
      <vt:lpstr>……. Eurocentrismo esclusivo, altri, i diversi, sono stagnanti e senza storia …. </vt:lpstr>
      <vt:lpstr>Nel primo ‘900 verso la World History    ……..   alcuni storici e soprattutto filosofi della storia, si fecero portavoce delle nuove richieste di analisi di popoli e culture extraeuropei   ….. Entrano in crisi le entusiastiche certezze che avevano dominato l’Europa del lungo ottocento.  Il contributo di questi filosofi della storia nella prima metà del ‘900 allo sviluppo della World History va individuato nella loro tendenza a trascendere la cornice concettuale  dello stato nazione e ad elaborare un concetto di società complessa su larga scala e di istituirla come categoria adeguata per l’analisi storica globale.  </vt:lpstr>
      <vt:lpstr>Oswald Spengler (1880-1936 filosofo, storico, scrittore tedesco) </vt:lpstr>
      <vt:lpstr>Arnold Joseph Toynbee (Londra 1889 – York 1975)</vt:lpstr>
      <vt:lpstr> Passaggio dalla STORIA UNIVERSALE  alla    NEW HISTORY </vt:lpstr>
      <vt:lpstr>Con questo nome si è imposta negli ultimi decenni del Novecento una corrente della storiografia, praticata essenzialmente nei paesi di lingua anglosassone; il suo esponente più noto è il canadese W.H. Mc Neill, animatore del "Journal of World History" (pubblicato dal 1990) e autore dell'opera canonica The Rise of the West. A History of the Human Community (1964).  La world history sfida le concezioni consolidate della storiografia, ponendo l’accento sull’interdipendenza dei fenomeni globali, rigettando l’idea di una storia locale che non tenga conto dei processi internazionali. </vt:lpstr>
      <vt:lpstr>William Hardy McNeill 1917 Vancouver</vt:lpstr>
      <vt:lpstr>Teoria della modernizzazione        ……..    vs Teoria della dipenza </vt:lpstr>
      <vt:lpstr>Diapositiva 19</vt:lpstr>
      <vt:lpstr>Immanuel Maurice Wallerstein (New York, 1930) sociologo ed economista statunitense </vt:lpstr>
      <vt:lpstr>World historians e Wallerstein </vt:lpstr>
      <vt:lpstr>«World History verso un suo statuto accademico </vt:lpstr>
      <vt:lpstr>… per una definizione di World History </vt:lpstr>
      <vt:lpstr>Tratti distintivi della World History  </vt:lpstr>
      <vt:lpstr> Global History  …. Bruce Mazlich </vt:lpstr>
      <vt:lpstr>Aree  tematiche dalla World History</vt:lpstr>
      <vt:lpstr>Aree  tematiche dalla World History</vt:lpstr>
      <vt:lpstr> MA COSA È SUCCESSO ALLORA NEL XIX SECOLO? perché, come ha detto Gunder Frank, L’OCCIDENTE HA VINTO? SEPPUR TEMPORANEAMENTE?  </vt:lpstr>
      <vt:lpstr>IBRIDAZIONE ESPERIENZA STORICA </vt:lpstr>
      <vt:lpstr>IBRIDAZIONE ESPERIENZA STORICA </vt:lpstr>
      <vt:lpstr>Métissage: incontri culturali, scenario privilegiato di fenomeni di mescolanza, fusione, acculturazione, resistenza, conflitto</vt:lpstr>
      <vt:lpstr>Storia Atlantica ……….</vt:lpstr>
      <vt:lpstr>Migrazioni e Diaspore ……….</vt:lpstr>
      <vt:lpstr>Black Atlantic ………. Paul Gilroy in polemica con le concezioni eurocentriche </vt:lpstr>
      <vt:lpstr>Diaspore commerciali  ………. Philip Curtin</vt:lpstr>
      <vt:lpstr>Diapositiva 36</vt:lpstr>
      <vt:lpstr>Environmental history e big history </vt:lpstr>
      <vt:lpstr>Environmental history </vt:lpstr>
      <vt:lpstr>Diverse direzioni della Environmental history : prima direzione </vt:lpstr>
      <vt:lpstr>Environmental history : seconda direzione </vt:lpstr>
      <vt:lpstr>Diapositiva 41</vt:lpstr>
      <vt:lpstr>Big history </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Elisa</dc:creator>
  <cp:lastModifiedBy>Elisa</cp:lastModifiedBy>
  <cp:revision>75</cp:revision>
  <dcterms:created xsi:type="dcterms:W3CDTF">1601-01-01T00:00:00Z</dcterms:created>
  <dcterms:modified xsi:type="dcterms:W3CDTF">2012-11-11T14:54:01Z</dcterms:modified>
</cp:coreProperties>
</file>