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2"/>
  </p:notesMasterIdLst>
  <p:sldIdLst>
    <p:sldId id="256" r:id="rId2"/>
    <p:sldId id="259" r:id="rId3"/>
    <p:sldId id="257" r:id="rId4"/>
    <p:sldId id="258" r:id="rId5"/>
    <p:sldId id="270" r:id="rId6"/>
    <p:sldId id="260" r:id="rId7"/>
    <p:sldId id="268" r:id="rId8"/>
    <p:sldId id="261" r:id="rId9"/>
    <p:sldId id="262" r:id="rId10"/>
    <p:sldId id="265" r:id="rId11"/>
    <p:sldId id="269" r:id="rId12"/>
    <p:sldId id="264" r:id="rId13"/>
    <p:sldId id="271" r:id="rId14"/>
    <p:sldId id="272" r:id="rId15"/>
    <p:sldId id="273" r:id="rId16"/>
    <p:sldId id="274" r:id="rId17"/>
    <p:sldId id="275" r:id="rId18"/>
    <p:sldId id="266" r:id="rId19"/>
    <p:sldId id="267" r:id="rId20"/>
    <p:sldId id="263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C513-0476-47E0-A5E7-E762E4668B86}" type="datetimeFigureOut">
              <a:rPr lang="it-IT" smtClean="0"/>
              <a:t>17/04/2012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CF3D8-08A1-4F4F-999D-F72E4AA68DA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D813B-886A-4C5C-BADF-DB3E05EBCF7A}" type="slidenum">
              <a:rPr lang="it-IT"/>
              <a:pPr/>
              <a:t>14</a:t>
            </a:fld>
            <a:endParaRPr lang="it-IT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4972A2-B213-4800-89AD-24FA23920EBB}" type="slidenum">
              <a:rPr lang="it-IT"/>
              <a:pPr/>
              <a:t>15</a:t>
            </a:fld>
            <a:endParaRPr lang="it-IT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12C18C-DFF1-4CF6-B7C0-932FC2E032A7}" type="slidenum">
              <a:rPr lang="it-IT"/>
              <a:pPr/>
              <a:t>16</a:t>
            </a:fld>
            <a:endParaRPr lang="it-IT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79111-DCB2-4EEA-9AA2-6738B9661510}" type="slidenum">
              <a:rPr lang="it-IT"/>
              <a:pPr/>
              <a:t>17</a:t>
            </a:fld>
            <a:endParaRPr lang="it-IT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9BA71C-FA17-4683-A106-33F650C7B9A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olo e contenuto sopra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62158A9-B0FE-4CD4-AFF2-2B0C9CFA9A0E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olo e contenuto sopra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9066CDD-3E80-4164-9D73-EBE9E3510382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CA8C49-66A6-4EA9-B545-2FBEEFAE9E8C}" type="datetimeFigureOut">
              <a:rPr lang="it-IT" smtClean="0"/>
              <a:pPr/>
              <a:t>16/04/2012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5B722E-7D8D-4D8A-970F-52DA248A692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dirty="0" err="1" smtClean="0"/>
              <a:t>cortI</a:t>
            </a:r>
            <a:r>
              <a:rPr lang="it-IT" dirty="0" smtClean="0"/>
              <a:t> in </a:t>
            </a:r>
            <a:r>
              <a:rPr lang="it-IT" dirty="0" err="1" smtClean="0"/>
              <a:t>europa</a:t>
            </a:r>
            <a:r>
              <a:rPr lang="it-IT" dirty="0" smtClean="0"/>
              <a:t>: il modello borgognone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Tra Medioevo ed Età Moderna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640960" cy="990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La diffusione del modello Borgognone</a:t>
            </a:r>
            <a:endParaRPr lang="it-IT" b="1" dirty="0"/>
          </a:p>
        </p:txBody>
      </p:sp>
      <p:pic>
        <p:nvPicPr>
          <p:cNvPr id="4" name="Segnaposto contenuto 3" descr="Ducato di Borgogna (1465-1477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340768"/>
            <a:ext cx="3600400" cy="508627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 diffusione </a:t>
            </a:r>
            <a:r>
              <a:rPr lang="it-IT" b="1" dirty="0" smtClean="0"/>
              <a:t>in Europa del </a:t>
            </a:r>
            <a:r>
              <a:rPr lang="it-IT" b="1" dirty="0" smtClean="0"/>
              <a:t>modello Borgognone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b="1" dirty="0" smtClean="0"/>
              <a:t>Bruxelles: </a:t>
            </a:r>
            <a:r>
              <a:rPr lang="it-IT" dirty="0" smtClean="0"/>
              <a:t>Carlo il Temerario (1433-1477)</a:t>
            </a:r>
            <a:endParaRPr lang="it-IT" b="1" dirty="0" smtClean="0"/>
          </a:p>
          <a:p>
            <a:r>
              <a:rPr lang="it-IT" b="1" dirty="0" smtClean="0"/>
              <a:t>Spagna</a:t>
            </a:r>
            <a:r>
              <a:rPr lang="it-IT" dirty="0" smtClean="0"/>
              <a:t> (</a:t>
            </a:r>
            <a:r>
              <a:rPr lang="it-IT" dirty="0" err="1" smtClean="0"/>
              <a:t>Valladolid</a:t>
            </a:r>
            <a:r>
              <a:rPr lang="it-IT" dirty="0" smtClean="0"/>
              <a:t>): Carlo V erede del ducato di Borgogna</a:t>
            </a:r>
          </a:p>
          <a:p>
            <a:r>
              <a:rPr lang="it-IT" b="1" dirty="0" smtClean="0"/>
              <a:t>Inghilterra</a:t>
            </a:r>
            <a:r>
              <a:rPr lang="it-IT" dirty="0" smtClean="0"/>
              <a:t> (Londra): Edoardo IV cugino di Carlo il Temerario ed esule a Bruxelles durante le Guerre delle due Rose</a:t>
            </a:r>
          </a:p>
          <a:p>
            <a:r>
              <a:rPr lang="it-IT" b="1" dirty="0" smtClean="0"/>
              <a:t>Francia</a:t>
            </a:r>
            <a:r>
              <a:rPr lang="it-IT" dirty="0" smtClean="0"/>
              <a:t> : Francesco I si appropria dei cerimoniali dello </a:t>
            </a:r>
            <a:r>
              <a:rPr lang="it-IT" dirty="0" err="1" smtClean="0"/>
              <a:t>sconfittp</a:t>
            </a:r>
            <a:endParaRPr lang="it-IT" dirty="0" smtClean="0"/>
          </a:p>
          <a:p>
            <a:r>
              <a:rPr lang="it-IT" b="1" dirty="0" smtClean="0"/>
              <a:t>Savoia</a:t>
            </a:r>
            <a:r>
              <a:rPr lang="it-IT" dirty="0" smtClean="0"/>
              <a:t> (</a:t>
            </a:r>
            <a:r>
              <a:rPr lang="it-IT" dirty="0" err="1" smtClean="0"/>
              <a:t>Chambéry</a:t>
            </a:r>
            <a:r>
              <a:rPr lang="it-IT" dirty="0" smtClean="0"/>
              <a:t>): Amedeo VIII sposa Maria di Borgogna</a:t>
            </a:r>
          </a:p>
          <a:p>
            <a:r>
              <a:rPr lang="it-IT" b="1" dirty="0" smtClean="0"/>
              <a:t>Asburgo</a:t>
            </a:r>
            <a:r>
              <a:rPr lang="it-IT" dirty="0" smtClean="0"/>
              <a:t> : eredi dei domini borgognoni</a:t>
            </a:r>
          </a:p>
          <a:p>
            <a:r>
              <a:rPr lang="it-IT" b="1" dirty="0" smtClean="0"/>
              <a:t>Mantova</a:t>
            </a:r>
            <a:r>
              <a:rPr lang="it-IT" dirty="0" smtClean="0"/>
              <a:t> (Gonzaga),</a:t>
            </a:r>
            <a:r>
              <a:rPr lang="it-IT" b="1" dirty="0" smtClean="0"/>
              <a:t> Ferrara </a:t>
            </a:r>
            <a:r>
              <a:rPr lang="it-IT" dirty="0" smtClean="0"/>
              <a:t>(Este)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Corte di Spagna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1. </a:t>
            </a:r>
            <a:r>
              <a:rPr lang="it-IT" b="1" dirty="0" err="1" smtClean="0">
                <a:solidFill>
                  <a:srgbClr val="FF0000"/>
                </a:solidFill>
              </a:rPr>
              <a:t>Mayordomo</a:t>
            </a:r>
            <a:r>
              <a:rPr lang="it-IT" b="1" dirty="0" smtClean="0">
                <a:solidFill>
                  <a:srgbClr val="FF0000"/>
                </a:solidFill>
              </a:rPr>
              <a:t> Mayor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2. </a:t>
            </a:r>
            <a:r>
              <a:rPr lang="it-IT" b="1" dirty="0" err="1" smtClean="0">
                <a:solidFill>
                  <a:srgbClr val="FF0000"/>
                </a:solidFill>
              </a:rPr>
              <a:t>Camarero</a:t>
            </a:r>
            <a:r>
              <a:rPr lang="it-IT" b="1" dirty="0" smtClean="0">
                <a:solidFill>
                  <a:srgbClr val="FF0000"/>
                </a:solidFill>
              </a:rPr>
              <a:t> Mayor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3. </a:t>
            </a:r>
            <a:r>
              <a:rPr lang="it-IT" b="1" dirty="0" err="1" smtClean="0">
                <a:solidFill>
                  <a:srgbClr val="FF0000"/>
                </a:solidFill>
              </a:rPr>
              <a:t>Caballerizo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Mayor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4. </a:t>
            </a:r>
            <a:r>
              <a:rPr lang="it-IT" b="1" dirty="0" err="1" smtClean="0">
                <a:solidFill>
                  <a:srgbClr val="FF0000"/>
                </a:solidFill>
              </a:rPr>
              <a:t>Capellano</a:t>
            </a:r>
            <a:r>
              <a:rPr lang="it-IT" b="1" dirty="0" smtClean="0">
                <a:solidFill>
                  <a:srgbClr val="FF0000"/>
                </a:solidFill>
              </a:rPr>
              <a:t> Mayor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Corte di Carlo V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Gentiluomini di Camera (36 principi)</a:t>
            </a:r>
          </a:p>
          <a:p>
            <a:r>
              <a:rPr lang="it-IT" dirty="0" smtClean="0"/>
              <a:t>Gentiluomini di bocca (50 nobili di alta nobiltà)</a:t>
            </a:r>
          </a:p>
          <a:p>
            <a:r>
              <a:rPr lang="it-IT" dirty="0" smtClean="0"/>
              <a:t>Gentiluomini di Casa (100 nobili di piccola nobiltà)</a:t>
            </a:r>
          </a:p>
          <a:p>
            <a:r>
              <a:rPr lang="it-IT" dirty="0" smtClean="0"/>
              <a:t>Paggi (30-40 figli della nobiltà)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Cappellani (40 cadetti di famiglie nobili)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800" b="1" i="1"/>
              <a:t>Madrid: una nuova capitale per un nuovo regno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600"/>
              <a:t>Filippo II decide di abbandonare la residenza reale di Valladolid (Vecchia Castiglia) e di fondare una nuova capitale nel centro della Spagna.</a:t>
            </a:r>
          </a:p>
          <a:p>
            <a:pPr>
              <a:lnSpc>
                <a:spcPct val="90000"/>
              </a:lnSpc>
            </a:pPr>
            <a:r>
              <a:rPr lang="it-IT" sz="2600" b="1"/>
              <a:t>1560 -</a:t>
            </a:r>
            <a:r>
              <a:rPr lang="it-IT" sz="2600" b="1">
                <a:solidFill>
                  <a:srgbClr val="FF0000"/>
                </a:solidFill>
              </a:rPr>
              <a:t> Madrid</a:t>
            </a:r>
            <a:r>
              <a:rPr lang="it-IT" sz="2600"/>
              <a:t> viene proclamata capitale del Regno di Spagna, ma il re non vi stabilisce la sua residenza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600"/>
          </a:p>
        </p:txBody>
      </p:sp>
      <p:pic>
        <p:nvPicPr>
          <p:cNvPr id="41989" name="Picture 5" descr="300px-PhilipII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9563" y="1484313"/>
            <a:ext cx="4089400" cy="48974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800" b="1" i="1"/>
              <a:t>Il palazzo reale dell’Escorial, residenza di Filippo II</a:t>
            </a:r>
          </a:p>
        </p:txBody>
      </p:sp>
      <p:pic>
        <p:nvPicPr>
          <p:cNvPr id="44035" name="Picture 3" descr="escorial"/>
          <p:cNvPicPr>
            <a:picLocks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63713" y="1476375"/>
            <a:ext cx="6121400" cy="3354388"/>
          </a:xfrm>
          <a:noFill/>
          <a:ln/>
        </p:spPr>
      </p:pic>
      <p:sp>
        <p:nvSpPr>
          <p:cNvPr id="4403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4868863"/>
            <a:ext cx="8229600" cy="1773237"/>
          </a:xfrm>
        </p:spPr>
        <p:txBody>
          <a:bodyPr/>
          <a:lstStyle/>
          <a:p>
            <a:r>
              <a:rPr lang="it-IT" sz="2600"/>
              <a:t>La </a:t>
            </a:r>
            <a:r>
              <a:rPr lang="it-IT" sz="2600" b="1"/>
              <a:t>corte</a:t>
            </a:r>
            <a:r>
              <a:rPr lang="it-IT" sz="2600"/>
              <a:t> viene stabilita nel </a:t>
            </a:r>
            <a:r>
              <a:rPr lang="it-IT" sz="2600" b="1" i="1">
                <a:solidFill>
                  <a:srgbClr val="FF0000"/>
                </a:solidFill>
              </a:rPr>
              <a:t>palazzo dell’Escorial,</a:t>
            </a:r>
            <a:r>
              <a:rPr lang="it-IT" sz="2600"/>
              <a:t> a 40 km. da Madrid, edificato sul modello di un monastero fra il 1562-86</a:t>
            </a:r>
          </a:p>
          <a:p>
            <a:endParaRPr lang="it-IT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6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800" b="1" i="1"/>
              <a:t>Il castello di Simancas, sede degli Archivi generali di Spagna</a:t>
            </a:r>
          </a:p>
        </p:txBody>
      </p:sp>
      <p:pic>
        <p:nvPicPr>
          <p:cNvPr id="78855" name="Picture 7" descr="foto-simancas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0825" y="1916113"/>
            <a:ext cx="4249738" cy="3160712"/>
          </a:xfrm>
          <a:noFill/>
          <a:ln/>
        </p:spPr>
      </p:pic>
      <p:pic>
        <p:nvPicPr>
          <p:cNvPr id="78858" name="Picture 10" descr="simancas1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284663" y="1628775"/>
            <a:ext cx="4140200" cy="2808288"/>
          </a:xfrm>
          <a:noFill/>
          <a:ln/>
        </p:spPr>
      </p:pic>
      <p:sp>
        <p:nvSpPr>
          <p:cNvPr id="78859" name="Rectangle 11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5229225"/>
            <a:ext cx="8229600" cy="901700"/>
          </a:xfrm>
        </p:spPr>
        <p:txBody>
          <a:bodyPr/>
          <a:lstStyle/>
          <a:p>
            <a:r>
              <a:rPr lang="it-IT" sz="2200"/>
              <a:t>Agli </a:t>
            </a:r>
            <a:r>
              <a:rPr lang="it-IT" sz="2200" b="1"/>
              <a:t>archivi generali</a:t>
            </a:r>
            <a:r>
              <a:rPr lang="it-IT" sz="2200"/>
              <a:t> del regno viene destinata una sede apposita, nella fortezza di </a:t>
            </a:r>
            <a:r>
              <a:rPr lang="it-IT" sz="2200" b="1">
                <a:solidFill>
                  <a:srgbClr val="FF0000"/>
                </a:solidFill>
              </a:rPr>
              <a:t>Simancas</a:t>
            </a:r>
            <a:r>
              <a:rPr lang="it-IT" sz="2200"/>
              <a:t>, a 25 km. da Madrid </a:t>
            </a:r>
          </a:p>
          <a:p>
            <a:pPr>
              <a:buFont typeface="Wingdings" pitchFamily="2" charset="2"/>
              <a:buNone/>
            </a:pPr>
            <a:endParaRPr lang="it-IT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800" b="1" i="1"/>
              <a:t>Le comunicazione fra Madrid e le capitali europee: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  <a:p>
            <a:r>
              <a:rPr lang="it-IT"/>
              <a:t>25 giorni per comunicare con </a:t>
            </a:r>
            <a:r>
              <a:rPr lang="it-IT">
                <a:solidFill>
                  <a:srgbClr val="FF0000"/>
                </a:solidFill>
              </a:rPr>
              <a:t>Bruxelles</a:t>
            </a:r>
          </a:p>
          <a:p>
            <a:r>
              <a:rPr lang="it-IT"/>
              <a:t>20 giorni per comunicare con </a:t>
            </a:r>
            <a:r>
              <a:rPr lang="it-IT">
                <a:solidFill>
                  <a:srgbClr val="FF0000"/>
                </a:solidFill>
              </a:rPr>
              <a:t>Parigi</a:t>
            </a:r>
          </a:p>
          <a:p>
            <a:r>
              <a:rPr lang="it-IT"/>
              <a:t>30 giorni per comunicare con </a:t>
            </a:r>
            <a:r>
              <a:rPr lang="it-IT">
                <a:solidFill>
                  <a:srgbClr val="FF0000"/>
                </a:solidFill>
              </a:rPr>
              <a:t>Londra</a:t>
            </a:r>
          </a:p>
          <a:p>
            <a:r>
              <a:rPr lang="it-IT"/>
              <a:t>40 giorni per comunicare con </a:t>
            </a:r>
            <a:r>
              <a:rPr lang="it-IT">
                <a:solidFill>
                  <a:srgbClr val="FF0000"/>
                </a:solidFill>
              </a:rPr>
              <a:t>Roma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Terminologia di Corte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“Casa” </a:t>
            </a:r>
            <a:r>
              <a:rPr lang="it-IT" dirty="0" smtClean="0"/>
              <a:t>= sfera pubblica (cerimonie, udienze, ricevimenti, tornei, caccia)</a:t>
            </a:r>
          </a:p>
          <a:p>
            <a:r>
              <a:rPr lang="it-IT" b="1" dirty="0" smtClean="0"/>
              <a:t>“Camera” </a:t>
            </a:r>
            <a:r>
              <a:rPr lang="it-IT" dirty="0" smtClean="0"/>
              <a:t>= sfera privata (mangiare, bere, dormire, viaggiare)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 regalità dei re di Francia</a:t>
            </a:r>
            <a:endParaRPr lang="it-IT" b="1" dirty="0"/>
          </a:p>
        </p:txBody>
      </p:sp>
      <p:pic>
        <p:nvPicPr>
          <p:cNvPr id="4" name="Segnaposto contenuto 3" descr="Luigi XI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496" y="2803653"/>
            <a:ext cx="2279136" cy="3937715"/>
          </a:xfrm>
        </p:spPr>
      </p:pic>
      <p:pic>
        <p:nvPicPr>
          <p:cNvPr id="1026" name="Picture 2" descr="C:\Documents and Settings\GPR\Desktop\Regalità\Luigi XI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916832"/>
            <a:ext cx="2727706" cy="3888432"/>
          </a:xfrm>
          <a:prstGeom prst="rect">
            <a:avLst/>
          </a:prstGeom>
          <a:noFill/>
        </p:spPr>
      </p:pic>
      <p:pic>
        <p:nvPicPr>
          <p:cNvPr id="1027" name="Picture 3" descr="C:\Documents and Settings\GPR\Desktop\Regalità\Luigi XV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124744"/>
            <a:ext cx="2617018" cy="3784680"/>
          </a:xfrm>
          <a:prstGeom prst="rect">
            <a:avLst/>
          </a:prstGeom>
          <a:noFill/>
        </p:spPr>
      </p:pic>
      <p:pic>
        <p:nvPicPr>
          <p:cNvPr id="1028" name="Picture 4" descr="C:\Documents and Settings\GPR\Desktop\Regalità\Luigi XVI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3367660"/>
            <a:ext cx="2448272" cy="3445716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323528" y="24115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Luigi XIII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131840" y="58052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Luigi  XIV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64088" y="48691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Luigi XV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668344" y="298766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Luigi  XVI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Le corti sono realtà itineranti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assenza di capitali, i castelli e le residenze di campagna segnano gli itinerari delle corti nel periodo estivo, entro i domini dei principi</a:t>
            </a:r>
          </a:p>
          <a:p>
            <a:r>
              <a:rPr lang="it-IT" dirty="0" smtClean="0"/>
              <a:t>Le “entrate gioiose” e i relativi festeggiamenti segnano l’ingesso dei principi nelle città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 momenti pubblici della Corte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Udienze solenni </a:t>
            </a:r>
          </a:p>
          <a:p>
            <a:r>
              <a:rPr lang="it-IT" dirty="0" smtClean="0"/>
              <a:t>Ricevimenti</a:t>
            </a:r>
          </a:p>
          <a:p>
            <a:r>
              <a:rPr lang="it-IT" dirty="0" smtClean="0"/>
              <a:t>Banchetti</a:t>
            </a:r>
          </a:p>
          <a:p>
            <a:r>
              <a:rPr lang="it-IT" dirty="0" smtClean="0"/>
              <a:t>Danze</a:t>
            </a:r>
          </a:p>
          <a:p>
            <a:r>
              <a:rPr lang="it-IT" dirty="0" smtClean="0"/>
              <a:t>Tornei </a:t>
            </a:r>
          </a:p>
          <a:p>
            <a:r>
              <a:rPr lang="it-IT" dirty="0" smtClean="0"/>
              <a:t>Caccia</a:t>
            </a:r>
          </a:p>
          <a:p>
            <a:pPr>
              <a:buNone/>
            </a:pPr>
            <a:r>
              <a:rPr lang="it-IT" dirty="0" smtClean="0"/>
              <a:t>Tutti i momenti della vita quotidiana sono fortemente ritualizzati e disciplinati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La corte </a:t>
            </a:r>
            <a:r>
              <a:rPr lang="it-IT" b="1" dirty="0" err="1" smtClean="0"/>
              <a:t>Borgognona</a:t>
            </a:r>
            <a:r>
              <a:rPr lang="it-IT" b="1" dirty="0" smtClean="0"/>
              <a:t> 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Principali cariche di corte:</a:t>
            </a: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</a:t>
            </a:r>
            <a:r>
              <a:rPr lang="it-IT" b="1" dirty="0" smtClean="0">
                <a:solidFill>
                  <a:srgbClr val="FF0000"/>
                </a:solidFill>
              </a:rPr>
              <a:t>Cameriere/Ciambellano </a:t>
            </a:r>
            <a:r>
              <a:rPr lang="it-IT" dirty="0" smtClean="0"/>
              <a:t>[addetto alla Camera]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Maestro della Casa </a:t>
            </a:r>
            <a:r>
              <a:rPr lang="it-IT" b="1" dirty="0" smtClean="0">
                <a:solidFill>
                  <a:srgbClr val="FF0000"/>
                </a:solidFill>
              </a:rPr>
              <a:t>/Maggiordomo (</a:t>
            </a:r>
            <a:r>
              <a:rPr lang="it-IT" b="1" i="1" dirty="0" smtClean="0">
                <a:solidFill>
                  <a:srgbClr val="FF0000"/>
                </a:solidFill>
              </a:rPr>
              <a:t>Maître de l’Hôtel</a:t>
            </a:r>
            <a:r>
              <a:rPr lang="it-IT" b="1" dirty="0" smtClean="0">
                <a:solidFill>
                  <a:srgbClr val="FF0000"/>
                </a:solidFill>
              </a:rPr>
              <a:t>) </a:t>
            </a:r>
            <a:r>
              <a:rPr lang="it-IT" dirty="0" smtClean="0"/>
              <a:t>[addetto alla Casa]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</a:t>
            </a:r>
            <a:r>
              <a:rPr lang="it-IT" b="1" dirty="0" smtClean="0">
                <a:solidFill>
                  <a:srgbClr val="FF0000"/>
                </a:solidFill>
              </a:rPr>
              <a:t>Scudiere </a:t>
            </a:r>
            <a:r>
              <a:rPr lang="it-IT" dirty="0" smtClean="0"/>
              <a:t>[addetto alle Scuderie]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</a:t>
            </a:r>
            <a:r>
              <a:rPr lang="it-IT" b="1" dirty="0" err="1" smtClean="0">
                <a:solidFill>
                  <a:srgbClr val="FF0000"/>
                </a:solidFill>
              </a:rPr>
              <a:t>Sommeiller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[addetto alle Cantine]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corte </a:t>
            </a:r>
            <a:r>
              <a:rPr lang="it-IT" b="1" dirty="0" err="1" smtClean="0"/>
              <a:t>Borgognona</a:t>
            </a:r>
            <a:r>
              <a:rPr lang="it-IT" b="1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Principali cariche di corte:</a:t>
            </a: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</a:t>
            </a:r>
            <a:r>
              <a:rPr lang="it-IT" b="1" dirty="0" smtClean="0">
                <a:solidFill>
                  <a:srgbClr val="FF0000"/>
                </a:solidFill>
              </a:rPr>
              <a:t>Ciambellano</a:t>
            </a:r>
            <a:r>
              <a:rPr lang="it-IT" dirty="0" smtClean="0"/>
              <a:t> </a:t>
            </a:r>
            <a:r>
              <a:rPr lang="it-IT" dirty="0" smtClean="0"/>
              <a:t>[Ministro degli Interni e delle Finanze]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Maestro della </a:t>
            </a:r>
            <a:r>
              <a:rPr lang="it-IT" b="1" dirty="0" smtClean="0">
                <a:solidFill>
                  <a:srgbClr val="FF0000"/>
                </a:solidFill>
              </a:rPr>
              <a:t>Casa </a:t>
            </a:r>
            <a:r>
              <a:rPr lang="it-IT" b="1" dirty="0" smtClean="0">
                <a:solidFill>
                  <a:srgbClr val="FF0000"/>
                </a:solidFill>
              </a:rPr>
              <a:t>(</a:t>
            </a:r>
            <a:r>
              <a:rPr lang="it-IT" b="1" i="1" dirty="0" smtClean="0">
                <a:solidFill>
                  <a:srgbClr val="FF0000"/>
                </a:solidFill>
              </a:rPr>
              <a:t>Maître de l’Hôtel</a:t>
            </a:r>
            <a:r>
              <a:rPr lang="it-IT" b="1" dirty="0" smtClean="0">
                <a:solidFill>
                  <a:srgbClr val="FF0000"/>
                </a:solidFill>
              </a:rPr>
              <a:t>)  </a:t>
            </a:r>
            <a:r>
              <a:rPr lang="it-IT" dirty="0" smtClean="0"/>
              <a:t>[Primo ministro e comandante delle Guardie]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Scudiere </a:t>
            </a:r>
            <a:r>
              <a:rPr lang="it-IT" dirty="0" smtClean="0"/>
              <a:t>[Ministero della Guerra]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it-IT" b="1" dirty="0" smtClean="0">
                <a:solidFill>
                  <a:srgbClr val="FF0000"/>
                </a:solidFill>
              </a:rPr>
              <a:t>Gran </a:t>
            </a:r>
            <a:r>
              <a:rPr lang="it-IT" b="1" dirty="0" err="1" smtClean="0">
                <a:solidFill>
                  <a:srgbClr val="FF0000"/>
                </a:solidFill>
              </a:rPr>
              <a:t>Sommeiller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[Ministro dell’Agricoltura]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corte </a:t>
            </a:r>
            <a:r>
              <a:rPr lang="it-IT" b="1" dirty="0" err="1" smtClean="0"/>
              <a:t>Borgognona</a:t>
            </a:r>
            <a:r>
              <a:rPr lang="it-IT" b="1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Consigli: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Camera dei Conti  </a:t>
            </a:r>
            <a:r>
              <a:rPr lang="it-IT" dirty="0" smtClean="0"/>
              <a:t>[organo finanziario: amministrazione del patrimonio]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Gran Consiglio </a:t>
            </a:r>
            <a:r>
              <a:rPr lang="it-IT" dirty="0" smtClean="0"/>
              <a:t>[organo giudiziario: amministrazione della giustizia]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Consiglio privato </a:t>
            </a:r>
            <a:r>
              <a:rPr lang="it-IT" dirty="0" smtClean="0"/>
              <a:t>[organo di governo (13 membri)]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corte </a:t>
            </a:r>
            <a:r>
              <a:rPr lang="it-IT" b="1" dirty="0" err="1" smtClean="0"/>
              <a:t>Borgognona</a:t>
            </a:r>
            <a:r>
              <a:rPr lang="it-IT" b="1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Presenze a corte:</a:t>
            </a:r>
          </a:p>
          <a:p>
            <a:r>
              <a:rPr lang="it-IT" b="1" dirty="0" smtClean="0"/>
              <a:t>1426</a:t>
            </a:r>
            <a:r>
              <a:rPr lang="it-IT" dirty="0" smtClean="0"/>
              <a:t>      234 persone mantenute a corte</a:t>
            </a:r>
          </a:p>
          <a:p>
            <a:r>
              <a:rPr lang="it-IT" b="1" dirty="0" smtClean="0"/>
              <a:t>1450</a:t>
            </a:r>
            <a:r>
              <a:rPr lang="it-IT" dirty="0" smtClean="0"/>
              <a:t>      308 persone mantenute a corte</a:t>
            </a:r>
          </a:p>
          <a:p>
            <a:r>
              <a:rPr lang="it-IT" b="1" dirty="0" smtClean="0"/>
              <a:t>1474 </a:t>
            </a:r>
            <a:r>
              <a:rPr lang="it-IT" dirty="0" smtClean="0"/>
              <a:t>     1200 persone mantenute a corte</a:t>
            </a:r>
          </a:p>
          <a:p>
            <a:r>
              <a:rPr lang="it-IT" b="1" dirty="0" smtClean="0"/>
              <a:t>1475 </a:t>
            </a:r>
            <a:r>
              <a:rPr lang="it-IT" dirty="0" smtClean="0"/>
              <a:t>     1200 nobili</a:t>
            </a:r>
          </a:p>
          <a:p>
            <a:r>
              <a:rPr lang="it-IT" dirty="0" smtClean="0"/>
              <a:t>                590 servitori</a:t>
            </a:r>
          </a:p>
          <a:p>
            <a:r>
              <a:rPr lang="it-IT" dirty="0" smtClean="0"/>
              <a:t>                294 soldati della guardia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180</TotalTime>
  <Words>604</Words>
  <Application>Microsoft Office PowerPoint</Application>
  <PresentationFormat>Presentazione su schermo (4:3)</PresentationFormat>
  <Paragraphs>85</Paragraphs>
  <Slides>20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Luna</vt:lpstr>
      <vt:lpstr>LE cortI in europa: il modello borgognone</vt:lpstr>
      <vt:lpstr>Terminologia di Corte</vt:lpstr>
      <vt:lpstr>Le corti sono realtà itineranti</vt:lpstr>
      <vt:lpstr>I momenti pubblici della Corte</vt:lpstr>
      <vt:lpstr>Diapositiva 5</vt:lpstr>
      <vt:lpstr>La corte Borgognona  </vt:lpstr>
      <vt:lpstr>La corte Borgognona </vt:lpstr>
      <vt:lpstr>La corte Borgognona </vt:lpstr>
      <vt:lpstr>La corte Borgognona </vt:lpstr>
      <vt:lpstr>La diffusione del modello Borgognone</vt:lpstr>
      <vt:lpstr>La diffusione in Europa del modello Borgognone</vt:lpstr>
      <vt:lpstr>Corte di Spagna</vt:lpstr>
      <vt:lpstr>Corte di Carlo V</vt:lpstr>
      <vt:lpstr>Madrid: una nuova capitale per un nuovo regno</vt:lpstr>
      <vt:lpstr>Il palazzo reale dell’Escorial, residenza di Filippo II</vt:lpstr>
      <vt:lpstr>Il castello di Simancas, sede degli Archivi generali di Spagna</vt:lpstr>
      <vt:lpstr>Le comunicazione fra Madrid e le capitali europee:</vt:lpstr>
      <vt:lpstr>Diapositiva 18</vt:lpstr>
      <vt:lpstr>Diapositiva 19</vt:lpstr>
      <vt:lpstr>A regalità dei re di Francia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19</cp:revision>
  <dcterms:created xsi:type="dcterms:W3CDTF">2012-04-16T19:50:59Z</dcterms:created>
  <dcterms:modified xsi:type="dcterms:W3CDTF">2012-04-16T23:08:56Z</dcterms:modified>
</cp:coreProperties>
</file>