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52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97EF-DC56-6044-A8F8-D2512D9D00F5}" type="datetimeFigureOut">
              <a:rPr lang="it-IT" smtClean="0"/>
              <a:t>18/09/13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0C09-B1EA-C64A-A8BE-832356320F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1589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97EF-DC56-6044-A8F8-D2512D9D00F5}" type="datetimeFigureOut">
              <a:rPr lang="it-IT" smtClean="0"/>
              <a:t>18/09/13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0C09-B1EA-C64A-A8BE-832356320F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615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97EF-DC56-6044-A8F8-D2512D9D00F5}" type="datetimeFigureOut">
              <a:rPr lang="it-IT" smtClean="0"/>
              <a:t>18/09/13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0C09-B1EA-C64A-A8BE-832356320F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38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97EF-DC56-6044-A8F8-D2512D9D00F5}" type="datetimeFigureOut">
              <a:rPr lang="it-IT" smtClean="0"/>
              <a:t>18/09/13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0C09-B1EA-C64A-A8BE-832356320F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176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97EF-DC56-6044-A8F8-D2512D9D00F5}" type="datetimeFigureOut">
              <a:rPr lang="it-IT" smtClean="0"/>
              <a:t>18/09/13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0C09-B1EA-C64A-A8BE-832356320F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154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97EF-DC56-6044-A8F8-D2512D9D00F5}" type="datetimeFigureOut">
              <a:rPr lang="it-IT" smtClean="0"/>
              <a:t>18/09/13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0C09-B1EA-C64A-A8BE-832356320F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28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97EF-DC56-6044-A8F8-D2512D9D00F5}" type="datetimeFigureOut">
              <a:rPr lang="it-IT" smtClean="0"/>
              <a:t>18/09/13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0C09-B1EA-C64A-A8BE-832356320F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9923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97EF-DC56-6044-A8F8-D2512D9D00F5}" type="datetimeFigureOut">
              <a:rPr lang="it-IT" smtClean="0"/>
              <a:t>18/09/13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0C09-B1EA-C64A-A8BE-832356320F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652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97EF-DC56-6044-A8F8-D2512D9D00F5}" type="datetimeFigureOut">
              <a:rPr lang="it-IT" smtClean="0"/>
              <a:t>18/09/13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0C09-B1EA-C64A-A8BE-832356320F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68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97EF-DC56-6044-A8F8-D2512D9D00F5}" type="datetimeFigureOut">
              <a:rPr lang="it-IT" smtClean="0"/>
              <a:t>18/09/13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0C09-B1EA-C64A-A8BE-832356320F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732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997EF-DC56-6044-A8F8-D2512D9D00F5}" type="datetimeFigureOut">
              <a:rPr lang="it-IT" smtClean="0"/>
              <a:t>18/09/13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60C09-B1EA-C64A-A8BE-832356320F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4922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997EF-DC56-6044-A8F8-D2512D9D00F5}" type="datetimeFigureOut">
              <a:rPr lang="it-IT" smtClean="0"/>
              <a:t>18/09/13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60C09-B1EA-C64A-A8BE-832356320F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36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Diritto pubblico dell’economia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Introduzione: oggetto, metodo, famiglie giuridiche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0357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comparazione consente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it-IT" dirty="0" smtClean="0"/>
              <a:t>Di </a:t>
            </a:r>
            <a:r>
              <a:rPr lang="it-IT" dirty="0"/>
              <a:t>raffrontare ordinamenti, istituti con le </a:t>
            </a:r>
            <a:r>
              <a:rPr lang="it-IT" dirty="0" smtClean="0"/>
              <a:t>soluzioni </a:t>
            </a:r>
            <a:r>
              <a:rPr lang="it-IT" dirty="0"/>
              <a:t>normative adottate da diversi ordinamenti in risposta ai problemi pratici più o meno </a:t>
            </a:r>
            <a:r>
              <a:rPr lang="it-IT" dirty="0" smtClean="0"/>
              <a:t>analoghi; </a:t>
            </a:r>
            <a:endParaRPr lang="it-IT" dirty="0"/>
          </a:p>
          <a:p>
            <a:pPr lvl="0"/>
            <a:r>
              <a:rPr lang="it-IT" dirty="0" smtClean="0"/>
              <a:t>Di rilevare </a:t>
            </a:r>
            <a:r>
              <a:rPr lang="it-IT" dirty="0"/>
              <a:t>«reciproche affinità</a:t>
            </a:r>
            <a:r>
              <a:rPr lang="it-IT" dirty="0" smtClean="0"/>
              <a:t>» ed evidenziare </a:t>
            </a:r>
            <a:r>
              <a:rPr lang="it-IT" dirty="0"/>
              <a:t>«divergenze» fra gli istituti operanti in diversi </a:t>
            </a:r>
            <a:r>
              <a:rPr lang="it-IT" dirty="0" smtClean="0"/>
              <a:t>ordinamenti;</a:t>
            </a:r>
            <a:endParaRPr lang="it-IT" dirty="0"/>
          </a:p>
          <a:p>
            <a:r>
              <a:rPr lang="it-IT" dirty="0" smtClean="0"/>
              <a:t>Di procedere alla </a:t>
            </a:r>
            <a:r>
              <a:rPr lang="it-IT" b="1" dirty="0" smtClean="0"/>
              <a:t>classificazione</a:t>
            </a:r>
            <a:r>
              <a:rPr lang="it-IT" dirty="0" smtClean="0"/>
              <a:t>: si </a:t>
            </a:r>
            <a:r>
              <a:rPr lang="it-IT" dirty="0"/>
              <a:t>raggruppano sotto concetti, categorie generali, etichette, ecc. fenomeni giuridici appartenenti a diversi ordinamenti ma che hanno natura simile. </a:t>
            </a:r>
          </a:p>
          <a:p>
            <a:pPr lvl="0"/>
            <a:r>
              <a:rPr lang="it-IT" dirty="0" smtClean="0"/>
              <a:t>Di operare un’eventuale esportazione </a:t>
            </a:r>
            <a:r>
              <a:rPr lang="it-IT" dirty="0"/>
              <a:t>e </a:t>
            </a:r>
            <a:r>
              <a:rPr lang="it-IT" dirty="0" smtClean="0"/>
              <a:t>recezione di istituti;</a:t>
            </a:r>
            <a:endParaRPr lang="it-IT" dirty="0"/>
          </a:p>
          <a:p>
            <a:pPr lvl="0"/>
            <a:r>
              <a:rPr lang="it-IT" dirty="0" smtClean="0"/>
              <a:t>Di elaborare modelli, </a:t>
            </a:r>
            <a:r>
              <a:rPr lang="it-IT" i="1" dirty="0" err="1" smtClean="0"/>
              <a:t>tertia</a:t>
            </a:r>
            <a:r>
              <a:rPr lang="it-IT" i="1" dirty="0" smtClean="0"/>
              <a:t> </a:t>
            </a:r>
            <a:r>
              <a:rPr lang="it-IT" i="1" dirty="0" err="1" smtClean="0"/>
              <a:t>comparationis</a:t>
            </a:r>
            <a:r>
              <a:rPr lang="it-IT" dirty="0" smtClean="0"/>
              <a:t> (</a:t>
            </a:r>
            <a:r>
              <a:rPr lang="it-IT" u="sng" dirty="0" smtClean="0"/>
              <a:t>parametro </a:t>
            </a:r>
            <a:r>
              <a:rPr lang="it-IT" u="sng" dirty="0"/>
              <a:t>di </a:t>
            </a:r>
            <a:r>
              <a:rPr lang="it-IT" u="sng" dirty="0" smtClean="0"/>
              <a:t>riferimento</a:t>
            </a:r>
            <a:r>
              <a:rPr lang="it-IT" dirty="0" smtClean="0"/>
              <a:t>). Si crea un </a:t>
            </a:r>
            <a:r>
              <a:rPr lang="it-IT" b="1" dirty="0"/>
              <a:t>modello</a:t>
            </a:r>
            <a:r>
              <a:rPr lang="it-IT" dirty="0"/>
              <a:t> </a:t>
            </a:r>
            <a:r>
              <a:rPr lang="it-IT" b="1" dirty="0"/>
              <a:t>astratto</a:t>
            </a:r>
            <a:r>
              <a:rPr lang="it-IT" dirty="0"/>
              <a:t> alla luce del quale </a:t>
            </a:r>
            <a:r>
              <a:rPr lang="it-IT" dirty="0" smtClean="0"/>
              <a:t>operare successive operazioni di raffronto. Verificare il </a:t>
            </a:r>
            <a:r>
              <a:rPr lang="it-IT" dirty="0"/>
              <a:t>comparato </a:t>
            </a:r>
            <a:r>
              <a:rPr lang="it-IT" dirty="0" smtClean="0"/>
              <a:t>e </a:t>
            </a:r>
            <a:r>
              <a:rPr lang="it-IT" dirty="0"/>
              <a:t>il </a:t>
            </a:r>
            <a:r>
              <a:rPr lang="it-IT" dirty="0" smtClean="0"/>
              <a:t>comparando. È </a:t>
            </a:r>
            <a:r>
              <a:rPr lang="it-IT" b="1" dirty="0" smtClean="0"/>
              <a:t>la </a:t>
            </a:r>
            <a:r>
              <a:rPr lang="it-IT" b="1" dirty="0"/>
              <a:t>funzione di un determinato </a:t>
            </a:r>
            <a:r>
              <a:rPr lang="it-IT" b="1" dirty="0" smtClean="0"/>
              <a:t>istituto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2666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Modelli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dirty="0" smtClean="0"/>
              <a:t>Dopo </a:t>
            </a:r>
            <a:r>
              <a:rPr lang="it-IT" dirty="0"/>
              <a:t>aver classificato la </a:t>
            </a:r>
            <a:r>
              <a:rPr lang="it-IT" dirty="0" smtClean="0"/>
              <a:t>realtà, </a:t>
            </a:r>
            <a:r>
              <a:rPr lang="it-IT" dirty="0"/>
              <a:t>possono costruirsi delle sintesi. Si perviene alla formulazione di modelli, come sintesi delle varie realtà costituzionali che si sono esaminate e come fine proprio della comparazione.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Ma può pure accadere che un ordinamento venga considerato esemplare e che questo o suo norme istituti, ecc., assurgano di per sé a modello, rispetto al quale operare le </a:t>
            </a:r>
            <a:r>
              <a:rPr lang="it-IT" dirty="0" smtClean="0"/>
              <a:t>classificazioni.</a:t>
            </a:r>
          </a:p>
          <a:p>
            <a:endParaRPr lang="it-IT" dirty="0"/>
          </a:p>
          <a:p>
            <a:r>
              <a:rPr lang="it-IT" dirty="0" smtClean="0"/>
              <a:t>Il modello stimola il </a:t>
            </a:r>
            <a:r>
              <a:rPr lang="it-IT" dirty="0"/>
              <a:t>“trapianto” </a:t>
            </a:r>
            <a:r>
              <a:rPr lang="it-IT" dirty="0" smtClean="0"/>
              <a:t>dell’istituto da </a:t>
            </a:r>
            <a:r>
              <a:rPr lang="it-IT" dirty="0"/>
              <a:t>un ordinamento </a:t>
            </a:r>
            <a:r>
              <a:rPr lang="it-IT" dirty="0" smtClean="0"/>
              <a:t>all’altro, </a:t>
            </a:r>
            <a:r>
              <a:rPr lang="it-IT" dirty="0" err="1" smtClean="0"/>
              <a:t>lala</a:t>
            </a:r>
            <a:r>
              <a:rPr lang="it-IT" dirty="0" smtClean="0"/>
              <a:t> </a:t>
            </a:r>
            <a:r>
              <a:rPr lang="it-IT" dirty="0"/>
              <a:t>“recezione</a:t>
            </a:r>
            <a:r>
              <a:rPr lang="it-IT" dirty="0" smtClean="0"/>
              <a:t>”, con  </a:t>
            </a:r>
            <a:r>
              <a:rPr lang="it-IT" dirty="0"/>
              <a:t>risultati </a:t>
            </a:r>
            <a:r>
              <a:rPr lang="it-IT" dirty="0" smtClean="0"/>
              <a:t>molto </a:t>
            </a:r>
            <a:r>
              <a:rPr lang="it-IT" dirty="0"/>
              <a:t>diversi a seconda dei casi: </a:t>
            </a:r>
          </a:p>
          <a:p>
            <a:pPr lvl="0"/>
            <a:r>
              <a:rPr lang="it-IT" b="1" dirty="0"/>
              <a:t>esito positivo</a:t>
            </a:r>
            <a:r>
              <a:rPr lang="it-IT" dirty="0"/>
              <a:t>: le condizioni economiche dell’ordinamento recettore erano adatte socialmente, economicamente, politicamente, ecc.; oppure si sono apportate al modello quelle modificazioni necessarie per poterlo accogliere nell’ordinamento recettore.</a:t>
            </a:r>
          </a:p>
          <a:p>
            <a:r>
              <a:rPr lang="it-IT" b="1" dirty="0"/>
              <a:t>Esito negativo</a:t>
            </a:r>
            <a:r>
              <a:rPr lang="it-IT" dirty="0"/>
              <a:t> (con crisi di rigetto). </a:t>
            </a:r>
          </a:p>
        </p:txBody>
      </p:sp>
    </p:spTree>
    <p:extLst>
      <p:ext uri="{BB962C8B-B14F-4D97-AF65-F5344CB8AC3E}">
        <p14:creationId xmlns:p14="http://schemas.microsoft.com/office/powerpoint/2010/main" val="423119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Famiglie giuridiche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Costituite da </a:t>
            </a:r>
            <a:r>
              <a:rPr lang="it-IT" dirty="0"/>
              <a:t>gruppi di ordinamenti che, per evoluzione storica e strutture giuridiche comuni, si presentano fra loro </a:t>
            </a:r>
            <a:r>
              <a:rPr lang="it-IT" dirty="0" smtClean="0"/>
              <a:t>omogenei. 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17885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Diritto pubblico comparato </a:t>
            </a:r>
            <a:br>
              <a:rPr lang="it-IT" dirty="0" smtClean="0"/>
            </a:br>
            <a:r>
              <a:rPr lang="it-IT" dirty="0" smtClean="0"/>
              <a:t>e famiglie giuridiche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it-IT" sz="1700" dirty="0" smtClean="0"/>
              <a:t>Sono figure </a:t>
            </a:r>
            <a:r>
              <a:rPr lang="it-IT" sz="1700" dirty="0"/>
              <a:t>classificatorie elaborate </a:t>
            </a:r>
            <a:r>
              <a:rPr lang="it-IT" sz="1700" dirty="0" smtClean="0"/>
              <a:t>facendo </a:t>
            </a:r>
            <a:r>
              <a:rPr lang="it-IT" sz="1700" dirty="0"/>
              <a:t>ricorso al metodo </a:t>
            </a:r>
            <a:r>
              <a:rPr lang="it-IT" sz="1700" dirty="0" smtClean="0"/>
              <a:t>comparato: sono in </a:t>
            </a:r>
            <a:r>
              <a:rPr lang="it-IT" sz="1700" dirty="0"/>
              <a:t>grado di </a:t>
            </a:r>
            <a:r>
              <a:rPr lang="it-IT" sz="1700" dirty="0" smtClean="0"/>
              <a:t>raccogliere</a:t>
            </a:r>
            <a:r>
              <a:rPr lang="it-IT" sz="1700" dirty="0"/>
              <a:t> </a:t>
            </a:r>
            <a:r>
              <a:rPr lang="it-IT" sz="1700" dirty="0" smtClean="0"/>
              <a:t>la </a:t>
            </a:r>
            <a:r>
              <a:rPr lang="it-IT" sz="1700" dirty="0"/>
              <a:t>complessità dei fenomeni giuridici in raggruppamenti </a:t>
            </a:r>
            <a:r>
              <a:rPr lang="it-IT" sz="1700" dirty="0" smtClean="0"/>
              <a:t>utili per </a:t>
            </a:r>
            <a:r>
              <a:rPr lang="it-IT" sz="1700" dirty="0"/>
              <a:t>continuare nella ricerca scientifica</a:t>
            </a:r>
            <a:r>
              <a:rPr lang="it-IT" sz="1700" dirty="0" smtClean="0"/>
              <a:t>.</a:t>
            </a:r>
            <a:endParaRPr lang="it-IT" sz="1700" dirty="0"/>
          </a:p>
          <a:p>
            <a:pPr lvl="0"/>
            <a:r>
              <a:rPr lang="it-IT" sz="1700" dirty="0" smtClean="0"/>
              <a:t>Sono fondamentali </a:t>
            </a:r>
            <a:r>
              <a:rPr lang="it-IT" sz="1700" dirty="0"/>
              <a:t>per </a:t>
            </a:r>
            <a:r>
              <a:rPr lang="it-IT" sz="1700" dirty="0" smtClean="0"/>
              <a:t>inquadrare il </a:t>
            </a:r>
            <a:r>
              <a:rPr lang="it-IT" sz="1700" dirty="0"/>
              <a:t>fenomeno giuridico. Consentono di meglio comprendere anche i caratteri, strutture, finalità, radici degli istituti </a:t>
            </a:r>
            <a:r>
              <a:rPr lang="it-IT" sz="1700" dirty="0" smtClean="0"/>
              <a:t>del </a:t>
            </a:r>
            <a:r>
              <a:rPr lang="it-IT" sz="1700" dirty="0"/>
              <a:t>diritto </a:t>
            </a:r>
            <a:r>
              <a:rPr lang="it-IT" sz="1700" dirty="0" smtClean="0"/>
              <a:t>costituzionale.</a:t>
            </a:r>
            <a:endParaRPr lang="it-IT" sz="1700" dirty="0"/>
          </a:p>
          <a:p>
            <a:pPr lvl="0"/>
            <a:r>
              <a:rPr lang="it-IT" sz="1700" dirty="0" smtClean="0"/>
              <a:t>Sono </a:t>
            </a:r>
            <a:r>
              <a:rPr lang="it-IT" sz="1700" dirty="0"/>
              <a:t>molteplici le influenze della famiglia giuridica </a:t>
            </a:r>
            <a:r>
              <a:rPr lang="it-IT" sz="1700" dirty="0" smtClean="0"/>
              <a:t>sulla costituzione </a:t>
            </a:r>
            <a:r>
              <a:rPr lang="it-IT" sz="1700" dirty="0"/>
              <a:t>dello </a:t>
            </a:r>
            <a:r>
              <a:rPr lang="it-IT" sz="1700" dirty="0" smtClean="0"/>
              <a:t>Stato. </a:t>
            </a:r>
            <a:endParaRPr lang="it-IT" sz="1700" dirty="0"/>
          </a:p>
          <a:p>
            <a:pPr lvl="0"/>
            <a:r>
              <a:rPr lang="it-IT" sz="1700" dirty="0" smtClean="0"/>
              <a:t>Singoli istituti assurgono </a:t>
            </a:r>
            <a:r>
              <a:rPr lang="it-IT" sz="1700" dirty="0"/>
              <a:t>a modello esemplare: circolano, vengono recepiti e innestati o trapiantati da un ordinamento a un altro appartenente a una differente famiglia giuridica. </a:t>
            </a:r>
            <a:endParaRPr lang="it-IT" sz="1700" dirty="0" smtClean="0"/>
          </a:p>
          <a:p>
            <a:pPr lvl="0"/>
            <a:r>
              <a:rPr lang="it-IT" sz="1700" dirty="0" smtClean="0"/>
              <a:t>Molte </a:t>
            </a:r>
            <a:r>
              <a:rPr lang="it-IT" sz="1700" dirty="0"/>
              <a:t>volte </a:t>
            </a:r>
            <a:r>
              <a:rPr lang="it-IT" sz="1700" dirty="0" smtClean="0"/>
              <a:t>regole </a:t>
            </a:r>
            <a:r>
              <a:rPr lang="it-IT" sz="1700" dirty="0"/>
              <a:t>di diritto </a:t>
            </a:r>
            <a:r>
              <a:rPr lang="it-IT" sz="1700" dirty="0" smtClean="0"/>
              <a:t>“non costituzionali” sono oggetto </a:t>
            </a:r>
            <a:r>
              <a:rPr lang="it-IT" sz="1700" dirty="0"/>
              <a:t>di disciplina da parte dei testi costituzionali (USA, Sudafrica, Botswana, Paesi Arabi).</a:t>
            </a:r>
          </a:p>
          <a:p>
            <a:pPr lvl="0"/>
            <a:r>
              <a:rPr lang="it-IT" sz="1700" dirty="0" smtClean="0"/>
              <a:t>È utile per vedere come “vive” il diritto costituzionale: </a:t>
            </a:r>
            <a:r>
              <a:rPr lang="it-IT" sz="1700" dirty="0"/>
              <a:t>le </a:t>
            </a:r>
            <a:r>
              <a:rPr lang="it-IT" sz="1700" dirty="0" smtClean="0"/>
              <a:t>costituzioni come realtà dinamiche. </a:t>
            </a:r>
          </a:p>
          <a:p>
            <a:pPr lvl="0"/>
            <a:r>
              <a:rPr lang="it-IT" sz="1700" dirty="0" smtClean="0"/>
              <a:t>Famiglie </a:t>
            </a:r>
            <a:r>
              <a:rPr lang="it-IT" sz="1700" dirty="0"/>
              <a:t>giuridiche e diritto pubblico comparato hanno in comune un settore di </a:t>
            </a:r>
            <a:r>
              <a:rPr lang="it-IT" sz="1700" dirty="0" smtClean="0"/>
              <a:t>studi: </a:t>
            </a:r>
            <a:r>
              <a:rPr lang="it-IT" sz="1700" b="1" dirty="0"/>
              <a:t>le fonti del diritto. </a:t>
            </a:r>
            <a:endParaRPr lang="it-IT" sz="1700" dirty="0"/>
          </a:p>
        </p:txBody>
      </p:sp>
    </p:spTree>
    <p:extLst>
      <p:ext uri="{BB962C8B-B14F-4D97-AF65-F5344CB8AC3E}">
        <p14:creationId xmlns:p14="http://schemas.microsoft.com/office/powerpoint/2010/main" val="1325397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Fonti del diritto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it-IT" dirty="0" smtClean="0"/>
              <a:t>Anche per l’esame delle famiglie giuridiche, rilevante è la </a:t>
            </a:r>
            <a:r>
              <a:rPr lang="it-IT" dirty="0"/>
              <a:t>fonte </a:t>
            </a:r>
            <a:r>
              <a:rPr lang="it-IT" dirty="0" smtClean="0"/>
              <a:t>costituzionale, </a:t>
            </a:r>
            <a:r>
              <a:rPr lang="it-IT" b="1" dirty="0"/>
              <a:t>fonte</a:t>
            </a:r>
            <a:r>
              <a:rPr lang="it-IT" dirty="0"/>
              <a:t> </a:t>
            </a:r>
            <a:r>
              <a:rPr lang="it-IT" b="1" dirty="0"/>
              <a:t>suprema</a:t>
            </a:r>
            <a:r>
              <a:rPr lang="it-IT" dirty="0"/>
              <a:t> dell’ordinamento e «fonte sulle fonti», che contiene la disciplina della produzione delle norme giuridiche</a:t>
            </a:r>
            <a:r>
              <a:rPr lang="it-IT" dirty="0" smtClean="0"/>
              <a:t>.</a:t>
            </a:r>
          </a:p>
          <a:p>
            <a:pPr lvl="0"/>
            <a:r>
              <a:rPr lang="it-IT" b="1" dirty="0" smtClean="0"/>
              <a:t>Il </a:t>
            </a:r>
            <a:r>
              <a:rPr lang="it-IT" b="1" dirty="0"/>
              <a:t>tema delle fonti è </a:t>
            </a:r>
            <a:r>
              <a:rPr lang="it-IT" b="1" dirty="0" smtClean="0"/>
              <a:t>poi squisitamente </a:t>
            </a:r>
            <a:r>
              <a:rPr lang="it-IT" b="1" dirty="0"/>
              <a:t>comparatistico</a:t>
            </a:r>
            <a:r>
              <a:rPr lang="it-IT" dirty="0"/>
              <a:t>: solo il metodo comparato permette di cogliere come da un lato siano assai </a:t>
            </a:r>
            <a:r>
              <a:rPr lang="it-IT" b="1" dirty="0"/>
              <a:t>diverse le scelte</a:t>
            </a:r>
            <a:r>
              <a:rPr lang="it-IT" dirty="0"/>
              <a:t> che ciascun ordinamento opera per la produzione del diritto, e come, dall’altro, si sia </a:t>
            </a:r>
            <a:r>
              <a:rPr lang="it-IT" b="1" dirty="0"/>
              <a:t>comunque di fronte a un fenomeno unitario, caratterizzato da problemi e funzioni </a:t>
            </a:r>
            <a:r>
              <a:rPr lang="it-IT" b="1" dirty="0" smtClean="0"/>
              <a:t>comuni</a:t>
            </a:r>
            <a:r>
              <a:rPr lang="it-IT" dirty="0" smtClean="0"/>
              <a:t>.</a:t>
            </a:r>
            <a:endParaRPr lang="it-IT" dirty="0"/>
          </a:p>
          <a:p>
            <a:pPr lvl="0"/>
            <a:endParaRPr lang="it-IT" i="1" dirty="0" smtClean="0"/>
          </a:p>
          <a:p>
            <a:pPr lvl="0"/>
            <a:r>
              <a:rPr lang="it-IT" i="1" dirty="0" smtClean="0"/>
              <a:t>Tipologie di fonti</a:t>
            </a:r>
          </a:p>
          <a:p>
            <a:pPr marL="514350" lvl="0" indent="-514350">
              <a:buAutoNum type="arabicParenR"/>
            </a:pPr>
            <a:r>
              <a:rPr lang="it-IT" i="1" dirty="0" smtClean="0"/>
              <a:t>fonti </a:t>
            </a:r>
            <a:r>
              <a:rPr lang="it-IT" i="1" dirty="0"/>
              <a:t>legali</a:t>
            </a:r>
            <a:r>
              <a:rPr lang="it-IT" dirty="0"/>
              <a:t> e </a:t>
            </a:r>
            <a:r>
              <a:rPr lang="it-IT" i="1" dirty="0"/>
              <a:t>fonti extra </a:t>
            </a:r>
            <a:r>
              <a:rPr lang="it-IT" i="1" dirty="0" err="1" smtClean="0"/>
              <a:t>ordinem</a:t>
            </a:r>
            <a:endParaRPr lang="it-IT" i="1" dirty="0" smtClean="0"/>
          </a:p>
          <a:p>
            <a:pPr marL="514350" lvl="0" indent="-514350">
              <a:buAutoNum type="arabicParenR"/>
            </a:pPr>
            <a:r>
              <a:rPr lang="it-IT" i="1" dirty="0" smtClean="0"/>
              <a:t>fonti</a:t>
            </a:r>
            <a:r>
              <a:rPr lang="it-IT" i="1" dirty="0"/>
              <a:t>-atto</a:t>
            </a:r>
            <a:r>
              <a:rPr lang="it-IT" dirty="0"/>
              <a:t> e </a:t>
            </a:r>
            <a:r>
              <a:rPr lang="it-IT" i="1" dirty="0"/>
              <a:t>fonti-</a:t>
            </a:r>
            <a:r>
              <a:rPr lang="it-IT" i="1" dirty="0" smtClean="0"/>
              <a:t>fatto</a:t>
            </a:r>
          </a:p>
          <a:p>
            <a:pPr marL="514350" lvl="0" indent="-514350">
              <a:buAutoNum type="arabicParenR"/>
            </a:pPr>
            <a:r>
              <a:rPr lang="it-IT" i="1" dirty="0" smtClean="0"/>
              <a:t>Ruolo della </a:t>
            </a:r>
            <a:r>
              <a:rPr lang="it-IT" i="1" dirty="0" smtClean="0"/>
              <a:t>gerarchia</a:t>
            </a:r>
            <a:r>
              <a:rPr lang="it-IT" dirty="0" smtClean="0"/>
              <a:t>. </a:t>
            </a:r>
            <a:endParaRPr lang="it-IT" dirty="0"/>
          </a:p>
          <a:p>
            <a:pPr lv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5509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Tipologie di fonti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it-IT" b="1" dirty="0" smtClean="0"/>
              <a:t>Politiche</a:t>
            </a:r>
            <a:r>
              <a:rPr lang="it-IT" dirty="0" smtClean="0"/>
              <a:t>: manifestazioni di volontà. Sono prodotte </a:t>
            </a:r>
            <a:r>
              <a:rPr lang="it-IT" dirty="0"/>
              <a:t>da organismi di vertice </a:t>
            </a:r>
            <a:r>
              <a:rPr lang="it-IT" dirty="0" smtClean="0"/>
              <a:t>dell’ordinamento. Categoria </a:t>
            </a:r>
            <a:r>
              <a:rPr lang="it-IT" dirty="0"/>
              <a:t>assai ampia, di carattere essenzialmente formale, in cui le norme prodotte variano profondamente a seconda delle forme politiche che le </a:t>
            </a:r>
            <a:r>
              <a:rPr lang="it-IT" dirty="0" smtClean="0"/>
              <a:t>producono.</a:t>
            </a:r>
          </a:p>
          <a:p>
            <a:pPr lvl="0"/>
            <a:r>
              <a:rPr lang="it-IT" b="1" dirty="0" smtClean="0"/>
              <a:t>Giurisprudenziali</a:t>
            </a:r>
            <a:r>
              <a:rPr lang="it-IT" dirty="0" smtClean="0"/>
              <a:t> </a:t>
            </a:r>
            <a:r>
              <a:rPr lang="it-IT" dirty="0"/>
              <a:t>si fonda sull’autorità fondata sulla ragione, sulla composizione razionale degli interessi in conflitto, e non sull’opportunità decisa in base al consenso. Nella varietà di forme che può assumere, il diritto giurisprudenziale rappresenta oggi la maggiore alternativa – sotto il profilo quantitativo ma anche per importanza – al diritto di produzione </a:t>
            </a:r>
            <a:r>
              <a:rPr lang="it-IT" dirty="0" smtClean="0"/>
              <a:t>politica.</a:t>
            </a:r>
          </a:p>
          <a:p>
            <a:pPr lvl="0"/>
            <a:r>
              <a:rPr lang="it-IT" b="1" dirty="0" smtClean="0"/>
              <a:t>Religiose</a:t>
            </a:r>
            <a:r>
              <a:rPr lang="it-IT" dirty="0" smtClean="0"/>
              <a:t>: postulano </a:t>
            </a:r>
            <a:r>
              <a:rPr lang="it-IT" dirty="0"/>
              <a:t>la rivelazione come fonte (diritto canonico, diritto ebraico, diritto musulmano</a:t>
            </a:r>
            <a:r>
              <a:rPr lang="it-IT" dirty="0" smtClean="0"/>
              <a:t>). Ma ci tratta altresì di fonti politiche</a:t>
            </a:r>
            <a:r>
              <a:rPr lang="it-IT" dirty="0"/>
              <a:t>, che traggono il proprio fondamento in precetti religiosi. In generale il diritto religioso postula che la volontà creatrice della norma sia la divinità e non l’uomo ed è questo aspetto a distinguere in chiave sostanziale il diritto religioso da quello politico, anche se resta aperto il problema del rapporto formale tra le due tipologie di fonte</a:t>
            </a:r>
            <a:r>
              <a:rPr lang="it-IT" dirty="0" smtClean="0"/>
              <a:t>.</a:t>
            </a:r>
          </a:p>
          <a:p>
            <a:pPr lvl="0"/>
            <a:r>
              <a:rPr lang="it-IT" b="1" dirty="0" smtClean="0"/>
              <a:t>Consuetudinarie:</a:t>
            </a:r>
            <a:r>
              <a:rPr lang="it-IT" dirty="0" smtClean="0"/>
              <a:t> prodotte </a:t>
            </a:r>
            <a:r>
              <a:rPr lang="it-IT" dirty="0"/>
              <a:t>non già in forza di un atto specifico, ma attraverso comportamenti reiterati, caratterizzati dall’uso (sono dunque ripetuti in modo uniforme, costante e frequente) e dall’</a:t>
            </a:r>
            <a:r>
              <a:rPr lang="it-IT" i="1" dirty="0" err="1"/>
              <a:t>opinio</a:t>
            </a:r>
            <a:r>
              <a:rPr lang="it-IT" i="1" dirty="0"/>
              <a:t> </a:t>
            </a:r>
            <a:r>
              <a:rPr lang="it-IT" i="1" dirty="0" err="1"/>
              <a:t>iuris</a:t>
            </a:r>
            <a:r>
              <a:rPr lang="it-IT" i="1" dirty="0"/>
              <a:t> </a:t>
            </a:r>
            <a:r>
              <a:rPr lang="it-IT" i="1" dirty="0" err="1"/>
              <a:t>ac</a:t>
            </a:r>
            <a:r>
              <a:rPr lang="it-IT" i="1" dirty="0"/>
              <a:t> </a:t>
            </a:r>
            <a:r>
              <a:rPr lang="it-IT" i="1" dirty="0" err="1"/>
              <a:t>necessitatis</a:t>
            </a:r>
            <a:r>
              <a:rPr lang="it-IT" dirty="0"/>
              <a:t>, ossia dalla consapevolezza che i soggetti che reiterano i comportamenti hanno della natura giuridica degli stessi, ritenendoli quindi vincolanti. </a:t>
            </a:r>
            <a:endParaRPr lang="it-IT" dirty="0" smtClean="0"/>
          </a:p>
          <a:p>
            <a:pPr lvl="0"/>
            <a:r>
              <a:rPr lang="it-IT" b="1" dirty="0" smtClean="0"/>
              <a:t>Convenzional</a:t>
            </a:r>
            <a:r>
              <a:rPr lang="it-IT" i="1" dirty="0" smtClean="0"/>
              <a:t>i</a:t>
            </a:r>
            <a:r>
              <a:rPr lang="it-IT" dirty="0" smtClean="0"/>
              <a:t>: norme </a:t>
            </a:r>
            <a:r>
              <a:rPr lang="it-IT" dirty="0"/>
              <a:t>adottate sulla base di un patto, condiviso all’unanimità dalle parti e vincolante solo per tali parti, secondo lo schema tipico del </a:t>
            </a:r>
            <a:r>
              <a:rPr lang="it-IT" dirty="0" smtClean="0"/>
              <a:t> contratto. Nel </a:t>
            </a:r>
            <a:r>
              <a:rPr lang="it-IT" dirty="0"/>
              <a:t>diritto costituzionale, il ruolo delle convenzioni della Costituzione è tutt’altro che marginale, e ampi settori del diritto costituzionale risultano spesso disciplinati da numerose norme convenzionali. È il caso, in particolare, delle forme di </a:t>
            </a:r>
            <a:r>
              <a:rPr lang="it-IT" dirty="0" smtClean="0"/>
              <a:t>governo. </a:t>
            </a:r>
            <a:r>
              <a:rPr lang="it-IT" dirty="0"/>
              <a:t>Normalmente le convenzioni costituzionali, in quanto liberi accordi, non sono assistiti da garanzie giurisdizionali, e il mancato rispetto della convenzione non può essere sanzionato da un </a:t>
            </a:r>
            <a:r>
              <a:rPr lang="it-IT" dirty="0" smtClean="0"/>
              <a:t>giudice.</a:t>
            </a:r>
            <a:endParaRPr lang="it-IT" dirty="0"/>
          </a:p>
          <a:p>
            <a:r>
              <a:rPr lang="it-IT" dirty="0" smtClean="0"/>
              <a:t>Fonti </a:t>
            </a:r>
            <a:r>
              <a:rPr lang="it-IT" dirty="0"/>
              <a:t>di produzione diversa convivono nel medesimo </a:t>
            </a:r>
            <a:r>
              <a:rPr lang="it-IT" dirty="0" smtClean="0"/>
              <a:t>ordinamento. Nella </a:t>
            </a:r>
            <a:r>
              <a:rPr lang="it-IT" dirty="0"/>
              <a:t>tradizione giuridica occidentale, le fonti politiche sono </a:t>
            </a:r>
            <a:r>
              <a:rPr lang="it-IT" dirty="0" smtClean="0"/>
              <a:t>nettamente </a:t>
            </a:r>
            <a:r>
              <a:rPr lang="it-IT" dirty="0"/>
              <a:t>preponderanti, nel quadro della generalizzata diffusione delle costituzioni come fonti legali, atto, politiche e </a:t>
            </a:r>
            <a:r>
              <a:rPr lang="it-IT" dirty="0" smtClean="0"/>
              <a:t>superiori.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9150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Diritto vigente e diritto vigente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600" dirty="0" smtClean="0"/>
              <a:t>L’esame delle </a:t>
            </a:r>
            <a:r>
              <a:rPr lang="it-IT" sz="1600" dirty="0"/>
              <a:t>costituzioni </a:t>
            </a:r>
            <a:r>
              <a:rPr lang="it-IT" sz="1600" dirty="0" smtClean="0"/>
              <a:t>e delle fonti è però solo una parte del diritto costituzionale comparato. Vanno analizzati altri fattori: come la legislazione attua </a:t>
            </a:r>
            <a:r>
              <a:rPr lang="it-IT" sz="1600" dirty="0"/>
              <a:t>la costituzione </a:t>
            </a:r>
            <a:r>
              <a:rPr lang="it-IT" sz="1600" dirty="0" smtClean="0"/>
              <a:t>interpretandola “a suo modo”, come la costituzione reagisce di fronte </a:t>
            </a:r>
            <a:r>
              <a:rPr lang="it-IT" sz="1600" dirty="0"/>
              <a:t>a</a:t>
            </a:r>
            <a:r>
              <a:rPr lang="it-IT" sz="1600" dirty="0" smtClean="0"/>
              <a:t> prassi </a:t>
            </a:r>
            <a:r>
              <a:rPr lang="it-IT" sz="1600" dirty="0"/>
              <a:t>politiche </a:t>
            </a:r>
            <a:r>
              <a:rPr lang="it-IT" sz="1600" dirty="0" smtClean="0"/>
              <a:t>e amministrative, come </a:t>
            </a:r>
            <a:r>
              <a:rPr lang="it-IT" sz="1600" dirty="0"/>
              <a:t>la </a:t>
            </a:r>
            <a:r>
              <a:rPr lang="it-IT" sz="1600" dirty="0" smtClean="0"/>
              <a:t>giurisprudenza interpreta la costituzione, incidendo e modificano </a:t>
            </a:r>
            <a:r>
              <a:rPr lang="it-IT" sz="1600" dirty="0"/>
              <a:t>la portata dei precetti </a:t>
            </a:r>
            <a:r>
              <a:rPr lang="it-IT" sz="1600" dirty="0" smtClean="0"/>
              <a:t>costituzionali; </a:t>
            </a:r>
            <a:r>
              <a:rPr lang="it-IT" sz="1600" dirty="0"/>
              <a:t>il ruolo </a:t>
            </a:r>
            <a:r>
              <a:rPr lang="it-IT" sz="1600" dirty="0" smtClean="0"/>
              <a:t>dei giuristi. Questo </a:t>
            </a:r>
            <a:r>
              <a:rPr lang="it-IT" sz="1600" dirty="0"/>
              <a:t>significa che rispetto alle declamazioni (cioè alle formule verbalizzate) si possono dare delle regole operative che in parte vi si </a:t>
            </a:r>
            <a:r>
              <a:rPr lang="it-IT" sz="1600" dirty="0" smtClean="0"/>
              <a:t>discostano: al </a:t>
            </a:r>
            <a:r>
              <a:rPr lang="it-IT" sz="1600" b="1" dirty="0" smtClean="0"/>
              <a:t>diritto vigente (law in the books) si contrappone il diritto vivente (law in </a:t>
            </a:r>
            <a:r>
              <a:rPr lang="it-IT" sz="1600" b="1" dirty="0" err="1" smtClean="0"/>
              <a:t>action</a:t>
            </a:r>
            <a:r>
              <a:rPr lang="it-IT" sz="1600" b="1" dirty="0" smtClean="0"/>
              <a:t>).</a:t>
            </a:r>
            <a:endParaRPr lang="it-IT" sz="1600" dirty="0"/>
          </a:p>
          <a:p>
            <a:pPr marL="0" indent="0">
              <a:buNone/>
            </a:pPr>
            <a:endParaRPr lang="it-IT" sz="1600" b="1" dirty="0" smtClean="0"/>
          </a:p>
          <a:p>
            <a:r>
              <a:rPr lang="it-IT" sz="1600" dirty="0" smtClean="0"/>
              <a:t>Ma lo scostamento si può apprezzare anche sulla </a:t>
            </a:r>
            <a:r>
              <a:rPr lang="it-IT" sz="1600" dirty="0"/>
              <a:t>base dei </a:t>
            </a:r>
            <a:r>
              <a:rPr lang="it-IT" sz="1600" b="1" dirty="0"/>
              <a:t>formanti</a:t>
            </a:r>
            <a:r>
              <a:rPr lang="it-IT" sz="1600" dirty="0"/>
              <a:t> </a:t>
            </a:r>
            <a:r>
              <a:rPr lang="it-IT" sz="1600" dirty="0" smtClean="0"/>
              <a:t>dell’ordinamento:</a:t>
            </a:r>
            <a:r>
              <a:rPr lang="it-IT" sz="1600" dirty="0"/>
              <a:t> </a:t>
            </a:r>
            <a:r>
              <a:rPr lang="it-IT" sz="1600" dirty="0" smtClean="0"/>
              <a:t>sono </a:t>
            </a:r>
            <a:r>
              <a:rPr lang="it-IT" sz="1600" dirty="0"/>
              <a:t>i diversi insiemi di regole e proposizioni che in un ordinamento generano l’ordine </a:t>
            </a:r>
            <a:r>
              <a:rPr lang="it-IT" sz="1600" dirty="0" smtClean="0"/>
              <a:t>giuridico.</a:t>
            </a:r>
          </a:p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r>
              <a:rPr lang="it-IT" sz="1600" dirty="0" smtClean="0"/>
              <a:t>	REGOLE </a:t>
            </a:r>
            <a:r>
              <a:rPr lang="it-IT" sz="1600" dirty="0"/>
              <a:t>LEGALI; </a:t>
            </a:r>
            <a:r>
              <a:rPr lang="it-IT" sz="1600" dirty="0" smtClean="0"/>
              <a:t>PROPOSIZIONI </a:t>
            </a:r>
            <a:r>
              <a:rPr lang="it-IT" sz="1600" dirty="0"/>
              <a:t>DOTTRINALI; </a:t>
            </a:r>
            <a:r>
              <a:rPr lang="it-IT" sz="1600" dirty="0" smtClean="0"/>
              <a:t> MASSIME </a:t>
            </a:r>
            <a:r>
              <a:rPr lang="it-IT" sz="1600" dirty="0"/>
              <a:t>GIURISPRUDENZIALI</a:t>
            </a:r>
            <a:r>
              <a:rPr lang="it-IT" sz="1600" dirty="0" smtClean="0"/>
              <a:t>; CRITTOTIPI.</a:t>
            </a:r>
            <a:endParaRPr lang="it-IT" sz="1600" dirty="0"/>
          </a:p>
          <a:p>
            <a:endParaRPr lang="it-IT" sz="1600" dirty="0" smtClean="0"/>
          </a:p>
          <a:p>
            <a:r>
              <a:rPr lang="it-IT" sz="1600" dirty="0" smtClean="0"/>
              <a:t>Cioè</a:t>
            </a:r>
            <a:r>
              <a:rPr lang="it-IT" sz="1600" dirty="0"/>
              <a:t>, si guarda al </a:t>
            </a:r>
            <a:r>
              <a:rPr lang="it-IT" sz="1600" b="1" dirty="0"/>
              <a:t>diritto </a:t>
            </a:r>
            <a:r>
              <a:rPr lang="it-IT" sz="1600" b="1" dirty="0" smtClean="0"/>
              <a:t>vivo,</a:t>
            </a:r>
            <a:r>
              <a:rPr lang="it-IT" sz="1600" dirty="0" smtClean="0"/>
              <a:t> ai fattori </a:t>
            </a:r>
            <a:r>
              <a:rPr lang="it-IT" sz="1600" dirty="0"/>
              <a:t>e processi </a:t>
            </a:r>
            <a:r>
              <a:rPr lang="it-IT" sz="1600" b="1" dirty="0" smtClean="0"/>
              <a:t>sostanziali </a:t>
            </a:r>
            <a:r>
              <a:rPr lang="it-IT" sz="1600" dirty="0" smtClean="0"/>
              <a:t>che </a:t>
            </a:r>
            <a:r>
              <a:rPr lang="it-IT" sz="1600" dirty="0"/>
              <a:t>determinato effettivamente il modo in cui vive un sistema costituzionale. </a:t>
            </a:r>
            <a:r>
              <a:rPr lang="it-IT" sz="1600" dirty="0" smtClean="0"/>
              <a:t>Sono</a:t>
            </a:r>
            <a:r>
              <a:rPr lang="it-IT" sz="1600" dirty="0"/>
              <a:t>, ovviamente, diversi dalle fonti del </a:t>
            </a:r>
            <a:r>
              <a:rPr lang="it-IT" sz="1600" dirty="0" smtClean="0"/>
              <a:t>diritto. </a:t>
            </a:r>
            <a:r>
              <a:rPr lang="it-IT" sz="1600" dirty="0"/>
              <a:t>Sono piani distinti: le fonti guardano ancora al diritto vigente; i formanti al diritto vivente. </a:t>
            </a:r>
          </a:p>
        </p:txBody>
      </p:sp>
    </p:spTree>
    <p:extLst>
      <p:ext uri="{BB962C8B-B14F-4D97-AF65-F5344CB8AC3E}">
        <p14:creationId xmlns:p14="http://schemas.microsoft.com/office/powerpoint/2010/main" val="4135116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Famiglie giuridiche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Si sono proposte molteplici classificazioni, imperniate su differenti </a:t>
            </a:r>
            <a:r>
              <a:rPr lang="it-IT" b="1" dirty="0"/>
              <a:t>criteri</a:t>
            </a:r>
            <a:r>
              <a:rPr lang="it-IT" dirty="0"/>
              <a:t> di </a:t>
            </a:r>
            <a:r>
              <a:rPr lang="it-IT" dirty="0" smtClean="0"/>
              <a:t>classificazione per raggruppare differenti </a:t>
            </a:r>
            <a:r>
              <a:rPr lang="it-IT" dirty="0"/>
              <a:t>sistemi giuridici in un numero relativamente piccolo di gruppi (famiglie giuridiche)</a:t>
            </a:r>
            <a:r>
              <a:rPr lang="it-IT" dirty="0" smtClean="0"/>
              <a:t>;</a:t>
            </a:r>
          </a:p>
          <a:p>
            <a:r>
              <a:rPr lang="it-IT" dirty="0" smtClean="0"/>
              <a:t>Come </a:t>
            </a:r>
            <a:r>
              <a:rPr lang="it-IT" dirty="0"/>
              <a:t>si vede, la creazione di raggruppamenti e famiglie risponde al bisogno teorico di classificare – che non è altro che una delle finalità cui tende la medesima ricerca comparatistica.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8285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Esmein</a:t>
            </a:r>
            <a:r>
              <a:rPr lang="it-IT" dirty="0" smtClean="0"/>
              <a:t> e </a:t>
            </a:r>
            <a:r>
              <a:rPr lang="it-IT" dirty="0" err="1" smtClean="0"/>
              <a:t>Lévi-Ullman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it-IT" b="1" dirty="0" err="1"/>
              <a:t>Esmein</a:t>
            </a:r>
            <a:r>
              <a:rPr lang="it-IT" dirty="0"/>
              <a:t> (1900</a:t>
            </a:r>
            <a:r>
              <a:rPr lang="it-IT" dirty="0" smtClean="0"/>
              <a:t>): classificazione basata sulla </a:t>
            </a:r>
            <a:r>
              <a:rPr lang="it-IT" b="1" dirty="0"/>
              <a:t>legislazione</a:t>
            </a:r>
            <a:r>
              <a:rPr lang="it-IT" dirty="0"/>
              <a:t> e </a:t>
            </a:r>
            <a:r>
              <a:rPr lang="it-IT" dirty="0" smtClean="0"/>
              <a:t>sui </a:t>
            </a:r>
            <a:r>
              <a:rPr lang="it-IT" b="1" dirty="0"/>
              <a:t>costumi</a:t>
            </a:r>
            <a:r>
              <a:rPr lang="it-IT" dirty="0"/>
              <a:t> </a:t>
            </a:r>
            <a:r>
              <a:rPr lang="it-IT" b="1" dirty="0"/>
              <a:t>giuridici</a:t>
            </a:r>
            <a:r>
              <a:rPr lang="it-IT" dirty="0"/>
              <a:t> di popoli </a:t>
            </a:r>
            <a:r>
              <a:rPr lang="it-IT" dirty="0" smtClean="0"/>
              <a:t>differenti. </a:t>
            </a:r>
            <a:r>
              <a:rPr lang="it-IT" b="1" dirty="0" smtClean="0"/>
              <a:t>Criterio</a:t>
            </a:r>
            <a:r>
              <a:rPr lang="it-IT" dirty="0" smtClean="0"/>
              <a:t> è </a:t>
            </a:r>
            <a:r>
              <a:rPr lang="it-IT" b="1" dirty="0" smtClean="0"/>
              <a:t>l’originalità</a:t>
            </a:r>
            <a:r>
              <a:rPr lang="it-IT" dirty="0" smtClean="0"/>
              <a:t> </a:t>
            </a:r>
            <a:r>
              <a:rPr lang="it-IT" dirty="0"/>
              <a:t>di un ordinamento, della sua formazione storica, della sua struttura generale e </a:t>
            </a:r>
            <a:r>
              <a:rPr lang="it-IT" dirty="0" smtClean="0"/>
              <a:t>essenziale. </a:t>
            </a:r>
          </a:p>
          <a:p>
            <a:pPr marL="0" lvl="0" indent="0">
              <a:buNone/>
            </a:pPr>
            <a:r>
              <a:rPr lang="it-IT" dirty="0" smtClean="0"/>
              <a:t>ROMANISTICO</a:t>
            </a:r>
            <a:r>
              <a:rPr lang="it-IT" dirty="0"/>
              <a:t>, </a:t>
            </a:r>
            <a:endParaRPr lang="it-IT" dirty="0" smtClean="0"/>
          </a:p>
          <a:p>
            <a:pPr marL="0" lvl="0" indent="0">
              <a:buNone/>
            </a:pPr>
            <a:r>
              <a:rPr lang="it-IT" dirty="0" smtClean="0"/>
              <a:t>GERMANISTICO</a:t>
            </a:r>
            <a:r>
              <a:rPr lang="it-IT" dirty="0"/>
              <a:t>, </a:t>
            </a:r>
          </a:p>
          <a:p>
            <a:pPr marL="0" indent="0">
              <a:buNone/>
            </a:pPr>
            <a:r>
              <a:rPr lang="it-IT" dirty="0"/>
              <a:t>ANGLOSASSONE, </a:t>
            </a:r>
          </a:p>
          <a:p>
            <a:pPr marL="0" indent="0">
              <a:buNone/>
            </a:pPr>
            <a:r>
              <a:rPr lang="it-IT" dirty="0"/>
              <a:t>SLAVO, </a:t>
            </a:r>
          </a:p>
          <a:p>
            <a:pPr marL="0" indent="0">
              <a:buNone/>
            </a:pPr>
            <a:r>
              <a:rPr lang="it-IT" dirty="0"/>
              <a:t>ISLAMICO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pPr lvl="0"/>
            <a:r>
              <a:rPr lang="it-IT" b="1" dirty="0" err="1"/>
              <a:t>Lévi-Ullman</a:t>
            </a:r>
            <a:r>
              <a:rPr lang="it-IT" b="1" dirty="0"/>
              <a:t> </a:t>
            </a:r>
            <a:r>
              <a:rPr lang="it-IT" dirty="0"/>
              <a:t>(1922): </a:t>
            </a:r>
            <a:r>
              <a:rPr lang="it-IT" dirty="0" smtClean="0"/>
              <a:t>criterio </a:t>
            </a:r>
            <a:r>
              <a:rPr lang="it-IT" dirty="0"/>
              <a:t>su cui si basa la classificazione è la </a:t>
            </a:r>
            <a:r>
              <a:rPr lang="it-IT" b="1" dirty="0"/>
              <a:t>differente importanza delle </a:t>
            </a:r>
            <a:r>
              <a:rPr lang="it-IT" b="1" dirty="0" smtClean="0"/>
              <a:t>fonti</a:t>
            </a:r>
            <a:r>
              <a:rPr lang="it-IT" dirty="0" smtClean="0"/>
              <a:t>.</a:t>
            </a:r>
            <a:r>
              <a:rPr lang="it-IT" b="1" dirty="0" smtClean="0"/>
              <a:t> </a:t>
            </a:r>
          </a:p>
          <a:p>
            <a:pPr marL="0" lvl="0" indent="0">
              <a:buNone/>
            </a:pPr>
            <a:r>
              <a:rPr lang="it-IT" dirty="0" smtClean="0"/>
              <a:t>CONTINENTALI</a:t>
            </a:r>
            <a:r>
              <a:rPr lang="it-IT" dirty="0"/>
              <a:t>, </a:t>
            </a:r>
            <a:endParaRPr lang="it-IT" dirty="0" smtClean="0"/>
          </a:p>
          <a:p>
            <a:pPr marL="0" lvl="0" indent="0">
              <a:buNone/>
            </a:pPr>
            <a:r>
              <a:rPr lang="it-IT" dirty="0" smtClean="0"/>
              <a:t>ANGLOFONI</a:t>
            </a:r>
            <a:r>
              <a:rPr lang="it-IT" dirty="0"/>
              <a:t>, </a:t>
            </a:r>
            <a:endParaRPr lang="it-IT" dirty="0" smtClean="0"/>
          </a:p>
          <a:p>
            <a:pPr marL="0" lvl="0" indent="0">
              <a:buNone/>
            </a:pPr>
            <a:r>
              <a:rPr lang="it-IT" dirty="0" smtClean="0"/>
              <a:t>ISLAMICI.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0809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9756"/>
          </a:xfrm>
        </p:spPr>
        <p:txBody>
          <a:bodyPr/>
          <a:lstStyle/>
          <a:p>
            <a:r>
              <a:rPr lang="it-IT" dirty="0" err="1" smtClean="0"/>
              <a:t>Arminjon</a:t>
            </a:r>
            <a:r>
              <a:rPr lang="it-IT" dirty="0" smtClean="0"/>
              <a:t>/</a:t>
            </a:r>
            <a:r>
              <a:rPr lang="it-IT" dirty="0" err="1" smtClean="0"/>
              <a:t>Nolde</a:t>
            </a:r>
            <a:r>
              <a:rPr lang="it-IT" dirty="0" smtClean="0"/>
              <a:t>/</a:t>
            </a:r>
            <a:r>
              <a:rPr lang="it-IT" dirty="0" err="1" smtClean="0"/>
              <a:t>Wolf</a:t>
            </a:r>
            <a:r>
              <a:rPr lang="it-IT" dirty="0" smtClean="0"/>
              <a:t> e David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54394"/>
            <a:ext cx="8229600" cy="4689208"/>
          </a:xfrm>
        </p:spPr>
        <p:txBody>
          <a:bodyPr>
            <a:noAutofit/>
          </a:bodyPr>
          <a:lstStyle/>
          <a:p>
            <a:pPr lvl="0"/>
            <a:r>
              <a:rPr lang="it-IT" sz="1500" b="1" dirty="0" err="1"/>
              <a:t>Arminjon</a:t>
            </a:r>
            <a:r>
              <a:rPr lang="it-IT" sz="1500" b="1" dirty="0"/>
              <a:t>, </a:t>
            </a:r>
            <a:r>
              <a:rPr lang="it-IT" sz="1500" b="1" dirty="0" err="1"/>
              <a:t>Nolde</a:t>
            </a:r>
            <a:r>
              <a:rPr lang="it-IT" sz="1500" b="1" dirty="0"/>
              <a:t>, Wolff</a:t>
            </a:r>
            <a:r>
              <a:rPr lang="it-IT" sz="1500" dirty="0"/>
              <a:t> (1950-1952</a:t>
            </a:r>
            <a:r>
              <a:rPr lang="it-IT" sz="1500" dirty="0" smtClean="0"/>
              <a:t>). I criteri </a:t>
            </a:r>
            <a:r>
              <a:rPr lang="it-IT" sz="1500" dirty="0"/>
              <a:t>sono </a:t>
            </a:r>
            <a:r>
              <a:rPr lang="it-IT" sz="1500" dirty="0" smtClean="0"/>
              <a:t>i </a:t>
            </a:r>
            <a:r>
              <a:rPr lang="it-IT" sz="1500" dirty="0"/>
              <a:t>caratteri intrinseci degli ordinamenti giuridici. Si tralasciano apporti delle altre </a:t>
            </a:r>
            <a:r>
              <a:rPr lang="it-IT" sz="1500" dirty="0" smtClean="0"/>
              <a:t>scienze. Esame </a:t>
            </a:r>
            <a:r>
              <a:rPr lang="it-IT" sz="1500" dirty="0"/>
              <a:t>condotto sulla base del metodo giuridico.</a:t>
            </a:r>
          </a:p>
          <a:p>
            <a:pPr marL="0" indent="0">
              <a:buNone/>
            </a:pPr>
            <a:r>
              <a:rPr lang="it-IT" sz="1500" dirty="0" smtClean="0"/>
              <a:t>FRANCESE</a:t>
            </a:r>
            <a:r>
              <a:rPr lang="it-IT" sz="1500" dirty="0"/>
              <a:t>, </a:t>
            </a:r>
          </a:p>
          <a:p>
            <a:pPr marL="0" indent="0">
              <a:buNone/>
            </a:pPr>
            <a:r>
              <a:rPr lang="it-IT" sz="1500" dirty="0"/>
              <a:t>GERMANICO, </a:t>
            </a:r>
          </a:p>
          <a:p>
            <a:pPr marL="0" indent="0">
              <a:buNone/>
            </a:pPr>
            <a:r>
              <a:rPr lang="it-IT" sz="1500" dirty="0"/>
              <a:t>SCANDINAVO, </a:t>
            </a:r>
          </a:p>
          <a:p>
            <a:pPr marL="0" indent="0">
              <a:buNone/>
            </a:pPr>
            <a:r>
              <a:rPr lang="it-IT" sz="1500" dirty="0"/>
              <a:t>INGLESE, </a:t>
            </a:r>
          </a:p>
          <a:p>
            <a:pPr marL="0" indent="0">
              <a:buNone/>
            </a:pPr>
            <a:r>
              <a:rPr lang="it-IT" sz="1500" dirty="0"/>
              <a:t>RUSSO, </a:t>
            </a:r>
          </a:p>
          <a:p>
            <a:pPr marL="0" indent="0">
              <a:buNone/>
            </a:pPr>
            <a:r>
              <a:rPr lang="it-IT" sz="1500" dirty="0"/>
              <a:t>ISLAMICO, </a:t>
            </a:r>
          </a:p>
          <a:p>
            <a:pPr marL="0" indent="0">
              <a:buNone/>
            </a:pPr>
            <a:r>
              <a:rPr lang="it-IT" sz="1500" dirty="0"/>
              <a:t>INDUISTA</a:t>
            </a:r>
            <a:r>
              <a:rPr lang="it-IT" sz="1500" dirty="0" smtClean="0"/>
              <a:t>.</a:t>
            </a:r>
            <a:endParaRPr lang="it-IT" sz="1500" dirty="0"/>
          </a:p>
          <a:p>
            <a:pPr lvl="0"/>
            <a:r>
              <a:rPr lang="it-IT" sz="1500" b="1" dirty="0"/>
              <a:t>David </a:t>
            </a:r>
            <a:r>
              <a:rPr lang="it-IT" sz="1500" dirty="0"/>
              <a:t>(1950-2002) </a:t>
            </a:r>
            <a:r>
              <a:rPr lang="it-IT" sz="1500" b="1" dirty="0"/>
              <a:t>usa due criteri: </a:t>
            </a:r>
            <a:r>
              <a:rPr lang="it-IT" sz="1500" dirty="0"/>
              <a:t>1) </a:t>
            </a:r>
            <a:r>
              <a:rPr lang="it-IT" sz="1500" b="1" dirty="0"/>
              <a:t>ideologico</a:t>
            </a:r>
            <a:r>
              <a:rPr lang="it-IT" sz="1500" dirty="0"/>
              <a:t>: tiene conto del fattore religioso, filosofico sotteso a ciascun ordinamento; 2) </a:t>
            </a:r>
            <a:r>
              <a:rPr lang="it-IT" sz="1500" b="1" dirty="0" smtClean="0"/>
              <a:t>tecnico-giuridico</a:t>
            </a:r>
            <a:r>
              <a:rPr lang="it-IT" sz="1500" dirty="0"/>
              <a:t>: </a:t>
            </a:r>
            <a:r>
              <a:rPr lang="it-IT" sz="1500" dirty="0" smtClean="0"/>
              <a:t>è secondario, </a:t>
            </a:r>
            <a:r>
              <a:rPr lang="it-IT" sz="1500" dirty="0"/>
              <a:t>poiché </a:t>
            </a:r>
            <a:r>
              <a:rPr lang="it-IT" sz="1500" dirty="0" smtClean="0"/>
              <a:t>è plasmato dal </a:t>
            </a:r>
            <a:r>
              <a:rPr lang="it-IT" sz="1500" dirty="0"/>
              <a:t>criterio ideologico. </a:t>
            </a:r>
            <a:r>
              <a:rPr lang="it-IT" sz="1500" dirty="0" smtClean="0"/>
              <a:t>In </a:t>
            </a:r>
            <a:r>
              <a:rPr lang="it-IT" sz="1500" dirty="0"/>
              <a:t>un primo tempo David origina la seguente classificazione:</a:t>
            </a:r>
          </a:p>
          <a:p>
            <a:pPr marL="0" indent="0">
              <a:buNone/>
            </a:pPr>
            <a:r>
              <a:rPr lang="it-IT" sz="1500" dirty="0"/>
              <a:t>DIRITTI OCCIDENTALI, </a:t>
            </a:r>
          </a:p>
          <a:p>
            <a:pPr marL="0" indent="0">
              <a:buNone/>
            </a:pPr>
            <a:r>
              <a:rPr lang="it-IT" sz="1500" dirty="0"/>
              <a:t>DIRITTI SOVIETICI, </a:t>
            </a:r>
          </a:p>
          <a:p>
            <a:pPr marL="0" indent="0">
              <a:buNone/>
            </a:pPr>
            <a:r>
              <a:rPr lang="it-IT" sz="1500" dirty="0"/>
              <a:t>DIRITTO MUSULMANO, </a:t>
            </a:r>
          </a:p>
          <a:p>
            <a:pPr marL="0" indent="0">
              <a:buNone/>
            </a:pPr>
            <a:r>
              <a:rPr lang="it-IT" sz="1500" dirty="0"/>
              <a:t>DIRITTO INDUISTA</a:t>
            </a:r>
          </a:p>
          <a:p>
            <a:pPr marL="0" indent="0">
              <a:buNone/>
            </a:pPr>
            <a:r>
              <a:rPr lang="it-IT" sz="1500" dirty="0"/>
              <a:t>DIRITTO CINESE.</a:t>
            </a:r>
          </a:p>
          <a:p>
            <a:pPr marL="0" indent="0">
              <a:buNone/>
            </a:pPr>
            <a:r>
              <a:rPr lang="it-IT" sz="1500" dirty="0" smtClean="0"/>
              <a:t>Poi riduce </a:t>
            </a:r>
            <a:r>
              <a:rPr lang="it-IT" sz="1500" dirty="0"/>
              <a:t>a tre le famiglie giuridiche: </a:t>
            </a:r>
            <a:r>
              <a:rPr lang="it-IT" sz="1500" dirty="0" smtClean="0"/>
              <a:t>romano</a:t>
            </a:r>
            <a:r>
              <a:rPr lang="it-IT" sz="1500" dirty="0"/>
              <a:t>-germanica, </a:t>
            </a:r>
            <a:r>
              <a:rPr lang="it-IT" sz="1500" i="1" dirty="0" smtClean="0"/>
              <a:t>common </a:t>
            </a:r>
            <a:r>
              <a:rPr lang="it-IT" sz="1500" i="1" dirty="0"/>
              <a:t>law</a:t>
            </a:r>
            <a:r>
              <a:rPr lang="it-IT" sz="1500" dirty="0"/>
              <a:t>, </a:t>
            </a:r>
            <a:r>
              <a:rPr lang="it-IT" sz="1500" dirty="0" smtClean="0"/>
              <a:t>socialista. Diritto </a:t>
            </a:r>
            <a:r>
              <a:rPr lang="it-IT" sz="1500" dirty="0"/>
              <a:t>islamico, induista, dell’estremo oriente e dell’Africa nera e Madagascar </a:t>
            </a:r>
            <a:r>
              <a:rPr lang="it-IT" sz="1500" dirty="0" smtClean="0"/>
              <a:t>sono </a:t>
            </a:r>
            <a:r>
              <a:rPr lang="it-IT" sz="1500" dirty="0"/>
              <a:t>una categoria residuale (altri sistemi). </a:t>
            </a:r>
          </a:p>
        </p:txBody>
      </p:sp>
    </p:spTree>
    <p:extLst>
      <p:ext uri="{BB962C8B-B14F-4D97-AF65-F5344CB8AC3E}">
        <p14:creationId xmlns:p14="http://schemas.microsoft.com/office/powerpoint/2010/main" val="1515532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Oggetto e metodo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Oggetto</a:t>
            </a:r>
            <a:r>
              <a:rPr lang="it-IT" b="1" dirty="0" smtClean="0"/>
              <a:t>: le </a:t>
            </a:r>
            <a:r>
              <a:rPr lang="it-IT" b="1" dirty="0"/>
              <a:t>costituzioni degli stati del periodo storico contemporaneo studiate con il metodo comparatistico.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b="1" dirty="0" smtClean="0"/>
              <a:t>Metodo comparatistico</a:t>
            </a:r>
          </a:p>
          <a:p>
            <a:pPr marL="514350" indent="-514350">
              <a:buAutoNum type="arabicParenR"/>
            </a:pPr>
            <a:r>
              <a:rPr lang="it-IT" dirty="0" smtClean="0"/>
              <a:t>Consente un raffronto tra norme </a:t>
            </a:r>
            <a:r>
              <a:rPr lang="it-IT" dirty="0"/>
              <a:t>e </a:t>
            </a:r>
            <a:r>
              <a:rPr lang="it-IT" dirty="0" smtClean="0"/>
              <a:t>istituti </a:t>
            </a:r>
            <a:r>
              <a:rPr lang="it-IT" dirty="0"/>
              <a:t>di diritto costituzionale accolti nei diversi ordinamenti </a:t>
            </a:r>
            <a:r>
              <a:rPr lang="it-IT" dirty="0" smtClean="0"/>
              <a:t>statali.</a:t>
            </a:r>
          </a:p>
          <a:p>
            <a:pPr marL="514350" indent="-514350">
              <a:buAutoNum type="arabicParenR"/>
            </a:pPr>
            <a:r>
              <a:rPr lang="it-IT" dirty="0" smtClean="0"/>
              <a:t>L’intento è evidenziare le caratteristiche </a:t>
            </a:r>
            <a:r>
              <a:rPr lang="it-IT" dirty="0"/>
              <a:t>più significative di ciascun </a:t>
            </a:r>
            <a:r>
              <a:rPr lang="it-IT" dirty="0" smtClean="0"/>
              <a:t>ordinamento, di operare confronti tra più ordinamenti, e di cogliere note </a:t>
            </a:r>
            <a:r>
              <a:rPr lang="it-IT" dirty="0"/>
              <a:t>di somiglianza </a:t>
            </a:r>
            <a:r>
              <a:rPr lang="it-IT" dirty="0" smtClean="0"/>
              <a:t>ed </a:t>
            </a:r>
            <a:r>
              <a:rPr lang="it-IT" dirty="0"/>
              <a:t>elementi di </a:t>
            </a:r>
            <a:r>
              <a:rPr lang="it-IT" dirty="0" smtClean="0"/>
              <a:t>diversità tra più ordinamenti.</a:t>
            </a:r>
          </a:p>
          <a:p>
            <a:pPr marL="514350" indent="-514350">
              <a:buAutoNum type="arabicParenR"/>
            </a:pPr>
            <a:r>
              <a:rPr lang="it-IT" dirty="0" smtClean="0"/>
              <a:t>La finalità: pervenire </a:t>
            </a:r>
            <a:r>
              <a:rPr lang="it-IT" dirty="0"/>
              <a:t>alla determinazione di principi e regole che </a:t>
            </a:r>
            <a:r>
              <a:rPr lang="it-IT" dirty="0" smtClean="0"/>
              <a:t>comuni a più ordinamenti, </a:t>
            </a:r>
            <a:r>
              <a:rPr lang="it-IT" dirty="0"/>
              <a:t>nonché a elaborare modelli, all’interno dei quali classificare </a:t>
            </a:r>
            <a:r>
              <a:rPr lang="it-IT" dirty="0" smtClean="0"/>
              <a:t>i </a:t>
            </a:r>
            <a:r>
              <a:rPr lang="it-IT" dirty="0"/>
              <a:t>dati normativi sui quali si poggiano tali principi e regole. </a:t>
            </a:r>
          </a:p>
        </p:txBody>
      </p:sp>
    </p:spTree>
    <p:extLst>
      <p:ext uri="{BB962C8B-B14F-4D97-AF65-F5344CB8AC3E}">
        <p14:creationId xmlns:p14="http://schemas.microsoft.com/office/powerpoint/2010/main" val="1342851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Zweigert</a:t>
            </a:r>
            <a:r>
              <a:rPr lang="it-IT" b="1" dirty="0" smtClean="0"/>
              <a:t>/</a:t>
            </a:r>
            <a:r>
              <a:rPr lang="it-IT" b="1" dirty="0" err="1" smtClean="0"/>
              <a:t>Kötz</a:t>
            </a:r>
            <a:r>
              <a:rPr lang="it-IT" b="1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it-IT" b="1" dirty="0" err="1"/>
              <a:t>Zweigert</a:t>
            </a:r>
            <a:r>
              <a:rPr lang="it-IT" b="1" dirty="0"/>
              <a:t>, </a:t>
            </a:r>
            <a:r>
              <a:rPr lang="it-IT" b="1" dirty="0" err="1"/>
              <a:t>Kötz</a:t>
            </a:r>
            <a:r>
              <a:rPr lang="it-IT" b="1" dirty="0"/>
              <a:t> </a:t>
            </a:r>
            <a:r>
              <a:rPr lang="it-IT" dirty="0"/>
              <a:t>(1984</a:t>
            </a:r>
            <a:r>
              <a:rPr lang="it-IT" dirty="0" smtClean="0"/>
              <a:t>) </a:t>
            </a:r>
            <a:r>
              <a:rPr lang="it-IT" dirty="0"/>
              <a:t>muovono dalla circostanza che le famiglie giuridiche sono state create considerando per lo più il solo diritto privato. </a:t>
            </a:r>
            <a:r>
              <a:rPr lang="it-IT" dirty="0" smtClean="0"/>
              <a:t>Ne </a:t>
            </a:r>
            <a:r>
              <a:rPr lang="it-IT" dirty="0"/>
              <a:t>consegue: 1) una </a:t>
            </a:r>
            <a:r>
              <a:rPr lang="it-IT" b="1" dirty="0"/>
              <a:t>validità relativa</a:t>
            </a:r>
            <a:r>
              <a:rPr lang="it-IT" dirty="0"/>
              <a:t> </a:t>
            </a:r>
            <a:r>
              <a:rPr lang="it-IT" b="1" dirty="0"/>
              <a:t>dei</a:t>
            </a:r>
            <a:r>
              <a:rPr lang="it-IT" dirty="0"/>
              <a:t> </a:t>
            </a:r>
            <a:r>
              <a:rPr lang="it-IT" b="1" dirty="0"/>
              <a:t>raggruppamenti (principio della relatività per materie):</a:t>
            </a:r>
            <a:r>
              <a:rPr lang="it-IT" dirty="0"/>
              <a:t> il diritto privato di un ordinamento può appartenere a una famiglia e quello costituzionale a un’altra; parte del diritto privato </a:t>
            </a:r>
            <a:r>
              <a:rPr lang="it-IT" dirty="0" smtClean="0"/>
              <a:t>può </a:t>
            </a:r>
            <a:r>
              <a:rPr lang="it-IT" dirty="0"/>
              <a:t>appartenere a una famiglia</a:t>
            </a:r>
            <a:r>
              <a:rPr lang="it-IT" dirty="0" smtClean="0"/>
              <a:t>, parte ad altra; </a:t>
            </a:r>
            <a:r>
              <a:rPr lang="it-IT" dirty="0"/>
              <a:t>2) una </a:t>
            </a:r>
            <a:r>
              <a:rPr lang="it-IT" b="1" dirty="0"/>
              <a:t>validità</a:t>
            </a:r>
            <a:r>
              <a:rPr lang="it-IT" dirty="0"/>
              <a:t> </a:t>
            </a:r>
            <a:r>
              <a:rPr lang="it-IT" b="1" dirty="0"/>
              <a:t>relativa</a:t>
            </a:r>
            <a:r>
              <a:rPr lang="it-IT" dirty="0"/>
              <a:t> </a:t>
            </a:r>
            <a:r>
              <a:rPr lang="it-IT" b="1" dirty="0"/>
              <a:t>sul</a:t>
            </a:r>
            <a:r>
              <a:rPr lang="it-IT" dirty="0"/>
              <a:t> </a:t>
            </a:r>
            <a:r>
              <a:rPr lang="it-IT" b="1" dirty="0"/>
              <a:t>piano</a:t>
            </a:r>
            <a:r>
              <a:rPr lang="it-IT" dirty="0"/>
              <a:t> </a:t>
            </a:r>
            <a:r>
              <a:rPr lang="it-IT" b="1" dirty="0"/>
              <a:t>temporale</a:t>
            </a:r>
            <a:r>
              <a:rPr lang="it-IT" dirty="0"/>
              <a:t>: un ordinamento può variare, nel tempo, per motivi i più differenti, anche la propria collocazione nell’una e nell’altra </a:t>
            </a:r>
            <a:r>
              <a:rPr lang="it-IT" dirty="0" smtClean="0"/>
              <a:t>famiglia. </a:t>
            </a:r>
            <a:endParaRPr lang="it-IT" dirty="0"/>
          </a:p>
          <a:p>
            <a:r>
              <a:rPr lang="it-IT" dirty="0" smtClean="0"/>
              <a:t>Criteri: </a:t>
            </a:r>
            <a:r>
              <a:rPr lang="it-IT" b="1" dirty="0"/>
              <a:t>stile giuridico</a:t>
            </a:r>
            <a:r>
              <a:rPr lang="it-IT" dirty="0"/>
              <a:t>, determinato dall’origine e dall’evoluzione storica, dal modo predominante e caratteristico di pensare dei giuristi, dalla presenza di istituti giuridici particolarmente caratterizzanti; dalle fonti del diritto e </a:t>
            </a:r>
            <a:r>
              <a:rPr lang="it-IT" dirty="0" smtClean="0"/>
              <a:t>dalla </a:t>
            </a:r>
            <a:r>
              <a:rPr lang="it-IT" dirty="0"/>
              <a:t>loro interpretazione, dai fattori ideologici</a:t>
            </a:r>
          </a:p>
          <a:p>
            <a:r>
              <a:rPr lang="it-IT" b="1" dirty="0"/>
              <a:t>Avremo così le seguenti famiglie: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ROMANISTICA, </a:t>
            </a:r>
          </a:p>
          <a:p>
            <a:pPr marL="0" indent="0">
              <a:buNone/>
            </a:pPr>
            <a:r>
              <a:rPr lang="it-IT" dirty="0"/>
              <a:t>GERMANICA, </a:t>
            </a:r>
          </a:p>
          <a:p>
            <a:pPr marL="0" indent="0">
              <a:buNone/>
            </a:pPr>
            <a:r>
              <a:rPr lang="it-IT" dirty="0"/>
              <a:t>SCANDINAVA, </a:t>
            </a:r>
            <a:endParaRPr lang="it-IT" dirty="0" smtClean="0"/>
          </a:p>
          <a:p>
            <a:pPr marL="0" indent="0">
              <a:buNone/>
            </a:pPr>
            <a:r>
              <a:rPr lang="it-IT" i="1" dirty="0" smtClean="0"/>
              <a:t>COMMON </a:t>
            </a:r>
            <a:r>
              <a:rPr lang="it-IT" i="1" dirty="0"/>
              <a:t>LAW</a:t>
            </a:r>
            <a:r>
              <a:rPr lang="it-IT" dirty="0"/>
              <a:t>; </a:t>
            </a:r>
          </a:p>
          <a:p>
            <a:pPr marL="0" indent="0">
              <a:buNone/>
            </a:pPr>
            <a:r>
              <a:rPr lang="it-IT" dirty="0"/>
              <a:t>SOCIALISTA, </a:t>
            </a:r>
          </a:p>
          <a:p>
            <a:pPr marL="0" indent="0">
              <a:buNone/>
            </a:pPr>
            <a:r>
              <a:rPr lang="it-IT" dirty="0" smtClean="0"/>
              <a:t>ESTREMO </a:t>
            </a:r>
            <a:r>
              <a:rPr lang="it-IT" dirty="0"/>
              <a:t>ORIENTE; </a:t>
            </a:r>
          </a:p>
          <a:p>
            <a:pPr marL="0" indent="0">
              <a:buNone/>
            </a:pPr>
            <a:r>
              <a:rPr lang="it-IT" dirty="0"/>
              <a:t>ISLAMICA; </a:t>
            </a:r>
          </a:p>
          <a:p>
            <a:pPr marL="0" indent="0">
              <a:buNone/>
            </a:pPr>
            <a:r>
              <a:rPr lang="it-IT" dirty="0"/>
              <a:t>INDÙ.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9831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Mattei/</a:t>
            </a:r>
            <a:r>
              <a:rPr lang="it-IT" dirty="0" err="1" smtClean="0"/>
              <a:t>Monateri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b="1" dirty="0"/>
              <a:t>Mattei e </a:t>
            </a:r>
            <a:r>
              <a:rPr lang="it-IT" b="1" dirty="0" err="1"/>
              <a:t>Monateri</a:t>
            </a:r>
            <a:r>
              <a:rPr lang="it-IT" b="1" dirty="0"/>
              <a:t> </a:t>
            </a:r>
            <a:r>
              <a:rPr lang="it-IT" dirty="0"/>
              <a:t>(1997) prescindono da queste classificazioni e adottano come criterio quello della </a:t>
            </a:r>
            <a:r>
              <a:rPr lang="it-IT" b="1" dirty="0" smtClean="0"/>
              <a:t>prevalenza</a:t>
            </a:r>
            <a:r>
              <a:rPr lang="it-IT" dirty="0" smtClean="0"/>
              <a:t>.</a:t>
            </a:r>
          </a:p>
          <a:p>
            <a:pPr marL="514350" indent="-514350">
              <a:buAutoNum type="arabicParenR"/>
            </a:pPr>
            <a:r>
              <a:rPr lang="it-IT" b="1" dirty="0" smtClean="0"/>
              <a:t>la </a:t>
            </a:r>
            <a:r>
              <a:rPr lang="it-IT" b="1" dirty="0"/>
              <a:t>famiglia a egemonia del diritto </a:t>
            </a:r>
            <a:r>
              <a:rPr lang="it-IT" dirty="0"/>
              <a:t>(</a:t>
            </a:r>
            <a:r>
              <a:rPr lang="it-IT" i="1" dirty="0" err="1"/>
              <a:t>rule</a:t>
            </a:r>
            <a:r>
              <a:rPr lang="it-IT" i="1" dirty="0"/>
              <a:t> of </a:t>
            </a:r>
            <a:r>
              <a:rPr lang="it-IT" i="1" dirty="0" err="1"/>
              <a:t>professional</a:t>
            </a:r>
            <a:r>
              <a:rPr lang="it-IT" i="1" dirty="0"/>
              <a:t> law</a:t>
            </a:r>
            <a:r>
              <a:rPr lang="it-IT" dirty="0"/>
              <a:t>) è tipica della </a:t>
            </a:r>
            <a:r>
              <a:rPr lang="it-IT" dirty="0" smtClean="0"/>
              <a:t>tradizione </a:t>
            </a:r>
            <a:r>
              <a:rPr lang="it-IT" dirty="0"/>
              <a:t>giuridica </a:t>
            </a:r>
            <a:r>
              <a:rPr lang="it-IT" dirty="0" smtClean="0"/>
              <a:t>occidentale. Netta </a:t>
            </a:r>
            <a:r>
              <a:rPr lang="it-IT" dirty="0"/>
              <a:t>distinzione tra diritto e </a:t>
            </a:r>
            <a:r>
              <a:rPr lang="it-IT" dirty="0" smtClean="0"/>
              <a:t>politica; separazione </a:t>
            </a:r>
            <a:r>
              <a:rPr lang="it-IT" dirty="0"/>
              <a:t>tra sfera religiosa e </a:t>
            </a:r>
            <a:r>
              <a:rPr lang="it-IT" dirty="0" smtClean="0"/>
              <a:t>giuridica; </a:t>
            </a:r>
          </a:p>
          <a:p>
            <a:pPr marL="514350" indent="-514350">
              <a:buAutoNum type="arabicParenR"/>
            </a:pPr>
            <a:r>
              <a:rPr lang="it-IT" b="1" dirty="0" smtClean="0"/>
              <a:t>la </a:t>
            </a:r>
            <a:r>
              <a:rPr lang="it-IT" b="1" dirty="0"/>
              <a:t>famiglia a egemonia della politica</a:t>
            </a:r>
            <a:r>
              <a:rPr lang="it-IT" dirty="0"/>
              <a:t> (</a:t>
            </a:r>
            <a:r>
              <a:rPr lang="it-IT" i="1" dirty="0" err="1"/>
              <a:t>rule</a:t>
            </a:r>
            <a:r>
              <a:rPr lang="it-IT" dirty="0"/>
              <a:t> </a:t>
            </a:r>
            <a:r>
              <a:rPr lang="it-IT" i="1" dirty="0"/>
              <a:t>of</a:t>
            </a:r>
            <a:r>
              <a:rPr lang="it-IT" dirty="0"/>
              <a:t> </a:t>
            </a:r>
            <a:r>
              <a:rPr lang="it-IT" i="1" dirty="0" err="1"/>
              <a:t>political</a:t>
            </a:r>
            <a:r>
              <a:rPr lang="it-IT" dirty="0"/>
              <a:t> </a:t>
            </a:r>
            <a:r>
              <a:rPr lang="it-IT" i="1" dirty="0"/>
              <a:t>law</a:t>
            </a:r>
            <a:r>
              <a:rPr lang="it-IT" dirty="0"/>
              <a:t>) comprende ordinamenti in evoluzione o transizione. Non si dà una piena separazione tra politica e diritto, poiché il secondo serve a realizzare le finalità del primo; </a:t>
            </a:r>
            <a:endParaRPr lang="it-IT" dirty="0" smtClean="0"/>
          </a:p>
          <a:p>
            <a:pPr marL="514350" indent="-514350">
              <a:buAutoNum type="arabicParenR"/>
            </a:pPr>
            <a:r>
              <a:rPr lang="it-IT" b="1" dirty="0" smtClean="0"/>
              <a:t>la </a:t>
            </a:r>
            <a:r>
              <a:rPr lang="it-IT" b="1" dirty="0"/>
              <a:t>famiglia a </a:t>
            </a:r>
            <a:r>
              <a:rPr lang="it-IT" b="1" dirty="0" smtClean="0"/>
              <a:t>egemonia </a:t>
            </a:r>
            <a:r>
              <a:rPr lang="it-IT" b="1" dirty="0"/>
              <a:t>della tradizione </a:t>
            </a:r>
            <a:r>
              <a:rPr lang="it-IT" dirty="0"/>
              <a:t>(</a:t>
            </a:r>
            <a:r>
              <a:rPr lang="it-IT" i="1" dirty="0" err="1"/>
              <a:t>rule</a:t>
            </a:r>
            <a:r>
              <a:rPr lang="it-IT" dirty="0"/>
              <a:t> </a:t>
            </a:r>
            <a:r>
              <a:rPr lang="it-IT" i="1" dirty="0"/>
              <a:t>of</a:t>
            </a:r>
            <a:r>
              <a:rPr lang="it-IT" dirty="0"/>
              <a:t> </a:t>
            </a:r>
            <a:r>
              <a:rPr lang="it-IT" i="1" dirty="0" err="1"/>
              <a:t>traditional</a:t>
            </a:r>
            <a:r>
              <a:rPr lang="it-IT" dirty="0"/>
              <a:t> </a:t>
            </a:r>
            <a:r>
              <a:rPr lang="it-IT" i="1" dirty="0"/>
              <a:t>law</a:t>
            </a:r>
            <a:r>
              <a:rPr lang="it-IT" dirty="0"/>
              <a:t>) è quella di ordinamenti in cui lo strato giuridico è dominato o </a:t>
            </a:r>
            <a:r>
              <a:rPr lang="it-IT" dirty="0" smtClean="0"/>
              <a:t>fortemente </a:t>
            </a:r>
            <a:r>
              <a:rPr lang="it-IT" dirty="0"/>
              <a:t>condizionato da fattori religiosi o etico-filosofici, così da non assicurare una separazione tra sfera giuridica e tradizione religiosa o filosofica.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94375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/>
              <a:t>È evidente che alcune delle famiglie giuridiche (quella socialista) siano venute meno; che altre siano sempre più recessive (diritto indù, dell’estremo oriente) in forza della contaminazione con altre famiglie. Ciò ha indotto a ritenere che siano rimaste solo tre grandi famiglie: la </a:t>
            </a:r>
            <a:r>
              <a:rPr lang="it-IT" b="1" i="1" dirty="0" err="1"/>
              <a:t>civil</a:t>
            </a:r>
            <a:r>
              <a:rPr lang="it-IT" b="1" i="1" dirty="0"/>
              <a:t> law</a:t>
            </a:r>
            <a:r>
              <a:rPr lang="it-IT" b="1" dirty="0"/>
              <a:t>, la </a:t>
            </a:r>
            <a:r>
              <a:rPr lang="it-IT" b="1" i="1" dirty="0"/>
              <a:t>common</a:t>
            </a:r>
            <a:r>
              <a:rPr lang="it-IT" b="1" dirty="0"/>
              <a:t> </a:t>
            </a:r>
            <a:r>
              <a:rPr lang="it-IT" b="1" i="1" dirty="0"/>
              <a:t>law</a:t>
            </a:r>
            <a:r>
              <a:rPr lang="it-IT" b="1" dirty="0"/>
              <a:t> e il diritto musulmano.</a:t>
            </a:r>
            <a:endParaRPr lang="it-IT" dirty="0"/>
          </a:p>
          <a:p>
            <a:r>
              <a:rPr lang="it-IT" b="1" dirty="0"/>
              <a:t>Noi, nonostante ciò, tenteremo di mettere in evidenza i caratteri anche delle altre famiglie giuridiche</a:t>
            </a:r>
            <a:r>
              <a:rPr lang="it-IT" b="1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9027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Oggetto e metodo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Gli </a:t>
            </a:r>
            <a:r>
              <a:rPr lang="it-IT" dirty="0"/>
              <a:t>istituti che esamineremo con tale metodologia saranno:</a:t>
            </a:r>
          </a:p>
          <a:p>
            <a:pPr lvl="0"/>
            <a:r>
              <a:rPr lang="it-IT" dirty="0"/>
              <a:t>Le famiglie giuridiche</a:t>
            </a:r>
          </a:p>
          <a:p>
            <a:pPr lvl="0"/>
            <a:r>
              <a:rPr lang="it-IT" dirty="0"/>
              <a:t>i procedimenti di formazione e mutamento delle costituzioni; </a:t>
            </a:r>
          </a:p>
          <a:p>
            <a:pPr lvl="0"/>
            <a:r>
              <a:rPr lang="it-IT" dirty="0"/>
              <a:t>le fonti del diritto, </a:t>
            </a:r>
          </a:p>
          <a:p>
            <a:pPr lvl="0"/>
            <a:r>
              <a:rPr lang="it-IT" dirty="0"/>
              <a:t>le forme di stato;</a:t>
            </a:r>
          </a:p>
          <a:p>
            <a:pPr lvl="0"/>
            <a:r>
              <a:rPr lang="it-IT" dirty="0"/>
              <a:t>le forme di governo; </a:t>
            </a:r>
          </a:p>
          <a:p>
            <a:pPr lvl="0"/>
            <a:r>
              <a:rPr lang="it-IT" dirty="0"/>
              <a:t>l’articolazione territoriale del potere politico (federalismo e regionalismo); </a:t>
            </a:r>
          </a:p>
          <a:p>
            <a:pPr lvl="0"/>
            <a:r>
              <a:rPr lang="it-IT" dirty="0"/>
              <a:t>gli istituti della giustizia costituzionale; </a:t>
            </a:r>
          </a:p>
          <a:p>
            <a:pPr lvl="0"/>
            <a:r>
              <a:rPr lang="it-IT" dirty="0"/>
              <a:t>le forme di intervento dei poteri pubblici nell’ambito dell’economia; </a:t>
            </a:r>
          </a:p>
          <a:p>
            <a:pPr lvl="0"/>
            <a:r>
              <a:rPr lang="it-IT" dirty="0"/>
              <a:t>la tutela dei diritti fondamentali.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8289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concetti: la Costituzione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Definizione (in </a:t>
            </a:r>
            <a:r>
              <a:rPr lang="it-IT" dirty="0"/>
              <a:t>prima </a:t>
            </a:r>
            <a:r>
              <a:rPr lang="it-IT" dirty="0" smtClean="0"/>
              <a:t>approssimazione): </a:t>
            </a:r>
            <a:r>
              <a:rPr lang="it-IT" b="1" dirty="0" smtClean="0"/>
              <a:t>norma </a:t>
            </a:r>
            <a:r>
              <a:rPr lang="it-IT" b="1" dirty="0"/>
              <a:t>suprema, fondamentale che limita il potere in favore delle libertà individuali e collettive.</a:t>
            </a:r>
            <a:r>
              <a:rPr lang="it-IT" dirty="0"/>
              <a:t> </a:t>
            </a:r>
          </a:p>
          <a:p>
            <a:pPr algn="just"/>
            <a:r>
              <a:rPr lang="it-IT" dirty="0" smtClean="0"/>
              <a:t>Legge </a:t>
            </a:r>
            <a:r>
              <a:rPr lang="it-IT" dirty="0"/>
              <a:t>fondamentale e superiore che costituisce quel particolare tipo di stato, dettando le regole di convivenza e le modalità di organizzazione e di esercizio dei pubblici poteri. </a:t>
            </a:r>
            <a:endParaRPr lang="it-IT" dirty="0" smtClean="0"/>
          </a:p>
          <a:p>
            <a:pPr algn="just"/>
            <a:r>
              <a:rPr lang="it-IT" dirty="0" smtClean="0"/>
              <a:t>Opera </a:t>
            </a:r>
            <a:r>
              <a:rPr lang="it-IT" dirty="0"/>
              <a:t>a tutela dei diritti e predispone i congegni (separazione dei poteri verticale e orizzontale, giurisdizione costituzionale, rappresentanza politica, ecc.) che, sul piano organizzativo e della produzione normativa, è funzionale a limitare il potere politico in favore delle libertà</a:t>
            </a:r>
            <a:r>
              <a:rPr lang="it-IT" dirty="0" smtClean="0"/>
              <a:t>.</a:t>
            </a:r>
            <a:r>
              <a:rPr lang="it-IT" b="1" dirty="0"/>
              <a:t> 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443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concezione garantista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1800" dirty="0" smtClean="0"/>
              <a:t>È debitrice della concezione </a:t>
            </a:r>
            <a:r>
              <a:rPr lang="it-IT" sz="1800" b="1" dirty="0" smtClean="0"/>
              <a:t>garantista </a:t>
            </a:r>
            <a:r>
              <a:rPr lang="it-IT" sz="1800" dirty="0" smtClean="0"/>
              <a:t>delle modalità di organizzazione del potere</a:t>
            </a:r>
            <a:r>
              <a:rPr lang="it-IT" sz="1800" b="1" dirty="0" smtClean="0"/>
              <a:t>:</a:t>
            </a:r>
          </a:p>
          <a:p>
            <a:pPr marL="0" indent="0">
              <a:buNone/>
            </a:pPr>
            <a:r>
              <a:rPr lang="it-IT" sz="1800" dirty="0" smtClean="0"/>
              <a:t>1</a:t>
            </a:r>
            <a:r>
              <a:rPr lang="it-IT" sz="1800" dirty="0"/>
              <a:t>) </a:t>
            </a:r>
            <a:r>
              <a:rPr lang="it-IT" sz="1800" dirty="0" smtClean="0"/>
              <a:t>La costituzione è </a:t>
            </a:r>
            <a:r>
              <a:rPr lang="it-IT" sz="1800" dirty="0"/>
              <a:t>contenuta in un testo scritto e solenne; </a:t>
            </a:r>
          </a:p>
          <a:p>
            <a:pPr marL="0" indent="0">
              <a:buNone/>
            </a:pPr>
            <a:r>
              <a:rPr lang="it-IT" sz="1800" dirty="0"/>
              <a:t>2) </a:t>
            </a:r>
            <a:r>
              <a:rPr lang="it-IT" sz="1800" dirty="0" smtClean="0"/>
              <a:t>È superiore </a:t>
            </a:r>
            <a:r>
              <a:rPr lang="it-IT" sz="1800" dirty="0"/>
              <a:t>alle altre norme e fonti </a:t>
            </a:r>
            <a:r>
              <a:rPr lang="it-IT" sz="1800" dirty="0" smtClean="0"/>
              <a:t>dell’ordinamento; </a:t>
            </a:r>
            <a:endParaRPr lang="it-IT" sz="1800" dirty="0"/>
          </a:p>
          <a:p>
            <a:pPr marL="0" indent="0">
              <a:buNone/>
            </a:pPr>
            <a:r>
              <a:rPr lang="it-IT" sz="1800" dirty="0"/>
              <a:t>3</a:t>
            </a:r>
            <a:r>
              <a:rPr lang="it-IT" sz="1800" dirty="0" smtClean="0"/>
              <a:t>) </a:t>
            </a:r>
            <a:r>
              <a:rPr lang="it-IT" sz="1800" dirty="0"/>
              <a:t>stabilisce la disciplina dei pubblici poteri, riparte le funzioni tra i differenti organi (forma di governo); </a:t>
            </a:r>
          </a:p>
          <a:p>
            <a:pPr marL="0" indent="0">
              <a:buNone/>
            </a:pPr>
            <a:r>
              <a:rPr lang="it-IT" sz="1800" dirty="0"/>
              <a:t>4) </a:t>
            </a:r>
            <a:r>
              <a:rPr lang="it-IT" sz="1800" dirty="0" smtClean="0"/>
              <a:t>Garantisce i </a:t>
            </a:r>
            <a:r>
              <a:rPr lang="it-IT" sz="1800" dirty="0"/>
              <a:t>diritti </a:t>
            </a:r>
            <a:r>
              <a:rPr lang="it-IT" sz="1800" dirty="0" smtClean="0"/>
              <a:t>fondamentali.</a:t>
            </a:r>
            <a:r>
              <a:rPr lang="it-IT" sz="1800" b="1" dirty="0"/>
              <a:t> </a:t>
            </a:r>
            <a:endParaRPr lang="it-IT" sz="1800" dirty="0"/>
          </a:p>
          <a:p>
            <a:pPr marL="0" indent="0">
              <a:buNone/>
            </a:pPr>
            <a:endParaRPr lang="it-IT" sz="1800" b="1" dirty="0" smtClean="0"/>
          </a:p>
          <a:p>
            <a:pPr marL="0" indent="0">
              <a:buNone/>
            </a:pPr>
            <a:r>
              <a:rPr lang="it-IT" sz="1800" dirty="0" smtClean="0"/>
              <a:t>Deriva dal </a:t>
            </a:r>
            <a:r>
              <a:rPr lang="it-IT" sz="1800" b="1" dirty="0" smtClean="0"/>
              <a:t>costituzionalismo:</a:t>
            </a:r>
            <a:r>
              <a:rPr lang="it-IT" sz="1800" dirty="0" smtClean="0"/>
              <a:t> </a:t>
            </a:r>
            <a:r>
              <a:rPr lang="it-IT" sz="1800" dirty="0"/>
              <a:t>la dottrina </a:t>
            </a:r>
            <a:r>
              <a:rPr lang="it-IT" sz="1800" dirty="0" smtClean="0"/>
              <a:t>che </a:t>
            </a:r>
            <a:r>
              <a:rPr lang="it-IT" sz="1800" dirty="0"/>
              <a:t>fa da sfondo alle grandi rivoluzioni borghesi </a:t>
            </a:r>
            <a:r>
              <a:rPr lang="it-IT" sz="1800" dirty="0" smtClean="0"/>
              <a:t>tra </a:t>
            </a:r>
            <a:r>
              <a:rPr lang="it-IT" sz="1800" dirty="0"/>
              <a:t>XVII e XVIII </a:t>
            </a:r>
            <a:r>
              <a:rPr lang="it-IT" sz="1800" dirty="0" smtClean="0"/>
              <a:t>secolo. Dottrina che supera le forme tradizionali di dominio e implica l’apposizione di limiti </a:t>
            </a:r>
            <a:r>
              <a:rPr lang="it-IT" sz="1800" dirty="0"/>
              <a:t>del potere </a:t>
            </a:r>
            <a:r>
              <a:rPr lang="it-IT" sz="1800" dirty="0" smtClean="0"/>
              <a:t> sovrano.</a:t>
            </a:r>
            <a:endParaRPr lang="it-IT" sz="1800" dirty="0"/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800" b="1" dirty="0"/>
              <a:t>Art. XVI Dichiarazione dei Diritti dell’uomo e del cittadino (1789): </a:t>
            </a:r>
          </a:p>
          <a:p>
            <a:pPr marL="0" indent="0">
              <a:buNone/>
            </a:pPr>
            <a:r>
              <a:rPr lang="it-IT" sz="1800" b="1" dirty="0"/>
              <a:t>“</a:t>
            </a:r>
            <a:r>
              <a:rPr lang="fr-FR" sz="1800" b="1" dirty="0"/>
              <a:t>Toute Société dans laquelle la garantie des Droits n’est pas assurée, ni la séparation des Pouvoirs déterminée, n’a point de Constitution</a:t>
            </a:r>
            <a:r>
              <a:rPr lang="it-IT" sz="1800" b="1" dirty="0"/>
              <a:t>”. </a:t>
            </a:r>
            <a:endParaRPr lang="it-IT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194396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Lo Stato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800" dirty="0" smtClean="0"/>
              <a:t>Ordinamento che si afferma dopo </a:t>
            </a:r>
            <a:r>
              <a:rPr lang="it-IT" sz="1800" dirty="0"/>
              <a:t>il tramonto del pluralismo </a:t>
            </a:r>
            <a:r>
              <a:rPr lang="it-IT" sz="1800" dirty="0" smtClean="0"/>
              <a:t>medievale. Concentra </a:t>
            </a:r>
            <a:r>
              <a:rPr lang="it-IT" sz="1800" dirty="0"/>
              <a:t>in sé </a:t>
            </a:r>
            <a:r>
              <a:rPr lang="it-IT" sz="1800" dirty="0" smtClean="0"/>
              <a:t>il </a:t>
            </a:r>
            <a:r>
              <a:rPr lang="it-IT" sz="1800" dirty="0"/>
              <a:t>potere supremo di imperio </a:t>
            </a:r>
            <a:r>
              <a:rPr lang="it-IT" sz="1800" dirty="0" smtClean="0"/>
              <a:t>(</a:t>
            </a:r>
            <a:r>
              <a:rPr lang="it-IT" sz="1800" b="1" dirty="0" smtClean="0"/>
              <a:t>sovranità</a:t>
            </a:r>
            <a:r>
              <a:rPr lang="it-IT" sz="1800" dirty="0" smtClean="0"/>
              <a:t>) </a:t>
            </a:r>
            <a:r>
              <a:rPr lang="it-IT" sz="1800" dirty="0"/>
              <a:t>su di una comunità ben definita stanziata si di un dato </a:t>
            </a:r>
            <a:r>
              <a:rPr lang="it-IT" sz="1800" dirty="0" smtClean="0"/>
              <a:t>territorio, rispetto </a:t>
            </a:r>
            <a:r>
              <a:rPr lang="it-IT" sz="1800" dirty="0"/>
              <a:t>alla quale detiene il monopolio legittimo della forza </a:t>
            </a:r>
            <a:r>
              <a:rPr lang="it-IT" sz="1800" dirty="0" smtClean="0"/>
              <a:t>fisica.</a:t>
            </a:r>
            <a:endParaRPr lang="it-IT" sz="1800" dirty="0"/>
          </a:p>
          <a:p>
            <a:r>
              <a:rPr lang="it-IT" sz="1800" b="1" dirty="0" smtClean="0"/>
              <a:t>Invenzione </a:t>
            </a:r>
            <a:r>
              <a:rPr lang="it-IT" sz="1800" b="1" dirty="0"/>
              <a:t>della modernità </a:t>
            </a:r>
            <a:r>
              <a:rPr lang="it-IT" sz="1800" b="1" dirty="0" smtClean="0"/>
              <a:t>europea</a:t>
            </a:r>
            <a:r>
              <a:rPr lang="it-IT" sz="1800" dirty="0" smtClean="0"/>
              <a:t>. </a:t>
            </a:r>
            <a:r>
              <a:rPr lang="it-IT" sz="1800" dirty="0"/>
              <a:t>Si è poi diffuso in tutto il mondo subendo profonde evoluzioni nel tempo e nello spazio, generando distinte forme di sé.</a:t>
            </a:r>
          </a:p>
          <a:p>
            <a:endParaRPr lang="it-IT" sz="1800" dirty="0" smtClean="0"/>
          </a:p>
          <a:p>
            <a:r>
              <a:rPr lang="it-IT" sz="1800" dirty="0" smtClean="0"/>
              <a:t>Sullo stato sempre maggiore è </a:t>
            </a:r>
            <a:r>
              <a:rPr lang="it-IT" sz="1800" b="1" dirty="0" smtClean="0"/>
              <a:t>l’incidenza</a:t>
            </a:r>
            <a:r>
              <a:rPr lang="it-IT" sz="1800" dirty="0" smtClean="0"/>
              <a:t> dei </a:t>
            </a:r>
            <a:r>
              <a:rPr lang="it-IT" sz="1800" dirty="0"/>
              <a:t>sistemi regionali di protezione dei diritti fondamentali (CEDU, Corte interamericana</a:t>
            </a:r>
            <a:r>
              <a:rPr lang="it-IT" sz="1800" dirty="0" smtClean="0"/>
              <a:t>) e del </a:t>
            </a:r>
            <a:r>
              <a:rPr lang="it-IT" sz="1800" dirty="0"/>
              <a:t>diritto </a:t>
            </a:r>
            <a:r>
              <a:rPr lang="it-IT" sz="1800" dirty="0" smtClean="0"/>
              <a:t>internazionale (</a:t>
            </a:r>
            <a:r>
              <a:rPr lang="it-IT" sz="1800" u="sng" dirty="0" smtClean="0"/>
              <a:t>ai </a:t>
            </a:r>
            <a:r>
              <a:rPr lang="it-IT" sz="1800" u="sng" dirty="0"/>
              <a:t>processi di formazione delle </a:t>
            </a:r>
            <a:r>
              <a:rPr lang="it-IT" sz="1800" u="sng" dirty="0" smtClean="0"/>
              <a:t>costituzioni</a:t>
            </a:r>
            <a:r>
              <a:rPr lang="it-IT" sz="1800" dirty="0" smtClean="0"/>
              <a:t>).</a:t>
            </a:r>
            <a:r>
              <a:rPr lang="it-IT" sz="1800" dirty="0"/>
              <a:t> </a:t>
            </a:r>
          </a:p>
          <a:p>
            <a:endParaRPr lang="it-IT" sz="1800" dirty="0"/>
          </a:p>
          <a:p>
            <a:r>
              <a:rPr lang="it-IT" sz="1800" b="1" dirty="0" smtClean="0"/>
              <a:t>Unione Europea</a:t>
            </a:r>
            <a:r>
              <a:rPr lang="it-IT" sz="1800" dirty="0" smtClean="0"/>
              <a:t>: non </a:t>
            </a:r>
            <a:r>
              <a:rPr lang="it-IT" sz="1800" dirty="0"/>
              <a:t>è uno </a:t>
            </a:r>
            <a:r>
              <a:rPr lang="it-IT" sz="1800" dirty="0" smtClean="0"/>
              <a:t>stato. È sorto </a:t>
            </a:r>
            <a:r>
              <a:rPr lang="it-IT" sz="1800" dirty="0"/>
              <a:t>nel diritto internazionale, </a:t>
            </a:r>
            <a:r>
              <a:rPr lang="it-IT" sz="1800" dirty="0" smtClean="0"/>
              <a:t>ma da </a:t>
            </a:r>
            <a:r>
              <a:rPr lang="it-IT" sz="1800" dirty="0"/>
              <a:t>questo si è </a:t>
            </a:r>
            <a:r>
              <a:rPr lang="it-IT" sz="1800" dirty="0" smtClean="0"/>
              <a:t>distinto come </a:t>
            </a:r>
            <a:r>
              <a:rPr lang="it-IT" sz="1800" b="1" dirty="0" smtClean="0"/>
              <a:t>ordinamento </a:t>
            </a:r>
            <a:r>
              <a:rPr lang="it-IT" sz="1800" b="1" dirty="0"/>
              <a:t>di nuovo tipo</a:t>
            </a:r>
            <a:r>
              <a:rPr lang="it-IT" sz="1800" dirty="0"/>
              <a:t>, </a:t>
            </a:r>
            <a:r>
              <a:rPr lang="it-IT" sz="1800" dirty="0" smtClean="0"/>
              <a:t>che condiziona </a:t>
            </a:r>
            <a:r>
              <a:rPr lang="it-IT" sz="1800" dirty="0"/>
              <a:t>quello degli stati </a:t>
            </a:r>
            <a:r>
              <a:rPr lang="it-IT" sz="1800" dirty="0" smtClean="0"/>
              <a:t>membri. </a:t>
            </a:r>
            <a:r>
              <a:rPr lang="it-IT" sz="1800" dirty="0"/>
              <a:t>Non vi </a:t>
            </a:r>
            <a:r>
              <a:rPr lang="it-IT" sz="1800" dirty="0" smtClean="0"/>
              <a:t>è </a:t>
            </a:r>
            <a:r>
              <a:rPr lang="it-IT" sz="1800" dirty="0"/>
              <a:t>quasi più branca del diritto </a:t>
            </a:r>
            <a:r>
              <a:rPr lang="it-IT" sz="1800" dirty="0" smtClean="0"/>
              <a:t>che </a:t>
            </a:r>
            <a:r>
              <a:rPr lang="it-IT" sz="1800" dirty="0"/>
              <a:t>non sia influenzato </a:t>
            </a:r>
            <a:r>
              <a:rPr lang="it-IT" sz="1800" dirty="0" smtClean="0"/>
              <a:t>o </a:t>
            </a:r>
            <a:r>
              <a:rPr lang="it-IT" sz="1800" dirty="0"/>
              <a:t>determinato dalle norme poste </a:t>
            </a:r>
            <a:r>
              <a:rPr lang="it-IT" sz="1800" dirty="0" smtClean="0"/>
              <a:t>europee. 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178614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metodo comparato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800" dirty="0" smtClean="0"/>
              <a:t>Ogni ordinamento pretende di essere </a:t>
            </a:r>
            <a:r>
              <a:rPr lang="it-IT" sz="1800" dirty="0"/>
              <a:t>autosufficiente </a:t>
            </a:r>
            <a:r>
              <a:rPr lang="it-IT" sz="1800" dirty="0" smtClean="0"/>
              <a:t>e completo. Ciò </a:t>
            </a:r>
            <a:r>
              <a:rPr lang="it-IT" sz="1800" dirty="0"/>
              <a:t>non esclude la presa in considerazione di altri </a:t>
            </a:r>
            <a:r>
              <a:rPr lang="it-IT" sz="1800" dirty="0" smtClean="0"/>
              <a:t>ordinamenti e il raffronto con questi. L</a:t>
            </a:r>
            <a:r>
              <a:rPr lang="it-IT" sz="1800" b="1" dirty="0" smtClean="0"/>
              <a:t>’operazione intellettuale di raffronto, condotta con metodo giuridico, è la comparazione giuridica.</a:t>
            </a:r>
          </a:p>
          <a:p>
            <a:endParaRPr lang="it-IT" sz="1800" b="1" dirty="0" smtClean="0"/>
          </a:p>
          <a:p>
            <a:r>
              <a:rPr lang="it-IT" sz="1800" b="1" dirty="0" smtClean="0"/>
              <a:t>Il</a:t>
            </a:r>
            <a:r>
              <a:rPr lang="it-IT" sz="1800" dirty="0" smtClean="0"/>
              <a:t> </a:t>
            </a:r>
            <a:r>
              <a:rPr lang="it-IT" sz="1800" dirty="0"/>
              <a:t>confronto </a:t>
            </a:r>
            <a:r>
              <a:rPr lang="it-IT" sz="1800" dirty="0" smtClean="0"/>
              <a:t>è tra </a:t>
            </a:r>
            <a:r>
              <a:rPr lang="it-IT" sz="1800" dirty="0"/>
              <a:t>soluzioni normative adottate da diversi ordinamenti in risposta a problemi pratici più o meno analoghi </a:t>
            </a:r>
            <a:r>
              <a:rPr lang="it-IT" sz="1800" dirty="0" smtClean="0"/>
              <a:t>creati </a:t>
            </a:r>
            <a:r>
              <a:rPr lang="it-IT" sz="1800" dirty="0"/>
              <a:t>dagli sviluppi sociali, economici e politici, nel seno delle rispettive </a:t>
            </a:r>
            <a:r>
              <a:rPr lang="it-IT" sz="1800" dirty="0" smtClean="0"/>
              <a:t>collettività. Il </a:t>
            </a:r>
            <a:r>
              <a:rPr lang="it-IT" sz="1800" dirty="0"/>
              <a:t>comparatista esamina le soluzioni adottate </a:t>
            </a:r>
            <a:r>
              <a:rPr lang="it-IT" sz="1800" b="1" dirty="0"/>
              <a:t>dai </a:t>
            </a:r>
            <a:r>
              <a:rPr lang="it-IT" sz="1800" b="1" dirty="0" smtClean="0"/>
              <a:t>diversi </a:t>
            </a:r>
            <a:r>
              <a:rPr lang="it-IT" sz="1800" b="1" dirty="0"/>
              <a:t>sistemi giuridici per risolvere problemi che siano </a:t>
            </a:r>
            <a:r>
              <a:rPr lang="it-IT" sz="1800" b="1" dirty="0" smtClean="0"/>
              <a:t>analoghi (</a:t>
            </a:r>
            <a:r>
              <a:rPr lang="it-IT" sz="1800" dirty="0" smtClean="0"/>
              <a:t>comparabilità come presupposto per </a:t>
            </a:r>
            <a:r>
              <a:rPr lang="it-IT" sz="1800" dirty="0"/>
              <a:t>rilevare analogie e differenze fra le diverse soluzioni </a:t>
            </a:r>
            <a:r>
              <a:rPr lang="it-IT" sz="1800" dirty="0" smtClean="0"/>
              <a:t>adottate).</a:t>
            </a:r>
          </a:p>
          <a:p>
            <a:endParaRPr lang="it-IT" sz="1800" dirty="0" smtClean="0"/>
          </a:p>
          <a:p>
            <a:r>
              <a:rPr lang="it-IT" sz="1800" dirty="0" smtClean="0"/>
              <a:t>La comparazione crea poi figure classificatorie comuni di tali soluzioni, anche per meglio comprendere significato e motivazioni pratiche di tali soluzioni. 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64064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 compara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Per curiosità; </a:t>
            </a:r>
          </a:p>
          <a:p>
            <a:endParaRPr lang="it-IT" dirty="0" smtClean="0"/>
          </a:p>
          <a:p>
            <a:r>
              <a:rPr lang="it-IT" dirty="0" smtClean="0"/>
              <a:t>Per necessità; </a:t>
            </a:r>
          </a:p>
          <a:p>
            <a:endParaRPr lang="it-IT" smtClean="0"/>
          </a:p>
          <a:p>
            <a:r>
              <a:rPr lang="it-IT" smtClean="0"/>
              <a:t>Per </a:t>
            </a:r>
            <a:r>
              <a:rPr lang="it-IT" dirty="0" smtClean="0"/>
              <a:t>utilità.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2797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Microcomparazione</a:t>
            </a:r>
            <a:r>
              <a:rPr lang="it-IT" dirty="0" smtClean="0"/>
              <a:t> </a:t>
            </a:r>
            <a:r>
              <a:rPr lang="it-IT" smtClean="0"/>
              <a:t>e Macrocomprazione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Si </a:t>
            </a:r>
            <a:r>
              <a:rPr lang="it-IT" dirty="0"/>
              <a:t>possono porre a confronto o singoli istituti, singole norme, singole discipline (</a:t>
            </a:r>
            <a:r>
              <a:rPr lang="it-IT" b="1" dirty="0" err="1"/>
              <a:t>microcomparazione</a:t>
            </a:r>
            <a:r>
              <a:rPr lang="it-IT" dirty="0"/>
              <a:t>); ma anche interi rami del diritto se non interi </a:t>
            </a:r>
            <a:r>
              <a:rPr lang="it-IT" dirty="0" err="1"/>
              <a:t>ordimamenti</a:t>
            </a:r>
            <a:r>
              <a:rPr lang="it-IT" dirty="0"/>
              <a:t> (</a:t>
            </a:r>
            <a:r>
              <a:rPr lang="it-IT" b="1" dirty="0" err="1"/>
              <a:t>macrocomparazione</a:t>
            </a:r>
            <a:r>
              <a:rPr lang="it-IT" dirty="0"/>
              <a:t>).</a:t>
            </a:r>
          </a:p>
          <a:p>
            <a:r>
              <a:rPr lang="it-IT" dirty="0"/>
              <a:t>Nel </a:t>
            </a:r>
            <a:r>
              <a:rPr lang="it-IT" dirty="0" smtClean="0"/>
              <a:t>caso della </a:t>
            </a:r>
            <a:r>
              <a:rPr lang="it-IT" b="1" dirty="0" err="1" smtClean="0"/>
              <a:t>microcomparazione</a:t>
            </a:r>
            <a:r>
              <a:rPr lang="it-IT" dirty="0" smtClean="0"/>
              <a:t>, </a:t>
            </a:r>
            <a:r>
              <a:rPr lang="it-IT" dirty="0"/>
              <a:t>il presupposto per il confronto </a:t>
            </a:r>
            <a:r>
              <a:rPr lang="it-IT" dirty="0" smtClean="0"/>
              <a:t>è </a:t>
            </a:r>
            <a:r>
              <a:rPr lang="it-IT" dirty="0"/>
              <a:t>la consapevolezza che l’oggetto di studio può essere </a:t>
            </a:r>
            <a:r>
              <a:rPr lang="it-IT" dirty="0" smtClean="0"/>
              <a:t>comparato: istituti presenti </a:t>
            </a:r>
            <a:r>
              <a:rPr lang="it-IT" dirty="0"/>
              <a:t>in </a:t>
            </a:r>
            <a:r>
              <a:rPr lang="it-IT" dirty="0" smtClean="0"/>
              <a:t>due o più  </a:t>
            </a:r>
            <a:r>
              <a:rPr lang="it-IT" dirty="0"/>
              <a:t>ordinamenti possano tra loro essere raffrontati. </a:t>
            </a:r>
          </a:p>
          <a:p>
            <a:r>
              <a:rPr lang="it-IT" dirty="0" smtClean="0"/>
              <a:t>È </a:t>
            </a:r>
            <a:r>
              <a:rPr lang="it-IT" dirty="0"/>
              <a:t>rischioso, accostare istituti che operano in famiglie giuridiche e in forme di stato diverse. </a:t>
            </a:r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-4638675" y="1838534"/>
            <a:ext cx="2286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4400" dirty="0" err="1">
                <a:solidFill>
                  <a:prstClr val="black"/>
                </a:solidFill>
                <a:ea typeface="+mj-ea"/>
                <a:cs typeface="+mj-cs"/>
              </a:rPr>
              <a:t>Macrocomprazion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58745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2501</Words>
  <Application>Microsoft Macintosh PowerPoint</Application>
  <PresentationFormat>Presentazione su schermo (4:3)</PresentationFormat>
  <Paragraphs>161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Tema di Office</vt:lpstr>
      <vt:lpstr>Diritto pubblico dell’economia</vt:lpstr>
      <vt:lpstr>Oggetto e metodo (1)</vt:lpstr>
      <vt:lpstr>Oggetto e metodo (2)</vt:lpstr>
      <vt:lpstr>I concetti: la Costituzione</vt:lpstr>
      <vt:lpstr>La concezione garantista</vt:lpstr>
      <vt:lpstr>Lo Stato</vt:lpstr>
      <vt:lpstr>Il metodo comparato</vt:lpstr>
      <vt:lpstr>Si compara …</vt:lpstr>
      <vt:lpstr>Microcomparazione e Macrocomprazione</vt:lpstr>
      <vt:lpstr>La comparazione consente</vt:lpstr>
      <vt:lpstr>Modelli</vt:lpstr>
      <vt:lpstr>Famiglie giuridiche</vt:lpstr>
      <vt:lpstr>Diritto pubblico comparato  e famiglie giuridiche</vt:lpstr>
      <vt:lpstr>Fonti del diritto</vt:lpstr>
      <vt:lpstr>Tipologie di fonti</vt:lpstr>
      <vt:lpstr>Diritto vigente e diritto vigente</vt:lpstr>
      <vt:lpstr>Famiglie giuridiche</vt:lpstr>
      <vt:lpstr>Esmein e Lévi-Ullman</vt:lpstr>
      <vt:lpstr>Arminjon/Nolde/Wolf e David</vt:lpstr>
      <vt:lpstr>Zweigert/Kötz </vt:lpstr>
      <vt:lpstr>Mattei/Monateri</vt:lpstr>
      <vt:lpstr>conclusioni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</dc:creator>
  <cp:lastModifiedBy>utente</cp:lastModifiedBy>
  <cp:revision>68</cp:revision>
  <dcterms:created xsi:type="dcterms:W3CDTF">2013-09-16T12:22:40Z</dcterms:created>
  <dcterms:modified xsi:type="dcterms:W3CDTF">2013-09-18T14:10:56Z</dcterms:modified>
</cp:coreProperties>
</file>