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80" r:id="rId5"/>
    <p:sldId id="281" r:id="rId6"/>
    <p:sldId id="282" r:id="rId7"/>
    <p:sldId id="283" r:id="rId8"/>
    <p:sldId id="265" r:id="rId9"/>
    <p:sldId id="273" r:id="rId10"/>
    <p:sldId id="274" r:id="rId11"/>
    <p:sldId id="275" r:id="rId12"/>
    <p:sldId id="276" r:id="rId13"/>
    <p:sldId id="277" r:id="rId14"/>
    <p:sldId id="266" r:id="rId15"/>
    <p:sldId id="259" r:id="rId16"/>
    <p:sldId id="285" r:id="rId17"/>
    <p:sldId id="286" r:id="rId18"/>
    <p:sldId id="260" r:id="rId19"/>
    <p:sldId id="334" r:id="rId20"/>
    <p:sldId id="278" r:id="rId21"/>
    <p:sldId id="300" r:id="rId22"/>
    <p:sldId id="304" r:id="rId23"/>
    <p:sldId id="301" r:id="rId24"/>
    <p:sldId id="302" r:id="rId25"/>
    <p:sldId id="303" r:id="rId26"/>
    <p:sldId id="279" r:id="rId27"/>
    <p:sldId id="269" r:id="rId28"/>
    <p:sldId id="262" r:id="rId29"/>
    <p:sldId id="284" r:id="rId30"/>
    <p:sldId id="288" r:id="rId31"/>
    <p:sldId id="297" r:id="rId32"/>
    <p:sldId id="298" r:id="rId33"/>
    <p:sldId id="299" r:id="rId34"/>
    <p:sldId id="305" r:id="rId35"/>
    <p:sldId id="307" r:id="rId36"/>
    <p:sldId id="308" r:id="rId37"/>
    <p:sldId id="309" r:id="rId38"/>
    <p:sldId id="310" r:id="rId39"/>
    <p:sldId id="311" r:id="rId40"/>
    <p:sldId id="312" r:id="rId41"/>
    <p:sldId id="313" r:id="rId42"/>
    <p:sldId id="314" r:id="rId43"/>
    <p:sldId id="315" r:id="rId44"/>
    <p:sldId id="316" r:id="rId45"/>
    <p:sldId id="317" r:id="rId46"/>
    <p:sldId id="318" r:id="rId47"/>
    <p:sldId id="319" r:id="rId48"/>
    <p:sldId id="320" r:id="rId49"/>
    <p:sldId id="321" r:id="rId50"/>
    <p:sldId id="322" r:id="rId51"/>
    <p:sldId id="323" r:id="rId52"/>
    <p:sldId id="324" r:id="rId53"/>
    <p:sldId id="325" r:id="rId54"/>
    <p:sldId id="326" r:id="rId55"/>
    <p:sldId id="327" r:id="rId56"/>
    <p:sldId id="328" r:id="rId57"/>
    <p:sldId id="329" r:id="rId58"/>
    <p:sldId id="330" r:id="rId59"/>
    <p:sldId id="331" r:id="rId60"/>
    <p:sldId id="332" r:id="rId61"/>
    <p:sldId id="333" r:id="rId6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83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interSettings" Target="printerSettings/printerSettings1.bin"/><Relationship Id="rId64" Type="http://schemas.openxmlformats.org/officeDocument/2006/relationships/presProps" Target="presProps.xml"/><Relationship Id="rId65" Type="http://schemas.openxmlformats.org/officeDocument/2006/relationships/viewProps" Target="viewProps.xml"/><Relationship Id="rId66" Type="http://schemas.openxmlformats.org/officeDocument/2006/relationships/theme" Target="theme/theme1.xml"/><Relationship Id="rId67"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6E40B22-BEC9-3546-BB57-592CF90D05DC}" type="datetimeFigureOut">
              <a:rPr lang="it-IT" smtClean="0"/>
              <a:t>24/10/16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1762418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6E40B22-BEC9-3546-BB57-592CF90D05DC}" type="datetimeFigureOut">
              <a:rPr lang="it-IT" smtClean="0"/>
              <a:t>24/10/16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101449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6E40B22-BEC9-3546-BB57-592CF90D05DC}" type="datetimeFigureOut">
              <a:rPr lang="it-IT" smtClean="0"/>
              <a:t>24/10/16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222097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6E40B22-BEC9-3546-BB57-592CF90D05DC}" type="datetimeFigureOut">
              <a:rPr lang="it-IT" smtClean="0"/>
              <a:t>24/10/16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97818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6E40B22-BEC9-3546-BB57-592CF90D05DC}" type="datetimeFigureOut">
              <a:rPr lang="it-IT" smtClean="0"/>
              <a:t>24/10/16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2277964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6E40B22-BEC9-3546-BB57-592CF90D05DC}" type="datetimeFigureOut">
              <a:rPr lang="it-IT" smtClean="0"/>
              <a:t>24/10/16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4070664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6E40B22-BEC9-3546-BB57-592CF90D05DC}" type="datetimeFigureOut">
              <a:rPr lang="it-IT" smtClean="0"/>
              <a:t>24/10/16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117981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F6E40B22-BEC9-3546-BB57-592CF90D05DC}" type="datetimeFigureOut">
              <a:rPr lang="it-IT" smtClean="0"/>
              <a:t>24/10/16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276991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E40B22-BEC9-3546-BB57-592CF90D05DC}" type="datetimeFigureOut">
              <a:rPr lang="it-IT" smtClean="0"/>
              <a:t>24/10/16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2840662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6E40B22-BEC9-3546-BB57-592CF90D05DC}" type="datetimeFigureOut">
              <a:rPr lang="it-IT" smtClean="0"/>
              <a:t>24/10/16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3830146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6E40B22-BEC9-3546-BB57-592CF90D05DC}" type="datetimeFigureOut">
              <a:rPr lang="it-IT" smtClean="0"/>
              <a:t>24/10/16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6820003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40B22-BEC9-3546-BB57-592CF90D05DC}" type="datetimeFigureOut">
              <a:rPr lang="it-IT" smtClean="0"/>
              <a:t>24/10/16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69894E-E9BD-D846-9985-297D6D835F8C}" type="slidenum">
              <a:rPr lang="it-IT" smtClean="0"/>
              <a:t>‹n.›</a:t>
            </a:fld>
            <a:endParaRPr lang="it-IT"/>
          </a:p>
        </p:txBody>
      </p:sp>
    </p:spTree>
    <p:extLst>
      <p:ext uri="{BB962C8B-B14F-4D97-AF65-F5344CB8AC3E}">
        <p14:creationId xmlns:p14="http://schemas.microsoft.com/office/powerpoint/2010/main" val="1491990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 Costituzione</a:t>
            </a:r>
            <a:endParaRPr lang="it-IT" dirty="0"/>
          </a:p>
        </p:txBody>
      </p:sp>
      <p:sp>
        <p:nvSpPr>
          <p:cNvPr id="3" name="Sottotitolo 2"/>
          <p:cNvSpPr>
            <a:spLocks noGrp="1"/>
          </p:cNvSpPr>
          <p:nvPr>
            <p:ph type="subTitle" idx="1"/>
          </p:nvPr>
        </p:nvSpPr>
        <p:spPr/>
        <p:txBody>
          <a:bodyPr/>
          <a:lstStyle/>
          <a:p>
            <a:r>
              <a:rPr lang="it-IT" dirty="0" smtClean="0">
                <a:solidFill>
                  <a:schemeClr val="tx1"/>
                </a:solidFill>
              </a:rPr>
              <a:t>Concetto giuridico ed espressione del costituzionalismo</a:t>
            </a:r>
            <a:endParaRPr lang="it-IT" dirty="0">
              <a:solidFill>
                <a:schemeClr val="tx1"/>
              </a:solidFill>
            </a:endParaRPr>
          </a:p>
        </p:txBody>
      </p:sp>
    </p:spTree>
    <p:extLst>
      <p:ext uri="{BB962C8B-B14F-4D97-AF65-F5344CB8AC3E}">
        <p14:creationId xmlns:p14="http://schemas.microsoft.com/office/powerpoint/2010/main" val="2184698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Concezioni concorrenti </a:t>
            </a:r>
            <a:r>
              <a:rPr lang="it-IT" dirty="0" smtClean="0"/>
              <a:t>(3)</a:t>
            </a:r>
            <a:endParaRPr lang="it-IT" dirty="0"/>
          </a:p>
        </p:txBody>
      </p:sp>
      <p:sp>
        <p:nvSpPr>
          <p:cNvPr id="3" name="Segnaposto contenuto 2"/>
          <p:cNvSpPr>
            <a:spLocks noGrp="1"/>
          </p:cNvSpPr>
          <p:nvPr>
            <p:ph idx="1"/>
          </p:nvPr>
        </p:nvSpPr>
        <p:spPr/>
        <p:txBody>
          <a:bodyPr>
            <a:normAutofit fontScale="92500" lnSpcReduction="20000"/>
          </a:bodyPr>
          <a:lstStyle/>
          <a:p>
            <a:pPr lvl="0"/>
            <a:r>
              <a:rPr lang="it-IT" b="1" dirty="0"/>
              <a:t>costituzione positivista:</a:t>
            </a:r>
            <a:endParaRPr lang="it-IT" dirty="0"/>
          </a:p>
          <a:p>
            <a:pPr marL="0" indent="0">
              <a:buNone/>
            </a:pPr>
            <a:r>
              <a:rPr lang="it-IT" dirty="0" smtClean="0"/>
              <a:t>È l’atto </a:t>
            </a:r>
            <a:r>
              <a:rPr lang="it-IT" dirty="0"/>
              <a:t>di </a:t>
            </a:r>
            <a:r>
              <a:rPr lang="it-IT" dirty="0" smtClean="0"/>
              <a:t>volontà </a:t>
            </a:r>
            <a:r>
              <a:rPr lang="it-IT" dirty="0"/>
              <a:t>non </a:t>
            </a:r>
            <a:r>
              <a:rPr lang="it-IT" dirty="0" smtClean="0"/>
              <a:t>del </a:t>
            </a:r>
            <a:r>
              <a:rPr lang="it-IT" dirty="0"/>
              <a:t>potere </a:t>
            </a:r>
            <a:r>
              <a:rPr lang="it-IT" dirty="0" smtClean="0"/>
              <a:t>costituente, ma dello Stato, che è un’entità </a:t>
            </a:r>
            <a:r>
              <a:rPr lang="it-IT" b="1" dirty="0" smtClean="0"/>
              <a:t>anteriore alla stessa costituzione</a:t>
            </a:r>
            <a:r>
              <a:rPr lang="it-IT" dirty="0" smtClean="0"/>
              <a:t>.</a:t>
            </a:r>
          </a:p>
          <a:p>
            <a:pPr marL="0" indent="0">
              <a:buNone/>
            </a:pPr>
            <a:r>
              <a:rPr lang="it-IT" dirty="0" smtClean="0"/>
              <a:t>È atto </a:t>
            </a:r>
            <a:r>
              <a:rPr lang="it-IT" dirty="0"/>
              <a:t>normativo, sovraordinato agli altri</a:t>
            </a:r>
            <a:r>
              <a:rPr lang="it-IT" dirty="0" smtClean="0"/>
              <a:t>, contiene regole obbligatorie di organizzazione e comportamento. </a:t>
            </a:r>
          </a:p>
          <a:p>
            <a:pPr marL="0" indent="0">
              <a:buNone/>
            </a:pPr>
            <a:r>
              <a:rPr lang="it-IT" b="1" dirty="0" smtClean="0"/>
              <a:t>Si considera </a:t>
            </a:r>
            <a:r>
              <a:rPr lang="it-IT" b="1" dirty="0"/>
              <a:t>solo </a:t>
            </a:r>
            <a:r>
              <a:rPr lang="it-IT" b="1" dirty="0" smtClean="0"/>
              <a:t>il </a:t>
            </a:r>
            <a:r>
              <a:rPr lang="it-IT" b="1" dirty="0"/>
              <a:t>testo della costituzione </a:t>
            </a:r>
            <a:r>
              <a:rPr lang="it-IT" b="1" dirty="0" smtClean="0"/>
              <a:t>formale </a:t>
            </a:r>
            <a:r>
              <a:rPr lang="it-IT" dirty="0" smtClean="0"/>
              <a:t>e non considera fenomeni sociali, organizzativi, principi normativi </a:t>
            </a:r>
            <a:r>
              <a:rPr lang="it-IT" dirty="0" err="1" smtClean="0"/>
              <a:t>pre</a:t>
            </a:r>
            <a:r>
              <a:rPr lang="it-IT" dirty="0" smtClean="0"/>
              <a:t>-costituzionali, regole non formalizzate. </a:t>
            </a:r>
            <a:endParaRPr lang="it-IT" dirty="0"/>
          </a:p>
        </p:txBody>
      </p:sp>
    </p:spTree>
    <p:extLst>
      <p:ext uri="{BB962C8B-B14F-4D97-AF65-F5344CB8AC3E}">
        <p14:creationId xmlns:p14="http://schemas.microsoft.com/office/powerpoint/2010/main" val="1358578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Concezioni concorrenti (4)</a:t>
            </a:r>
            <a:endParaRPr lang="it-IT" dirty="0"/>
          </a:p>
        </p:txBody>
      </p:sp>
      <p:sp>
        <p:nvSpPr>
          <p:cNvPr id="3" name="Segnaposto contenuto 2"/>
          <p:cNvSpPr>
            <a:spLocks noGrp="1"/>
          </p:cNvSpPr>
          <p:nvPr>
            <p:ph idx="1"/>
          </p:nvPr>
        </p:nvSpPr>
        <p:spPr/>
        <p:txBody>
          <a:bodyPr>
            <a:normAutofit fontScale="92500" lnSpcReduction="10000"/>
          </a:bodyPr>
          <a:lstStyle/>
          <a:p>
            <a:pPr lvl="0"/>
            <a:r>
              <a:rPr lang="it-IT" b="1" dirty="0" smtClean="0"/>
              <a:t>Decisionista:</a:t>
            </a:r>
            <a:r>
              <a:rPr lang="it-IT" dirty="0" smtClean="0"/>
              <a:t> </a:t>
            </a:r>
            <a:r>
              <a:rPr lang="it-IT" b="1" dirty="0" smtClean="0"/>
              <a:t>il soggetto costituente che darà una forma al proprio potere è un </a:t>
            </a:r>
            <a:r>
              <a:rPr lang="it-IT" b="1" dirty="0"/>
              <a:t>soggetto politico </a:t>
            </a:r>
            <a:r>
              <a:rPr lang="it-IT" b="1" dirty="0" smtClean="0"/>
              <a:t>preesistente allo Stato e alla costituzione. È un soggetto politico che consegue l’unità politica perché </a:t>
            </a:r>
            <a:r>
              <a:rPr lang="it-IT" b="1" dirty="0"/>
              <a:t>è riuscito a </a:t>
            </a:r>
            <a:r>
              <a:rPr lang="it-IT" b="1" dirty="0" smtClean="0"/>
              <a:t>imporsi sui concorrenti.</a:t>
            </a:r>
            <a:endParaRPr lang="it-IT" dirty="0"/>
          </a:p>
          <a:p>
            <a:pPr lvl="0"/>
            <a:r>
              <a:rPr lang="it-IT" b="1" dirty="0" err="1"/>
              <a:t>Normativista</a:t>
            </a:r>
            <a:r>
              <a:rPr lang="it-IT" b="1" dirty="0"/>
              <a:t> (</a:t>
            </a:r>
            <a:r>
              <a:rPr lang="it-IT" b="1" dirty="0" err="1"/>
              <a:t>Kelsen</a:t>
            </a:r>
            <a:r>
              <a:rPr lang="it-IT" b="1" dirty="0"/>
              <a:t>)</a:t>
            </a:r>
            <a:r>
              <a:rPr lang="it-IT" b="1" dirty="0" smtClean="0"/>
              <a:t>: </a:t>
            </a:r>
            <a:r>
              <a:rPr lang="it-IT" dirty="0" smtClean="0"/>
              <a:t>Norma </a:t>
            </a:r>
            <a:r>
              <a:rPr lang="it-IT" dirty="0"/>
              <a:t>fondamentale </a:t>
            </a:r>
            <a:r>
              <a:rPr lang="it-IT" dirty="0" smtClean="0"/>
              <a:t>che condiziona la </a:t>
            </a:r>
            <a:r>
              <a:rPr lang="it-IT" dirty="0"/>
              <a:t>validità della quale discende la validità di tutti gli atti che ne discendono, compresa la costituzione. </a:t>
            </a:r>
          </a:p>
          <a:p>
            <a:pPr marL="0" indent="0">
              <a:buNone/>
            </a:pPr>
            <a:endParaRPr lang="it-IT" dirty="0"/>
          </a:p>
        </p:txBody>
      </p:sp>
    </p:spTree>
    <p:extLst>
      <p:ext uri="{BB962C8B-B14F-4D97-AF65-F5344CB8AC3E}">
        <p14:creationId xmlns:p14="http://schemas.microsoft.com/office/powerpoint/2010/main" val="3852334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Concezioni concorrenti (5)</a:t>
            </a:r>
            <a:endParaRPr lang="it-IT" dirty="0"/>
          </a:p>
        </p:txBody>
      </p:sp>
      <p:sp>
        <p:nvSpPr>
          <p:cNvPr id="3" name="Segnaposto contenuto 2"/>
          <p:cNvSpPr>
            <a:spLocks noGrp="1"/>
          </p:cNvSpPr>
          <p:nvPr>
            <p:ph idx="1"/>
          </p:nvPr>
        </p:nvSpPr>
        <p:spPr/>
        <p:txBody>
          <a:bodyPr>
            <a:normAutofit fontScale="77500" lnSpcReduction="20000"/>
          </a:bodyPr>
          <a:lstStyle/>
          <a:p>
            <a:pPr lvl="0"/>
            <a:r>
              <a:rPr lang="it-IT" b="1" dirty="0" smtClean="0"/>
              <a:t>Costituzione materiale: </a:t>
            </a:r>
            <a:r>
              <a:rPr lang="it-IT" dirty="0" smtClean="0"/>
              <a:t>muove </a:t>
            </a:r>
            <a:r>
              <a:rPr lang="it-IT" dirty="0"/>
              <a:t>dalla insufficienza del dato </a:t>
            </a:r>
            <a:r>
              <a:rPr lang="it-IT" dirty="0" smtClean="0"/>
              <a:t>formale a spiegare l’assetto complessivo della società, che viene riguardato mediante la </a:t>
            </a:r>
            <a:r>
              <a:rPr lang="it-IT" b="1" dirty="0" smtClean="0"/>
              <a:t>costituzione </a:t>
            </a:r>
            <a:r>
              <a:rPr lang="it-IT" b="1" dirty="0"/>
              <a:t>reale</a:t>
            </a:r>
            <a:r>
              <a:rPr lang="it-IT" dirty="0"/>
              <a:t>, che dà forma ai rapporti fra le forze sociali, ma che può anche essere codificata</a:t>
            </a:r>
            <a:r>
              <a:rPr lang="it-IT" dirty="0" smtClean="0"/>
              <a:t>.</a:t>
            </a:r>
            <a:endParaRPr lang="it-IT" dirty="0"/>
          </a:p>
          <a:p>
            <a:r>
              <a:rPr lang="it-IT" dirty="0"/>
              <a:t>Tipico esempio: </a:t>
            </a:r>
            <a:r>
              <a:rPr lang="it-IT" b="1" dirty="0"/>
              <a:t>costituzione bilancio</a:t>
            </a:r>
            <a:r>
              <a:rPr lang="it-IT" dirty="0"/>
              <a:t> del diritto sovietico. documento che riflette la effettiva realtà storica e sociale e economica di una precisa fase storica dello sviluppo verso la dittatura del proletariato.</a:t>
            </a:r>
          </a:p>
          <a:p>
            <a:r>
              <a:rPr lang="it-IT" dirty="0"/>
              <a:t>Si afferma nel 1936 (VIII congresso dei soviet): tener conto dei progressi verso il socialismo e della linea generale politica tracciata dal programma di sviluppo del socialismo. Vi si deve adeguare la costituzione scritta: il programma riguarda l’avvenire, la costituzione il presente. </a:t>
            </a:r>
          </a:p>
        </p:txBody>
      </p:sp>
    </p:spTree>
    <p:extLst>
      <p:ext uri="{BB962C8B-B14F-4D97-AF65-F5344CB8AC3E}">
        <p14:creationId xmlns:p14="http://schemas.microsoft.com/office/powerpoint/2010/main" val="2497612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Concezioni concorrenti </a:t>
            </a:r>
            <a:r>
              <a:rPr lang="it-IT" dirty="0" smtClean="0"/>
              <a:t>(6)</a:t>
            </a:r>
            <a:endParaRPr lang="it-IT" dirty="0"/>
          </a:p>
        </p:txBody>
      </p:sp>
      <p:sp>
        <p:nvSpPr>
          <p:cNvPr id="3" name="Segnaposto contenuto 2"/>
          <p:cNvSpPr>
            <a:spLocks noGrp="1"/>
          </p:cNvSpPr>
          <p:nvPr>
            <p:ph idx="1"/>
          </p:nvPr>
        </p:nvSpPr>
        <p:spPr/>
        <p:txBody>
          <a:bodyPr>
            <a:normAutofit fontScale="85000" lnSpcReduction="20000"/>
          </a:bodyPr>
          <a:lstStyle/>
          <a:p>
            <a:r>
              <a:rPr lang="it-IT" b="1" dirty="0" smtClean="0"/>
              <a:t>Costituzione come tavola dei valori: </a:t>
            </a:r>
            <a:r>
              <a:rPr lang="it-IT" dirty="0" smtClean="0"/>
              <a:t>reazione ai regimi affermatisi fra le due guerre mondiali che avevano, da un lato, disconosciuto il valore della persona umana e, dall’altro, confermato la identificazione del diritto come forza. </a:t>
            </a:r>
          </a:p>
          <a:p>
            <a:r>
              <a:rPr lang="it-IT" dirty="0" smtClean="0"/>
              <a:t>Lo Stato non può non tenere </a:t>
            </a:r>
            <a:r>
              <a:rPr lang="it-IT" dirty="0"/>
              <a:t>in considerazione valori che trascendono il diritto </a:t>
            </a:r>
            <a:r>
              <a:rPr lang="it-IT" dirty="0" smtClean="0"/>
              <a:t>positivo: sono quelli che riguardano la </a:t>
            </a:r>
            <a:r>
              <a:rPr lang="it-IT" dirty="0"/>
              <a:t>p</a:t>
            </a:r>
            <a:r>
              <a:rPr lang="it-IT" dirty="0" smtClean="0"/>
              <a:t>ersona </a:t>
            </a:r>
            <a:r>
              <a:rPr lang="it-IT" dirty="0"/>
              <a:t>umana e </a:t>
            </a:r>
            <a:r>
              <a:rPr lang="it-IT" dirty="0" smtClean="0"/>
              <a:t>la sua dignità. </a:t>
            </a:r>
          </a:p>
          <a:p>
            <a:r>
              <a:rPr lang="it-IT" dirty="0"/>
              <a:t>S</a:t>
            </a:r>
            <a:r>
              <a:rPr lang="it-IT" dirty="0" smtClean="0"/>
              <a:t>ono presupposti e principi etici della </a:t>
            </a:r>
            <a:r>
              <a:rPr lang="it-IT" dirty="0"/>
              <a:t>costituzione, </a:t>
            </a:r>
            <a:r>
              <a:rPr lang="it-IT" dirty="0" smtClean="0"/>
              <a:t> che legittimano </a:t>
            </a:r>
            <a:r>
              <a:rPr lang="it-IT" dirty="0"/>
              <a:t>lo </a:t>
            </a:r>
            <a:r>
              <a:rPr lang="it-IT" dirty="0" smtClean="0"/>
              <a:t>stato, ma che poi vengono assunti e trasformati in principi giuridici cogenti (Italia</a:t>
            </a:r>
            <a:r>
              <a:rPr lang="it-IT" dirty="0"/>
              <a:t>, Germania, Portogallo, </a:t>
            </a:r>
            <a:r>
              <a:rPr lang="it-IT" dirty="0" smtClean="0"/>
              <a:t>Spagna).</a:t>
            </a:r>
            <a:endParaRPr lang="it-IT" dirty="0"/>
          </a:p>
          <a:p>
            <a:endParaRPr lang="it-IT" dirty="0"/>
          </a:p>
        </p:txBody>
      </p:sp>
    </p:spTree>
    <p:extLst>
      <p:ext uri="{BB962C8B-B14F-4D97-AF65-F5344CB8AC3E}">
        <p14:creationId xmlns:p14="http://schemas.microsoft.com/office/powerpoint/2010/main" val="1384757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Come classificare le costituzioni</a:t>
            </a:r>
            <a:endParaRPr lang="it-IT" dirty="0"/>
          </a:p>
        </p:txBody>
      </p:sp>
      <p:sp>
        <p:nvSpPr>
          <p:cNvPr id="3" name="Segnaposto contenuto 2"/>
          <p:cNvSpPr>
            <a:spLocks noGrp="1"/>
          </p:cNvSpPr>
          <p:nvPr>
            <p:ph idx="1"/>
          </p:nvPr>
        </p:nvSpPr>
        <p:spPr/>
        <p:txBody>
          <a:bodyPr/>
          <a:lstStyle/>
          <a:p>
            <a:r>
              <a:rPr lang="it-IT" dirty="0" smtClean="0"/>
              <a:t>Per “cicli”</a:t>
            </a:r>
          </a:p>
          <a:p>
            <a:endParaRPr lang="it-IT" dirty="0" smtClean="0"/>
          </a:p>
          <a:p>
            <a:r>
              <a:rPr lang="it-IT" dirty="0" smtClean="0"/>
              <a:t>Per “modelli”</a:t>
            </a:r>
          </a:p>
          <a:p>
            <a:endParaRPr lang="it-IT" dirty="0" smtClean="0"/>
          </a:p>
          <a:p>
            <a:r>
              <a:rPr lang="it-IT" dirty="0" smtClean="0"/>
              <a:t>Per caratteristiche formali e/o sostanziali</a:t>
            </a:r>
          </a:p>
          <a:p>
            <a:endParaRPr lang="it-IT" dirty="0" smtClean="0"/>
          </a:p>
          <a:p>
            <a:r>
              <a:rPr lang="it-IT" dirty="0" smtClean="0"/>
              <a:t>Per modalità di formazione</a:t>
            </a:r>
          </a:p>
          <a:p>
            <a:endParaRPr lang="it-IT" dirty="0"/>
          </a:p>
        </p:txBody>
      </p:sp>
    </p:spTree>
    <p:extLst>
      <p:ext uri="{BB962C8B-B14F-4D97-AF65-F5344CB8AC3E}">
        <p14:creationId xmlns:p14="http://schemas.microsoft.com/office/powerpoint/2010/main" val="1128119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Costituzioni: studio per cicli …</a:t>
            </a:r>
            <a:endParaRPr lang="it-IT" dirty="0"/>
          </a:p>
        </p:txBody>
      </p:sp>
      <p:sp>
        <p:nvSpPr>
          <p:cNvPr id="3" name="Segnaposto contenuto 2"/>
          <p:cNvSpPr>
            <a:spLocks noGrp="1"/>
          </p:cNvSpPr>
          <p:nvPr>
            <p:ph idx="1"/>
          </p:nvPr>
        </p:nvSpPr>
        <p:spPr/>
        <p:txBody>
          <a:bodyPr>
            <a:normAutofit/>
          </a:bodyPr>
          <a:lstStyle/>
          <a:p>
            <a:pPr marL="0" indent="0">
              <a:buNone/>
            </a:pPr>
            <a:r>
              <a:rPr lang="it-IT" b="1" dirty="0" smtClean="0"/>
              <a:t>È una classificazione </a:t>
            </a:r>
            <a:r>
              <a:rPr lang="it-IT" b="1" dirty="0"/>
              <a:t>in base al criterio temporale</a:t>
            </a:r>
            <a:r>
              <a:rPr lang="it-IT" dirty="0"/>
              <a:t>.</a:t>
            </a:r>
          </a:p>
          <a:p>
            <a:r>
              <a:rPr lang="it-IT" dirty="0"/>
              <a:t>I cicli costituzionali classificano le costituzioni per </a:t>
            </a:r>
            <a:r>
              <a:rPr lang="it-IT" b="1" dirty="0"/>
              <a:t>periodi storici,</a:t>
            </a:r>
            <a:r>
              <a:rPr lang="it-IT" dirty="0"/>
              <a:t> poiché entro quella cornice temporale dette costituzioni sono riportabili:</a:t>
            </a:r>
          </a:p>
          <a:p>
            <a:pPr lvl="0"/>
            <a:r>
              <a:rPr lang="it-IT" dirty="0"/>
              <a:t>a valori e obiettivi comuni; </a:t>
            </a:r>
          </a:p>
          <a:p>
            <a:r>
              <a:rPr lang="it-IT" dirty="0"/>
              <a:t>a modelli esemplari, che hanno condizionato le singole esperienze costituzionali </a:t>
            </a:r>
            <a:endParaRPr lang="it-IT" dirty="0" smtClean="0"/>
          </a:p>
        </p:txBody>
      </p:sp>
    </p:spTree>
    <p:extLst>
      <p:ext uri="{BB962C8B-B14F-4D97-AF65-F5344CB8AC3E}">
        <p14:creationId xmlns:p14="http://schemas.microsoft.com/office/powerpoint/2010/main" val="3268193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cicli (1)</a:t>
            </a:r>
            <a:endParaRPr lang="it-IT" dirty="0"/>
          </a:p>
        </p:txBody>
      </p:sp>
      <p:sp>
        <p:nvSpPr>
          <p:cNvPr id="3" name="Segnaposto contenuto 2"/>
          <p:cNvSpPr>
            <a:spLocks noGrp="1"/>
          </p:cNvSpPr>
          <p:nvPr>
            <p:ph idx="1"/>
          </p:nvPr>
        </p:nvSpPr>
        <p:spPr/>
        <p:txBody>
          <a:bodyPr>
            <a:normAutofit fontScale="47500" lnSpcReduction="20000"/>
          </a:bodyPr>
          <a:lstStyle/>
          <a:p>
            <a:r>
              <a:rPr lang="it-IT" dirty="0"/>
              <a:t>a)</a:t>
            </a:r>
            <a:r>
              <a:rPr lang="it-IT" i="1" dirty="0"/>
              <a:t> </a:t>
            </a:r>
            <a:r>
              <a:rPr lang="it-IT" b="1" dirty="0" smtClean="0"/>
              <a:t> </a:t>
            </a:r>
            <a:r>
              <a:rPr lang="it-IT" b="1" i="1" dirty="0"/>
              <a:t>costituzioni rivoluzionarie settecentesche</a:t>
            </a:r>
            <a:r>
              <a:rPr lang="it-IT" dirty="0"/>
              <a:t>: </a:t>
            </a:r>
            <a:r>
              <a:rPr lang="it-IT" dirty="0" smtClean="0"/>
              <a:t>Dichiarazione </a:t>
            </a:r>
            <a:r>
              <a:rPr lang="it-IT" dirty="0"/>
              <a:t>di indipendenza americana del 1776, </a:t>
            </a:r>
            <a:r>
              <a:rPr lang="it-IT" dirty="0" smtClean="0"/>
              <a:t>costituzioni </a:t>
            </a:r>
            <a:r>
              <a:rPr lang="it-IT" dirty="0"/>
              <a:t>delle ex colonie del Nord America, la costituzione USA </a:t>
            </a:r>
            <a:r>
              <a:rPr lang="it-IT" dirty="0" smtClean="0"/>
              <a:t>1787, </a:t>
            </a:r>
            <a:r>
              <a:rPr lang="it-IT" dirty="0"/>
              <a:t>costituzioni della Rivoluzione francese (la Dichiarazione dei diritti del 1789, la costituzione monarchica del 1791, quella girondina del 1793, che peraltro non venne </a:t>
            </a:r>
            <a:r>
              <a:rPr lang="it-IT" dirty="0" smtClean="0"/>
              <a:t>approvata </a:t>
            </a:r>
            <a:r>
              <a:rPr lang="it-IT" dirty="0"/>
              <a:t>e rimase così un progetto, quella giacobina ancora del 1793, che non fu applicata perché immediatamente sospesa per la proclamazione del Comitato di salute pubblica, la costituzione del Direttorio del 1795). Tutte queste </a:t>
            </a:r>
            <a:r>
              <a:rPr lang="it-IT" b="1" dirty="0"/>
              <a:t>influenzarono notevolmente</a:t>
            </a:r>
            <a:r>
              <a:rPr lang="it-IT" dirty="0"/>
              <a:t>, se pur in gradi diversi, </a:t>
            </a:r>
            <a:r>
              <a:rPr lang="it-IT" b="1" dirty="0"/>
              <a:t>le costituzioni dell’epoca</a:t>
            </a:r>
            <a:r>
              <a:rPr lang="it-IT" dirty="0"/>
              <a:t>: ad es. le costituzioni delle Repubbliche cispadana (1797), cisalpina (1797), ligure (1797), romana (1798), partenopea (1799), sono assai simili – salvo l’ultima – alla costituzione del Direttorio (1795);</a:t>
            </a:r>
          </a:p>
          <a:p>
            <a:r>
              <a:rPr lang="it-IT" dirty="0"/>
              <a:t>b) </a:t>
            </a:r>
            <a:r>
              <a:rPr lang="it-IT" b="1" i="1" dirty="0" smtClean="0"/>
              <a:t>costituzioni </a:t>
            </a:r>
            <a:r>
              <a:rPr lang="it-IT" b="1" i="1" dirty="0"/>
              <a:t>napoleoniche</a:t>
            </a:r>
            <a:r>
              <a:rPr lang="it-IT" dirty="0"/>
              <a:t>, che ebbero larga influenza in Italia, grazie alle vittorie delle armate francesi: </a:t>
            </a:r>
            <a:r>
              <a:rPr lang="it-IT" dirty="0" smtClean="0"/>
              <a:t>carta </a:t>
            </a:r>
            <a:r>
              <a:rPr lang="it-IT" dirty="0"/>
              <a:t>della Repubblica italiana del 1802 (con presidente Bonaparte</a:t>
            </a:r>
            <a:r>
              <a:rPr lang="it-IT" dirty="0" smtClean="0"/>
              <a:t>), </a:t>
            </a:r>
            <a:r>
              <a:rPr lang="it-IT" dirty="0"/>
              <a:t>costituzione della repubblica ligure del 1802, </a:t>
            </a:r>
            <a:r>
              <a:rPr lang="it-IT" dirty="0" smtClean="0"/>
              <a:t>costituzioni </a:t>
            </a:r>
            <a:r>
              <a:rPr lang="it-IT" dirty="0"/>
              <a:t>del Regno d’Italia, lo statuto dello Stato di Lucca del 1805, la costituzione del Regno di Napoli del 1808;</a:t>
            </a:r>
          </a:p>
          <a:p>
            <a:r>
              <a:rPr lang="it-IT" dirty="0"/>
              <a:t>c) </a:t>
            </a:r>
            <a:r>
              <a:rPr lang="it-IT" b="1" i="1" dirty="0" smtClean="0"/>
              <a:t>costituzioni </a:t>
            </a:r>
            <a:r>
              <a:rPr lang="it-IT" b="1" i="1" dirty="0"/>
              <a:t>della Restaurazione</a:t>
            </a:r>
            <a:r>
              <a:rPr lang="it-IT" b="1" dirty="0"/>
              <a:t> </a:t>
            </a:r>
            <a:r>
              <a:rPr lang="it-IT" dirty="0"/>
              <a:t>(carta di Luigi XVIII del 1814, costitu­zioni dei vari Stati tedeschi) che si caratterizzavano perché, pur riconoscendo un ruolo primario e sovrano alla monarchia – secondo le teorie del legittimismo – in realtà sottoponevano le monarchie a limitazioni e ponevano il presupposto per la loro trasformazione in monarchie </a:t>
            </a:r>
            <a:r>
              <a:rPr lang="it-IT" dirty="0" smtClean="0"/>
              <a:t>parlamentari</a:t>
            </a:r>
            <a:r>
              <a:rPr lang="it-IT" dirty="0"/>
              <a:t>.</a:t>
            </a:r>
          </a:p>
        </p:txBody>
      </p:sp>
    </p:spTree>
    <p:extLst>
      <p:ext uri="{BB962C8B-B14F-4D97-AF65-F5344CB8AC3E}">
        <p14:creationId xmlns:p14="http://schemas.microsoft.com/office/powerpoint/2010/main" val="1954045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cicli (2)</a:t>
            </a:r>
            <a:endParaRPr lang="it-IT" dirty="0"/>
          </a:p>
        </p:txBody>
      </p:sp>
      <p:sp>
        <p:nvSpPr>
          <p:cNvPr id="3" name="Segnaposto contenuto 2"/>
          <p:cNvSpPr>
            <a:spLocks noGrp="1"/>
          </p:cNvSpPr>
          <p:nvPr>
            <p:ph idx="1"/>
          </p:nvPr>
        </p:nvSpPr>
        <p:spPr/>
        <p:txBody>
          <a:bodyPr>
            <a:normAutofit fontScale="40000" lnSpcReduction="20000"/>
          </a:bodyPr>
          <a:lstStyle/>
          <a:p>
            <a:r>
              <a:rPr lang="it-IT" dirty="0"/>
              <a:t>d) </a:t>
            </a:r>
            <a:r>
              <a:rPr lang="it-IT" b="1" i="1" dirty="0" smtClean="0"/>
              <a:t>costituzioni </a:t>
            </a:r>
            <a:r>
              <a:rPr lang="it-IT" b="1" i="1" dirty="0"/>
              <a:t>liberal</a:t>
            </a:r>
            <a:r>
              <a:rPr lang="it-IT" i="1" dirty="0"/>
              <a:t>i</a:t>
            </a:r>
            <a:r>
              <a:rPr lang="it-IT" dirty="0"/>
              <a:t>. Queste ebbero il loro punto di riferimento nelle costituzioni della Francia del 1830 (carta di Luigi Filippo) e del Belgio del 1831 (che peraltro era largamente influenzata dalla carta francese del 1830, oltre che dalla costituzione del Regno Unito dei Paesi Bassi del 1819), le quali influenzarono la costituzione spagnola del 1837, lo statuto albertino del 1848, la costituzione austriaca del 4 marzo 1848, e comunque gran parte delle costituzioni del 1848, la costituzione prussiana del 1850, nonché direttamente o in­direttamente molte costituzioni della seconda metà dell’800 (ad es. la costituzione della Grecia del 1864 o la costituzione giapponese del 1889, che era mo­dellata sulla costituzione prussiana). Esse si caratterizzavano per la caducazione del legittimismo, per il primato del Parlamento, per il riconoscimento della costituzione come patto (Luigi Filippo non è designato per grazia di Dio e si chiama Re di Francesi e non – come i Borboni – Re di Francia e di </a:t>
            </a:r>
            <a:r>
              <a:rPr lang="it-IT" dirty="0" smtClean="0"/>
              <a:t>Navarra)</a:t>
            </a:r>
            <a:r>
              <a:rPr lang="it-IT" dirty="0"/>
              <a:t>, per l’affermarsi dell’indipendenza del potere giudiziario;</a:t>
            </a:r>
          </a:p>
          <a:p>
            <a:r>
              <a:rPr lang="it-IT" dirty="0"/>
              <a:t>e) </a:t>
            </a:r>
            <a:r>
              <a:rPr lang="it-IT" b="1" i="1" dirty="0" smtClean="0"/>
              <a:t>costituzioni </a:t>
            </a:r>
            <a:r>
              <a:rPr lang="it-IT" b="1" i="1" dirty="0"/>
              <a:t>dei paesi latino-americani</a:t>
            </a:r>
            <a:r>
              <a:rPr lang="it-IT" dirty="0"/>
              <a:t>, promulgate tra il 1819 e 1863 sotto la spinta del “</a:t>
            </a:r>
            <a:r>
              <a:rPr lang="it-IT" i="1" dirty="0" err="1"/>
              <a:t>movimiento</a:t>
            </a:r>
            <a:r>
              <a:rPr lang="it-IT" i="1" dirty="0"/>
              <a:t> </a:t>
            </a:r>
            <a:r>
              <a:rPr lang="it-IT" i="1" dirty="0" err="1"/>
              <a:t>constitucionalista</a:t>
            </a:r>
            <a:r>
              <a:rPr lang="it-IT" dirty="0"/>
              <a:t>”, movimento per </a:t>
            </a:r>
            <a:r>
              <a:rPr lang="it-IT" dirty="0" smtClean="0"/>
              <a:t>l’indipendenza </a:t>
            </a:r>
            <a:r>
              <a:rPr lang="it-IT" dirty="0"/>
              <a:t>e per la costituzione, modellate sulla costituzione degli Stati Uniti, e dunque caratterizzate dalla forma di Stato repubblicana, dalla divisione dei poteri, dalle garanzie dei diritti dei cittadini, talvolta dalla struttura federale;</a:t>
            </a:r>
          </a:p>
          <a:p>
            <a:r>
              <a:rPr lang="it-IT" dirty="0" err="1"/>
              <a:t>f</a:t>
            </a:r>
            <a:r>
              <a:rPr lang="it-IT" dirty="0"/>
              <a:t>) </a:t>
            </a:r>
            <a:r>
              <a:rPr lang="it-IT" b="1" i="1" dirty="0" smtClean="0"/>
              <a:t>costituzioni </a:t>
            </a:r>
            <a:r>
              <a:rPr lang="it-IT" b="1" i="1" dirty="0"/>
              <a:t>democratiche razionalizzate</a:t>
            </a:r>
            <a:r>
              <a:rPr lang="it-IT" b="1" dirty="0"/>
              <a:t> </a:t>
            </a:r>
            <a:r>
              <a:rPr lang="it-IT" dirty="0"/>
              <a:t>del primo dopoguerra (Germania 1919 e Austria 1920), che a loro volta influenzarono le costituzioni dei paesi sconfitti o sorti dalla dissoluzione degli Imperi centrali dopo la prima guerra mondiale: Finlandia 1919, Cecoslovacchia 1920, Polonia 1921, Jugoslavia 1921, Turchia 1924, ecc., e che si caratterizzavano sia per le misure di razionalizzazione dei rapporti tra gli organi di governo, sia per il riconoscimento dei diritti sociali;</a:t>
            </a:r>
          </a:p>
          <a:p>
            <a:r>
              <a:rPr lang="it-IT" dirty="0"/>
              <a:t>g) </a:t>
            </a:r>
            <a:r>
              <a:rPr lang="it-IT" b="1" i="1" dirty="0" smtClean="0"/>
              <a:t>costituzioni </a:t>
            </a:r>
            <a:r>
              <a:rPr lang="it-IT" b="1" i="1" dirty="0"/>
              <a:t>di tipo democratico </a:t>
            </a:r>
            <a:r>
              <a:rPr lang="it-IT" b="1" i="1" dirty="0" smtClean="0"/>
              <a:t>sociale</a:t>
            </a:r>
            <a:r>
              <a:rPr lang="it-IT" dirty="0" smtClean="0"/>
              <a:t> </a:t>
            </a:r>
            <a:r>
              <a:rPr lang="it-IT" dirty="0"/>
              <a:t>elaborate dopo la seconda guerra mondiale (Francia, Italia, Germania e, più recentemente, Spagna, Portogallo, Grecia), che sviluppano le costituzioni democratiche-razionalizzate, introducono il controllo di costituzionalità delle leggi, riconoscono il pluralismo. </a:t>
            </a:r>
          </a:p>
        </p:txBody>
      </p:sp>
    </p:spTree>
    <p:extLst>
      <p:ext uri="{BB962C8B-B14F-4D97-AF65-F5344CB8AC3E}">
        <p14:creationId xmlns:p14="http://schemas.microsoft.com/office/powerpoint/2010/main" val="1045461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e per modelli</a:t>
            </a:r>
            <a:endParaRPr lang="it-IT" dirty="0"/>
          </a:p>
        </p:txBody>
      </p:sp>
      <p:sp>
        <p:nvSpPr>
          <p:cNvPr id="3" name="Segnaposto contenuto 2"/>
          <p:cNvSpPr>
            <a:spLocks noGrp="1"/>
          </p:cNvSpPr>
          <p:nvPr>
            <p:ph idx="1"/>
          </p:nvPr>
        </p:nvSpPr>
        <p:spPr/>
        <p:txBody>
          <a:bodyPr>
            <a:normAutofit fontScale="47500" lnSpcReduction="20000"/>
          </a:bodyPr>
          <a:lstStyle/>
          <a:p>
            <a:pPr lvl="0"/>
            <a:endParaRPr lang="it-IT" b="1" dirty="0" smtClean="0"/>
          </a:p>
          <a:p>
            <a:r>
              <a:rPr lang="it-IT" sz="3700" b="1" dirty="0"/>
              <a:t>Si proiettano nel tempo, al di là dei cicli costituzionali. Diventano oggetto i circolazione e di recezione</a:t>
            </a:r>
            <a:r>
              <a:rPr lang="it-IT" sz="3700" b="1" dirty="0" smtClean="0"/>
              <a:t>.</a:t>
            </a:r>
            <a:endParaRPr lang="it-IT" sz="3700" b="1" dirty="0"/>
          </a:p>
          <a:p>
            <a:pPr lvl="0"/>
            <a:r>
              <a:rPr lang="it-IT" sz="3700" b="1" dirty="0" smtClean="0"/>
              <a:t>USA</a:t>
            </a:r>
            <a:r>
              <a:rPr lang="it-IT" sz="3700" dirty="0" smtClean="0"/>
              <a:t>: è il modello delle costituzioni </a:t>
            </a:r>
            <a:r>
              <a:rPr lang="it-IT" sz="3700" dirty="0"/>
              <a:t>liberali (per fini e principi</a:t>
            </a:r>
            <a:r>
              <a:rPr lang="it-IT" sz="3700" dirty="0" smtClean="0"/>
              <a:t>); delle </a:t>
            </a:r>
            <a:r>
              <a:rPr lang="it-IT" sz="3700" dirty="0"/>
              <a:t>costituzioni </a:t>
            </a:r>
            <a:r>
              <a:rPr lang="it-IT" sz="3700" dirty="0" smtClean="0"/>
              <a:t>latinoamericane (per forma di  governo presidenziale: Cile </a:t>
            </a:r>
            <a:r>
              <a:rPr lang="it-IT" sz="3700" dirty="0"/>
              <a:t>1818, Messico 1824, Uruguay </a:t>
            </a:r>
            <a:r>
              <a:rPr lang="it-IT" sz="3700" dirty="0" smtClean="0"/>
              <a:t>1830, Corea </a:t>
            </a:r>
            <a:r>
              <a:rPr lang="it-IT" sz="3700" dirty="0"/>
              <a:t>del Sud 1987, Indonesia </a:t>
            </a:r>
            <a:r>
              <a:rPr lang="it-IT" sz="3700" dirty="0" smtClean="0"/>
              <a:t>1945); degli stati federali (Svizzera </a:t>
            </a:r>
            <a:r>
              <a:rPr lang="it-IT" sz="3700" dirty="0"/>
              <a:t>1848, 1874, 1900, Australia 1900, Argentina 1853, Brasile 1891, Messico 1917, Nigeria 1960, India 1950, Malesia 1957 e 1963</a:t>
            </a:r>
            <a:r>
              <a:rPr lang="it-IT" sz="3700" dirty="0" smtClean="0"/>
              <a:t>);</a:t>
            </a:r>
          </a:p>
          <a:p>
            <a:pPr lvl="0"/>
            <a:r>
              <a:rPr lang="it-IT" sz="3700" b="1" dirty="0" smtClean="0"/>
              <a:t>Francia</a:t>
            </a:r>
            <a:r>
              <a:rPr lang="it-IT" sz="3700" dirty="0" smtClean="0"/>
              <a:t> (tutte le costituzioni succedutesi dal 1789 al 1958): hanno influenzato le costituzioni </a:t>
            </a:r>
            <a:r>
              <a:rPr lang="it-IT" sz="3700" dirty="0"/>
              <a:t>francesi </a:t>
            </a:r>
            <a:r>
              <a:rPr lang="it-IT" sz="3700" dirty="0" smtClean="0"/>
              <a:t>successive e </a:t>
            </a:r>
            <a:r>
              <a:rPr lang="it-IT" sz="3700" dirty="0"/>
              <a:t>di altri Stati (es.: Cadice 1812 Norvegia 1814 sono influenzate dalla Cost. 1791)</a:t>
            </a:r>
            <a:r>
              <a:rPr lang="it-IT" sz="3700" dirty="0" smtClean="0"/>
              <a:t>; hanno </a:t>
            </a:r>
            <a:r>
              <a:rPr lang="it-IT" sz="3700" dirty="0"/>
              <a:t>messo in circolo principi e idee nuove (Cost. 1793: democrazia diretta, diritti sociali, influenza Messico 1917 e Weimar 1919 – Cost. 1795: forma di governo direttoriale influenza quelle svizzere). </a:t>
            </a:r>
            <a:endParaRPr lang="it-IT" sz="3700" dirty="0" smtClean="0"/>
          </a:p>
          <a:p>
            <a:r>
              <a:rPr lang="it-IT" sz="3700" b="1" dirty="0" smtClean="0"/>
              <a:t>Costituzioni Francese (1830) e Belga (1831)</a:t>
            </a:r>
            <a:r>
              <a:rPr lang="it-IT" sz="3700" dirty="0" smtClean="0"/>
              <a:t>: </a:t>
            </a:r>
            <a:r>
              <a:rPr lang="it-IT" sz="3700" dirty="0"/>
              <a:t>monarchia costituzionale sovranità della nazione. Influenzano Italia </a:t>
            </a:r>
            <a:r>
              <a:rPr lang="it-IT" sz="3700" dirty="0" smtClean="0"/>
              <a:t>1848, </a:t>
            </a:r>
            <a:r>
              <a:rPr lang="it-IT" sz="3700" dirty="0"/>
              <a:t>Prussia 1850, Giappone 1889. </a:t>
            </a:r>
            <a:endParaRPr lang="it-IT" sz="3700" dirty="0" smtClean="0"/>
          </a:p>
        </p:txBody>
      </p:sp>
    </p:spTree>
    <p:extLst>
      <p:ext uri="{BB962C8B-B14F-4D97-AF65-F5344CB8AC3E}">
        <p14:creationId xmlns:p14="http://schemas.microsoft.com/office/powerpoint/2010/main" val="268203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contenuto 2"/>
          <p:cNvSpPr>
            <a:spLocks noGrp="1"/>
          </p:cNvSpPr>
          <p:nvPr>
            <p:ph idx="1"/>
          </p:nvPr>
        </p:nvSpPr>
        <p:spPr/>
        <p:txBody>
          <a:bodyPr>
            <a:normAutofit fontScale="55000" lnSpcReduction="20000"/>
          </a:bodyPr>
          <a:lstStyle/>
          <a:p>
            <a:r>
              <a:rPr lang="it-IT" b="1" dirty="0"/>
              <a:t>Costituzioni razionalizzate</a:t>
            </a:r>
            <a:r>
              <a:rPr lang="it-IT" dirty="0"/>
              <a:t>: mirano alla stabilità dell’esecutivo  (Weimar 1919, Austria 1920, Spagna 1931). Dopo la seconda guerra mondiale introducono i diritti sociali ed economici, la garanzia delle autonomie, il controllo di costituzionalità  (Francia 1946 e 1958, Italia 1948, Germania 1949, Giappone 1946, Danimarca 1953, Svezia 1974, Grecia 1975, Portogallo 1976, Spagna 1978, Est Europa dal 1990).  </a:t>
            </a:r>
          </a:p>
          <a:p>
            <a:r>
              <a:rPr lang="it-IT" b="1" dirty="0"/>
              <a:t>Costituzione consuetudinaria inglese</a:t>
            </a:r>
            <a:r>
              <a:rPr lang="it-IT" dirty="0"/>
              <a:t>: ha influenzato Australia, Nuova Zelanda, Canada, Sudafrica, India, Giamaica 1962, Trinidad e Tobago 1962. </a:t>
            </a:r>
          </a:p>
          <a:p>
            <a:r>
              <a:rPr lang="it-IT" b="1" dirty="0"/>
              <a:t>Sovietiche</a:t>
            </a:r>
            <a:r>
              <a:rPr lang="it-IT" dirty="0"/>
              <a:t>: mirano alla realizzazione della società comunista. Dopo prima guerra mondiale: URSS 1918, 1924, 1936, 1977. Dopo seconda guerra mondiale (anche per vittoria URSS e aree di influenza: Paesi europei orientali, Cina 1954, Mongolia 1940). Destalinizzazione (1956): solo affioramento esigenze nazionali (Romania 1965, RDT 1968 e 1974, Cecoslovacchia 1968, Polonia 1976 e 1983, Cina 1975, 1978, 1982, ecc.) salvo in Jugoslavia (1953, 1963, 1974). </a:t>
            </a:r>
          </a:p>
          <a:p>
            <a:r>
              <a:rPr lang="it-IT" b="1" dirty="0"/>
              <a:t>Islamiche</a:t>
            </a:r>
            <a:r>
              <a:rPr lang="it-IT" dirty="0"/>
              <a:t>: soluzioni organizzative per adottare i modelli occidentali (forme di governo presidenziali, liberali, sociali) all’islam (Pakistan 1956 1962, Somalia 1960) o del tutto improntate a islam (Iran 1979). </a:t>
            </a:r>
          </a:p>
        </p:txBody>
      </p:sp>
    </p:spTree>
    <p:extLst>
      <p:ext uri="{BB962C8B-B14F-4D97-AF65-F5344CB8AC3E}">
        <p14:creationId xmlns:p14="http://schemas.microsoft.com/office/powerpoint/2010/main" val="2950009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Ricapitoliamo…</a:t>
            </a:r>
            <a:endParaRPr lang="it-IT" dirty="0"/>
          </a:p>
        </p:txBody>
      </p:sp>
      <p:sp>
        <p:nvSpPr>
          <p:cNvPr id="3" name="Segnaposto contenuto 2"/>
          <p:cNvSpPr>
            <a:spLocks noGrp="1"/>
          </p:cNvSpPr>
          <p:nvPr>
            <p:ph idx="1"/>
          </p:nvPr>
        </p:nvSpPr>
        <p:spPr/>
        <p:txBody>
          <a:bodyPr>
            <a:normAutofit lnSpcReduction="10000"/>
          </a:bodyPr>
          <a:lstStyle/>
          <a:p>
            <a:r>
              <a:rPr lang="it-IT" dirty="0" smtClean="0"/>
              <a:t>È la legge fondamentale dello Stato</a:t>
            </a:r>
          </a:p>
          <a:p>
            <a:r>
              <a:rPr lang="it-IT" dirty="0" smtClean="0"/>
              <a:t>È la legge fondamentale che costituisce </a:t>
            </a:r>
            <a:r>
              <a:rPr lang="it-IT" b="1" dirty="0" smtClean="0"/>
              <a:t>quel particolare </a:t>
            </a:r>
            <a:r>
              <a:rPr lang="it-IT" dirty="0" smtClean="0"/>
              <a:t>tipo di Stato (imprescindibile il rinvio agli ordinamenti costituzionali positivi)</a:t>
            </a:r>
          </a:p>
          <a:p>
            <a:r>
              <a:rPr lang="it-IT" dirty="0" smtClean="0"/>
              <a:t>Detta le regole della convivenza sociale (diritti) e l’organizzazione dei poteri pubblici.</a:t>
            </a:r>
          </a:p>
          <a:p>
            <a:r>
              <a:rPr lang="it-IT" dirty="0" smtClean="0"/>
              <a:t>È la legge superiore (</a:t>
            </a:r>
            <a:r>
              <a:rPr lang="it-IT" i="1" dirty="0" err="1" smtClean="0"/>
              <a:t>lex</a:t>
            </a:r>
            <a:r>
              <a:rPr lang="it-IT" i="1" dirty="0" smtClean="0"/>
              <a:t> </a:t>
            </a:r>
            <a:r>
              <a:rPr lang="it-IT" i="1" dirty="0" err="1" smtClean="0"/>
              <a:t>superior</a:t>
            </a:r>
            <a:r>
              <a:rPr lang="it-IT" dirty="0" smtClean="0"/>
              <a:t>, </a:t>
            </a:r>
            <a:r>
              <a:rPr lang="it-IT" i="1" dirty="0" err="1" smtClean="0"/>
              <a:t>higher</a:t>
            </a:r>
            <a:r>
              <a:rPr lang="it-IT" i="1" dirty="0" smtClean="0"/>
              <a:t> law</a:t>
            </a:r>
            <a:r>
              <a:rPr lang="it-IT" dirty="0" smtClean="0"/>
              <a:t>, </a:t>
            </a:r>
            <a:r>
              <a:rPr lang="it-IT" i="1" dirty="0" err="1" smtClean="0"/>
              <a:t>fundamental</a:t>
            </a:r>
            <a:r>
              <a:rPr lang="it-IT" i="1" dirty="0" smtClean="0"/>
              <a:t> law</a:t>
            </a:r>
            <a:r>
              <a:rPr lang="it-IT" dirty="0" smtClean="0"/>
              <a:t>) che limita i poteri in favore delle libertà individuali e collettive</a:t>
            </a:r>
            <a:endParaRPr lang="it-IT" i="1" dirty="0"/>
          </a:p>
        </p:txBody>
      </p:sp>
    </p:spTree>
    <p:extLst>
      <p:ext uri="{BB962C8B-B14F-4D97-AF65-F5344CB8AC3E}">
        <p14:creationId xmlns:p14="http://schemas.microsoft.com/office/powerpoint/2010/main" val="2082357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potere costituente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La costituzione non si basa su una norma preesistente che legittima l’esercizio del potere costituente, ma solo su di una volontà politica dotata di particolare forza, in virtù di situazioni storiche e/o su rapporti di fatto esistenti in un determinato Paese. </a:t>
            </a:r>
          </a:p>
          <a:p>
            <a:r>
              <a:rPr lang="it-IT" dirty="0" smtClean="0"/>
              <a:t>È un potere originario: si legittima in via di fatto, trare da sé la propria legittimazione. E ciò, anche quando una costituzione sia adottata dal potere costituente medesimo nel formale rispetto delle procedure stabilite nel precedente ordinamento costituzionale (il sovrano assoluto che concede una costituzione con la quale limita il proprio potere; la transizione da un regime autoritario seguendo i procedimenti ivi previsti per mutare le norme di carattere costituzionale, ecc.).</a:t>
            </a:r>
            <a:endParaRPr lang="it-IT" dirty="0"/>
          </a:p>
        </p:txBody>
      </p:sp>
    </p:spTree>
    <p:extLst>
      <p:ext uri="{BB962C8B-B14F-4D97-AF65-F5344CB8AC3E}">
        <p14:creationId xmlns:p14="http://schemas.microsoft.com/office/powerpoint/2010/main" val="2683479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Forme di manifestazione del potere costituente (1)</a:t>
            </a:r>
            <a:endParaRPr lang="it-IT" dirty="0"/>
          </a:p>
        </p:txBody>
      </p:sp>
      <p:sp>
        <p:nvSpPr>
          <p:cNvPr id="3" name="Segnaposto contenuto 2"/>
          <p:cNvSpPr>
            <a:spLocks noGrp="1"/>
          </p:cNvSpPr>
          <p:nvPr>
            <p:ph idx="1"/>
          </p:nvPr>
        </p:nvSpPr>
        <p:spPr/>
        <p:txBody>
          <a:bodyPr>
            <a:normAutofit fontScale="92500" lnSpcReduction="20000"/>
          </a:bodyPr>
          <a:lstStyle/>
          <a:p>
            <a:r>
              <a:rPr lang="it-IT" b="1" dirty="0"/>
              <a:t>nel procedimento costituente l’iniziativa appartiene a un’autorità straordinaria</a:t>
            </a:r>
            <a:r>
              <a:rPr lang="it-IT" dirty="0"/>
              <a:t>. Tale autorità a) può essere un organo </a:t>
            </a:r>
            <a:r>
              <a:rPr lang="it-IT" i="1" dirty="0"/>
              <a:t>ad hoc</a:t>
            </a:r>
            <a:r>
              <a:rPr lang="it-IT" dirty="0"/>
              <a:t>, costituitosi per svolgere tale ruolo; b) può essere anche un organo previsto dalla costituzione fino ad allora vigente ma che, comunque, acquista la natura di organo straordinario perché elabora ed esprime la decisione politica di mutare, </a:t>
            </a:r>
            <a:r>
              <a:rPr lang="it-IT" b="1" dirty="0"/>
              <a:t>non secondo forme previste dall’ordinamento</a:t>
            </a:r>
            <a:r>
              <a:rPr lang="it-IT" dirty="0"/>
              <a:t>, la costituzione. </a:t>
            </a:r>
            <a:r>
              <a:rPr lang="it-IT" b="1" dirty="0"/>
              <a:t>In entrambi i casi v’è un’assunzione fattuale di poteri non contemplati dall’ordinamento costituito</a:t>
            </a:r>
            <a:r>
              <a:rPr lang="it-IT" dirty="0"/>
              <a:t>.</a:t>
            </a:r>
          </a:p>
          <a:p>
            <a:endParaRPr lang="it-IT" dirty="0"/>
          </a:p>
        </p:txBody>
      </p:sp>
    </p:spTree>
    <p:extLst>
      <p:ext uri="{BB962C8B-B14F-4D97-AF65-F5344CB8AC3E}">
        <p14:creationId xmlns:p14="http://schemas.microsoft.com/office/powerpoint/2010/main" val="2254059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 </a:t>
            </a:r>
            <a:endParaRPr lang="it-IT" dirty="0"/>
          </a:p>
        </p:txBody>
      </p:sp>
      <p:sp>
        <p:nvSpPr>
          <p:cNvPr id="3" name="Segnaposto contenuto 2"/>
          <p:cNvSpPr>
            <a:spLocks noGrp="1"/>
          </p:cNvSpPr>
          <p:nvPr>
            <p:ph idx="1"/>
          </p:nvPr>
        </p:nvSpPr>
        <p:spPr/>
        <p:txBody>
          <a:bodyPr>
            <a:normAutofit fontScale="47500" lnSpcReduction="20000"/>
          </a:bodyPr>
          <a:lstStyle/>
          <a:p>
            <a:pPr marL="0" indent="0">
              <a:buNone/>
            </a:pPr>
            <a:r>
              <a:rPr lang="it-IT" sz="3600" dirty="0" smtClean="0"/>
              <a:t>1) Governo </a:t>
            </a:r>
            <a:r>
              <a:rPr lang="it-IT" sz="3600" dirty="0"/>
              <a:t>provvisorio di </a:t>
            </a:r>
            <a:r>
              <a:rPr lang="it-IT" sz="3600" dirty="0" err="1"/>
              <a:t>Ledru-Rollin</a:t>
            </a:r>
            <a:r>
              <a:rPr lang="it-IT" sz="3600" dirty="0"/>
              <a:t> che venne formato nel 1848 in Francia, per acclamazione popolare, all’interno delle Camere invase dai rivoltosi contro il regime di Luigi Filippo; </a:t>
            </a:r>
            <a:endParaRPr lang="it-IT" sz="3600" dirty="0" smtClean="0"/>
          </a:p>
          <a:p>
            <a:pPr marL="0" indent="0">
              <a:buNone/>
            </a:pPr>
            <a:r>
              <a:rPr lang="it-IT" sz="3600" dirty="0" smtClean="0"/>
              <a:t>2) Governo </a:t>
            </a:r>
            <a:r>
              <a:rPr lang="it-IT" sz="3600" dirty="0"/>
              <a:t>“della difesa nazionale” acclamato da un movimento popolare a seguito della sconfitta di </a:t>
            </a:r>
            <a:r>
              <a:rPr lang="it-IT" sz="3600" dirty="0" err="1"/>
              <a:t>Sedan</a:t>
            </a:r>
            <a:r>
              <a:rPr lang="it-IT" sz="3600" dirty="0"/>
              <a:t> nel 1870; </a:t>
            </a:r>
            <a:endParaRPr lang="it-IT" sz="3600" dirty="0" smtClean="0"/>
          </a:p>
          <a:p>
            <a:pPr marL="0" indent="0">
              <a:buNone/>
            </a:pPr>
            <a:r>
              <a:rPr lang="it-IT" sz="3600" dirty="0" smtClean="0"/>
              <a:t>3) Governo </a:t>
            </a:r>
            <a:r>
              <a:rPr lang="it-IT" sz="3600" dirty="0"/>
              <a:t>provvisorio assunto in Germania da </a:t>
            </a:r>
            <a:r>
              <a:rPr lang="it-IT" sz="3600" dirty="0" err="1"/>
              <a:t>Ebert</a:t>
            </a:r>
            <a:r>
              <a:rPr lang="it-IT" sz="3600" dirty="0"/>
              <a:t> nel novembre del 1918 in nome del Consiglio dei delegati del popolo; </a:t>
            </a:r>
            <a:endParaRPr lang="it-IT" sz="3600" dirty="0" smtClean="0"/>
          </a:p>
          <a:p>
            <a:pPr marL="0" indent="0">
              <a:buNone/>
            </a:pPr>
            <a:r>
              <a:rPr lang="it-IT" sz="3600" dirty="0" smtClean="0"/>
              <a:t>4) Maresciallo </a:t>
            </a:r>
            <a:r>
              <a:rPr lang="it-IT" sz="3600" dirty="0" err="1"/>
              <a:t>Pilsudsky</a:t>
            </a:r>
            <a:r>
              <a:rPr lang="it-IT" sz="3600" dirty="0"/>
              <a:t>, che nel novembre 1918 in Polonia si insediò come organo di governo provvisorio ed indisse elezioni per la costituente; </a:t>
            </a:r>
            <a:endParaRPr lang="it-IT" sz="3600" dirty="0" smtClean="0"/>
          </a:p>
          <a:p>
            <a:pPr marL="0" indent="0">
              <a:buNone/>
            </a:pPr>
            <a:r>
              <a:rPr lang="it-IT" sz="3600" dirty="0" smtClean="0"/>
              <a:t>5) Spagna </a:t>
            </a:r>
            <a:r>
              <a:rPr lang="it-IT" sz="3600" dirty="0"/>
              <a:t>nel 1931, quando, a seguito delle elezioni municipali che videro il successo dei partiti di opposizione, e dopo che il Re ebbe abbandonato il suo trono, fu costituito un Governo provvisorio che proclamò la Repubblica e convocò la </a:t>
            </a:r>
            <a:r>
              <a:rPr lang="it-IT" sz="3600" i="1" dirty="0"/>
              <a:t>Cortes</a:t>
            </a:r>
            <a:r>
              <a:rPr lang="it-IT" sz="3600" dirty="0"/>
              <a:t> costituente. </a:t>
            </a:r>
            <a:endParaRPr lang="it-IT" sz="3600" dirty="0" smtClean="0"/>
          </a:p>
          <a:p>
            <a:pPr marL="0" indent="0">
              <a:buNone/>
            </a:pPr>
            <a:r>
              <a:rPr lang="it-IT" sz="3600" dirty="0" smtClean="0"/>
              <a:t>6) Nel </a:t>
            </a:r>
            <a:r>
              <a:rPr lang="it-IT" sz="3600" dirty="0"/>
              <a:t>2006, in Nepal, in seguito all’accordo tra i ribelli maoisti e il governo centrale, è stata formata un’assemblea costituente, incaricata di scrivere la nuova carta costituzionale </a:t>
            </a:r>
            <a:r>
              <a:rPr lang="it-IT" sz="3600" i="1" dirty="0"/>
              <a:t>ad interim </a:t>
            </a:r>
            <a:r>
              <a:rPr lang="it-IT" sz="3600" dirty="0"/>
              <a:t>del paese, approvata successivamente dal Parlamento nepalese il 15 gennaio 2007. Anche in questo caso, il procedimento di riforma è del tutto estraneo a quanto previsto in precedenza dall’art. 116 della medesima carta fondamentale, talché esso deve considerarsi l’espletarsi di un processo costituente </a:t>
            </a:r>
            <a:r>
              <a:rPr lang="it-IT" sz="3600" i="1" dirty="0"/>
              <a:t>extra </a:t>
            </a:r>
            <a:r>
              <a:rPr lang="it-IT" sz="3600" i="1" dirty="0" err="1"/>
              <a:t>ordinem</a:t>
            </a:r>
            <a:r>
              <a:rPr lang="it-IT" dirty="0" smtClean="0"/>
              <a:t>.</a:t>
            </a:r>
            <a:endParaRPr lang="it-IT" dirty="0"/>
          </a:p>
        </p:txBody>
      </p:sp>
    </p:spTree>
    <p:extLst>
      <p:ext uri="{BB962C8B-B14F-4D97-AF65-F5344CB8AC3E}">
        <p14:creationId xmlns:p14="http://schemas.microsoft.com/office/powerpoint/2010/main" val="1324770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Forme di manifestazione del potere costituente </a:t>
            </a:r>
            <a:r>
              <a:rPr lang="it-IT" dirty="0" smtClean="0"/>
              <a:t>(2)</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A</a:t>
            </a:r>
            <a:r>
              <a:rPr lang="it-IT" b="1" dirty="0" smtClean="0"/>
              <a:t>ssunzione </a:t>
            </a:r>
            <a:r>
              <a:rPr lang="it-IT" b="1" dirty="0"/>
              <a:t>del potere costituente da parte di organi del precedente ordinamento costituzionale</a:t>
            </a:r>
            <a:r>
              <a:rPr lang="it-IT" dirty="0"/>
              <a:t>: </a:t>
            </a:r>
            <a:endParaRPr lang="it-IT" dirty="0" smtClean="0"/>
          </a:p>
          <a:p>
            <a:pPr marL="514350" indent="-514350">
              <a:buAutoNum type="arabicParenR"/>
            </a:pPr>
            <a:r>
              <a:rPr lang="it-IT" dirty="0" smtClean="0"/>
              <a:t>Stati </a:t>
            </a:r>
            <a:r>
              <a:rPr lang="it-IT" dirty="0"/>
              <a:t>generali nella Francia del 1789 che, convocati secondo le norme vigenti, assumono (per impulso del Terzo Stato e del basso clero), il nome di Assemblea Nazionale, con il potere (e il titolo di) costituente</a:t>
            </a:r>
            <a:r>
              <a:rPr lang="it-IT" dirty="0" smtClean="0"/>
              <a:t>.</a:t>
            </a:r>
          </a:p>
          <a:p>
            <a:pPr marL="514350" indent="-514350">
              <a:buAutoNum type="arabicParenR"/>
            </a:pPr>
            <a:r>
              <a:rPr lang="it-IT" dirty="0" smtClean="0"/>
              <a:t>Organi </a:t>
            </a:r>
            <a:r>
              <a:rPr lang="it-IT" dirty="0"/>
              <a:t>del precedente ordinamento costituzionale decidano di convocare un’</a:t>
            </a:r>
            <a:r>
              <a:rPr lang="it-IT" b="1" dirty="0"/>
              <a:t>Assemblea costituente</a:t>
            </a:r>
            <a:r>
              <a:rPr lang="it-IT" dirty="0"/>
              <a:t> (così nel 1814 il Governatore Generale della Norvegia, ed erede al trono danese, principe Cristiano Federico, decretò l’elezione generale per la formazione di una Assemblea costituente, composta da rappresentanti scelti direttamente dal popolo)</a:t>
            </a:r>
            <a:r>
              <a:rPr lang="it-IT" dirty="0" smtClean="0"/>
              <a:t>.</a:t>
            </a:r>
          </a:p>
          <a:p>
            <a:pPr marL="514350" indent="-514350">
              <a:buAutoNum type="arabicParenR"/>
            </a:pPr>
            <a:r>
              <a:rPr lang="it-IT" dirty="0" smtClean="0"/>
              <a:t>Nel </a:t>
            </a:r>
            <a:r>
              <a:rPr lang="it-IT" dirty="0"/>
              <a:t>1999 il neo eletto Presidente della Repubblica Venezuelana Hugo Chávez ha indetto un referendum consultivo per la convocazione di un’Assemblea costituente (non prevista dalla costituzione), instaurando così un processo che si è concluso con una nuova costituzione. </a:t>
            </a:r>
          </a:p>
        </p:txBody>
      </p:sp>
    </p:spTree>
    <p:extLst>
      <p:ext uri="{BB962C8B-B14F-4D97-AF65-F5344CB8AC3E}">
        <p14:creationId xmlns:p14="http://schemas.microsoft.com/office/powerpoint/2010/main" val="1660720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Forme di manifestazione del potere costituente </a:t>
            </a:r>
            <a:r>
              <a:rPr lang="it-IT" dirty="0" smtClean="0"/>
              <a:t>(3)</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C</a:t>
            </a:r>
            <a:r>
              <a:rPr lang="it-IT" b="1" dirty="0" smtClean="0"/>
              <a:t>asi </a:t>
            </a:r>
            <a:r>
              <a:rPr lang="it-IT" b="1" dirty="0"/>
              <a:t>intermedi</a:t>
            </a:r>
            <a:r>
              <a:rPr lang="it-IT" dirty="0" smtClean="0"/>
              <a:t>:</a:t>
            </a:r>
          </a:p>
          <a:p>
            <a:pPr marL="514350" indent="-514350">
              <a:buAutoNum type="arabicParenR"/>
            </a:pPr>
            <a:r>
              <a:rPr lang="it-IT" dirty="0" smtClean="0"/>
              <a:t>Austria 1918: </a:t>
            </a:r>
            <a:r>
              <a:rPr lang="it-IT" dirty="0"/>
              <a:t>i 210 membri tedeschi della Camera dei deputati della vecchia Monarchia si costituiscono, come rappresentanti di tutta la Nazione tedesca d’Austria, in Assemblea Nazionale provvisoria, con il </a:t>
            </a:r>
            <a:r>
              <a:rPr lang="it-IT" dirty="0" smtClean="0"/>
              <a:t>compito di </a:t>
            </a:r>
            <a:r>
              <a:rPr lang="it-IT" dirty="0"/>
              <a:t>proporre una nuova costituzione da sottoporre a una successiva Assemblea costituente. </a:t>
            </a:r>
            <a:endParaRPr lang="it-IT" dirty="0" smtClean="0"/>
          </a:p>
          <a:p>
            <a:pPr marL="514350" indent="-514350">
              <a:buAutoNum type="arabicParenR"/>
            </a:pPr>
            <a:r>
              <a:rPr lang="it-IT" dirty="0" smtClean="0"/>
              <a:t>O </a:t>
            </a:r>
            <a:r>
              <a:rPr lang="it-IT" dirty="0"/>
              <a:t>ancora può darsi che i vecchi organi costituzionali promuovano la modifica della costituente inserendo nel procedimento costituente soggetti fino ad allora esclusi o sottorappresentati: così la costituzione del Sud Africa del 1996, nata da una negoziazione articolata (c.d. </a:t>
            </a:r>
            <a:r>
              <a:rPr lang="it-IT" i="1" dirty="0" err="1"/>
              <a:t>multy</a:t>
            </a:r>
            <a:r>
              <a:rPr lang="it-IT" i="1" dirty="0"/>
              <a:t>-party </a:t>
            </a:r>
            <a:r>
              <a:rPr lang="it-IT" i="1" dirty="0" err="1"/>
              <a:t>negotiation</a:t>
            </a:r>
            <a:r>
              <a:rPr lang="it-IT" i="1" dirty="0"/>
              <a:t> </a:t>
            </a:r>
            <a:r>
              <a:rPr lang="it-IT" i="1" dirty="0" err="1"/>
              <a:t>process</a:t>
            </a:r>
            <a:r>
              <a:rPr lang="it-IT" dirty="0"/>
              <a:t>) tra governo e organizzazioni politiche, tra cui, </a:t>
            </a:r>
            <a:r>
              <a:rPr lang="it-IT" i="1" dirty="0"/>
              <a:t>in primis</a:t>
            </a:r>
            <a:r>
              <a:rPr lang="it-IT" dirty="0"/>
              <a:t>, quelle espressive delle etnie fino ad allora discriminate</a:t>
            </a:r>
            <a:r>
              <a:rPr lang="it-IT" dirty="0" smtClean="0"/>
              <a:t>.</a:t>
            </a:r>
            <a:endParaRPr lang="it-IT" dirty="0"/>
          </a:p>
        </p:txBody>
      </p:sp>
    </p:spTree>
    <p:extLst>
      <p:ext uri="{BB962C8B-B14F-4D97-AF65-F5344CB8AC3E}">
        <p14:creationId xmlns:p14="http://schemas.microsoft.com/office/powerpoint/2010/main" val="1079837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Forme di manifestazione del potere costituente </a:t>
            </a:r>
            <a:r>
              <a:rPr lang="it-IT" dirty="0" smtClean="0"/>
              <a:t>(4)</a:t>
            </a:r>
            <a:endParaRPr lang="it-IT" dirty="0"/>
          </a:p>
        </p:txBody>
      </p:sp>
      <p:sp>
        <p:nvSpPr>
          <p:cNvPr id="3" name="Segnaposto contenuto 2"/>
          <p:cNvSpPr>
            <a:spLocks noGrp="1"/>
          </p:cNvSpPr>
          <p:nvPr>
            <p:ph idx="1"/>
          </p:nvPr>
        </p:nvSpPr>
        <p:spPr/>
        <p:txBody>
          <a:bodyPr>
            <a:normAutofit fontScale="62500" lnSpcReduction="20000"/>
          </a:bodyPr>
          <a:lstStyle/>
          <a:p>
            <a:r>
              <a:rPr lang="it-IT" b="1" dirty="0" smtClean="0"/>
              <a:t>“</a:t>
            </a:r>
            <a:r>
              <a:rPr lang="it-IT" b="1" dirty="0"/>
              <a:t>ratifica” della costituzione a mezzo di </a:t>
            </a:r>
            <a:r>
              <a:rPr lang="it-IT" b="1" dirty="0" smtClean="0"/>
              <a:t>referendum</a:t>
            </a:r>
            <a:r>
              <a:rPr lang="it-IT" dirty="0" smtClean="0"/>
              <a:t>.</a:t>
            </a:r>
            <a:endParaRPr lang="it-IT" dirty="0"/>
          </a:p>
          <a:p>
            <a:pPr marL="514350" indent="-514350">
              <a:buAutoNum type="arabicParenR"/>
            </a:pPr>
            <a:r>
              <a:rPr lang="it-IT" dirty="0" smtClean="0"/>
              <a:t>Costituzione </a:t>
            </a:r>
            <a:r>
              <a:rPr lang="it-IT" dirty="0"/>
              <a:t>del Massachusetts del 1780, e </a:t>
            </a:r>
            <a:r>
              <a:rPr lang="it-IT" dirty="0" smtClean="0"/>
              <a:t>costituzioni </a:t>
            </a:r>
            <a:r>
              <a:rPr lang="it-IT" dirty="0"/>
              <a:t>francesi del 1793, del 1795, del </a:t>
            </a:r>
            <a:r>
              <a:rPr lang="it-IT" dirty="0" smtClean="0"/>
              <a:t>1799, </a:t>
            </a:r>
            <a:r>
              <a:rPr lang="it-IT" dirty="0"/>
              <a:t>del 1946 (dopo che una prima costituzione venne respinta dal referendum) e del 1958 (in tal caso il referendum era reso vieppiù necessario dal fatto che la costituzione non era stata approvata da una Assemblea costituente, ma dal Governo su delegazione dell’Assemblea Nazionale)</a:t>
            </a:r>
            <a:r>
              <a:rPr lang="it-IT" dirty="0" smtClean="0"/>
              <a:t>.</a:t>
            </a:r>
          </a:p>
          <a:p>
            <a:pPr marL="514350" indent="-514350">
              <a:buAutoNum type="arabicParenR"/>
            </a:pPr>
            <a:r>
              <a:rPr lang="it-IT" dirty="0" smtClean="0"/>
              <a:t>Svizzera: ricorso </a:t>
            </a:r>
            <a:r>
              <a:rPr lang="it-IT" dirty="0"/>
              <a:t>nella costituzione del 1802, e poi nella costituzione del </a:t>
            </a:r>
            <a:r>
              <a:rPr lang="it-IT" dirty="0" smtClean="0"/>
              <a:t>1848 e del </a:t>
            </a:r>
            <a:r>
              <a:rPr lang="it-IT" dirty="0"/>
              <a:t>1999, quando è stata approvata con referendum, con il quale è stata raggiunta la maggioranza sia dei voti popolari che dei Cantoni, la nuova costituzione elvetica, entrata in vigore il 1° gennaio del 2000. </a:t>
            </a:r>
            <a:endParaRPr lang="it-IT" dirty="0" smtClean="0"/>
          </a:p>
          <a:p>
            <a:pPr marL="514350" indent="-514350">
              <a:buAutoNum type="arabicParenR"/>
            </a:pPr>
            <a:r>
              <a:rPr lang="it-IT" dirty="0" smtClean="0"/>
              <a:t>La </a:t>
            </a:r>
            <a:r>
              <a:rPr lang="it-IT" dirty="0"/>
              <a:t>costituzione irachena del 2005 (art. 139), ad esempio, ha previsto la propria entrata in vigore a seguito dell’esito favorevole di un referendum popolare. </a:t>
            </a:r>
          </a:p>
        </p:txBody>
      </p:sp>
    </p:spTree>
    <p:extLst>
      <p:ext uri="{BB962C8B-B14F-4D97-AF65-F5344CB8AC3E}">
        <p14:creationId xmlns:p14="http://schemas.microsoft.com/office/powerpoint/2010/main" val="31029280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Potere costituito</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Dopo l’esaurimento del potere costituente, l’affermazione di un nuovo ordinamento e l’entrata in vigore della costituzione, non si danno più organi che adottano decisioni liberamente, in forme non prestabilite e si legittimano in via di fatto.</a:t>
            </a:r>
          </a:p>
          <a:p>
            <a:r>
              <a:rPr lang="it-IT" dirty="0" smtClean="0"/>
              <a:t>Ogni decisione è, cioè, frutto del potere costituito: di un potere che opera seguendo le indicazioni e le procedure date dal potere costituente e da questo affidate alla costituzione. </a:t>
            </a:r>
            <a:endParaRPr lang="it-IT" dirty="0"/>
          </a:p>
        </p:txBody>
      </p:sp>
    </p:spTree>
    <p:extLst>
      <p:ext uri="{BB962C8B-B14F-4D97-AF65-F5344CB8AC3E}">
        <p14:creationId xmlns:p14="http://schemas.microsoft.com/office/powerpoint/2010/main" val="16988577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Costituzioni storiche</a:t>
            </a:r>
            <a:endParaRPr lang="it-IT" dirty="0"/>
          </a:p>
        </p:txBody>
      </p:sp>
      <p:sp>
        <p:nvSpPr>
          <p:cNvPr id="3" name="Segnaposto contenuto 2"/>
          <p:cNvSpPr>
            <a:spLocks noGrp="1"/>
          </p:cNvSpPr>
          <p:nvPr>
            <p:ph idx="1"/>
          </p:nvPr>
        </p:nvSpPr>
        <p:spPr/>
        <p:txBody>
          <a:bodyPr>
            <a:noAutofit/>
          </a:bodyPr>
          <a:lstStyle/>
          <a:p>
            <a:pPr lvl="0"/>
            <a:r>
              <a:rPr lang="it-IT" sz="1300" b="1" dirty="0" smtClean="0"/>
              <a:t>Recessive </a:t>
            </a:r>
            <a:r>
              <a:rPr lang="it-IT" sz="1300" b="1" dirty="0"/>
              <a:t>(oggi per lo </a:t>
            </a:r>
            <a:r>
              <a:rPr lang="it-IT" sz="1300" b="1" dirty="0" smtClean="0"/>
              <a:t>più scritte </a:t>
            </a:r>
            <a:r>
              <a:rPr lang="it-IT" sz="1300" b="1" dirty="0"/>
              <a:t>come atto di volontà e non come esito di stratificazioni normative succedutesi nei secoli) </a:t>
            </a:r>
            <a:r>
              <a:rPr lang="it-IT" sz="1300" dirty="0"/>
              <a:t>hanno avuto importanza nel passato e in alcuni casi oggi (UK, Canada per preambolo, Nuova Zelanda).</a:t>
            </a:r>
          </a:p>
          <a:p>
            <a:pPr lvl="0"/>
            <a:r>
              <a:rPr lang="it-IT" sz="1300" dirty="0"/>
              <a:t>Discendono dalle elaborazioni </a:t>
            </a:r>
            <a:r>
              <a:rPr lang="it-IT" sz="1300" dirty="0" smtClean="0"/>
              <a:t>consuetudinarie: idea </a:t>
            </a:r>
            <a:r>
              <a:rPr lang="it-IT" sz="1300" dirty="0"/>
              <a:t>che vi siano principi non transeunti, e anzi inviolabili, che sono superiori perché sono </a:t>
            </a:r>
            <a:r>
              <a:rPr lang="it-IT" sz="1300" b="1" dirty="0"/>
              <a:t>opera della </a:t>
            </a:r>
            <a:r>
              <a:rPr lang="it-IT" sz="1300" b="1" dirty="0" smtClean="0"/>
              <a:t>storia</a:t>
            </a:r>
            <a:endParaRPr lang="it-IT" sz="1300" dirty="0" smtClean="0"/>
          </a:p>
          <a:p>
            <a:pPr lvl="0"/>
            <a:r>
              <a:rPr lang="it-IT" sz="1300" dirty="0" smtClean="0"/>
              <a:t>Formazione </a:t>
            </a:r>
            <a:r>
              <a:rPr lang="it-IT" sz="1300" dirty="0"/>
              <a:t>della “costituzione” </a:t>
            </a:r>
            <a:r>
              <a:rPr lang="it-IT" sz="1300" dirty="0" smtClean="0"/>
              <a:t>inglese: </a:t>
            </a:r>
            <a:r>
              <a:rPr lang="it-IT" sz="1300" dirty="0"/>
              <a:t>già </a:t>
            </a:r>
            <a:r>
              <a:rPr lang="it-IT" sz="1300" dirty="0" smtClean="0"/>
              <a:t>nel Medioevo la costituzione consuetudinaria </a:t>
            </a:r>
            <a:r>
              <a:rPr lang="it-IT" sz="1300" b="1" dirty="0"/>
              <a:t>nasce dal ripetersi e dal consolidarsi di usi e tradizioni che ad un certo punto sono sentiti come vincolanti e si amalgamano con altri atti (leggi, ordinanze, ecc.)</a:t>
            </a:r>
            <a:r>
              <a:rPr lang="it-IT" sz="1300" b="1" dirty="0" smtClean="0"/>
              <a:t>. </a:t>
            </a:r>
            <a:r>
              <a:rPr lang="it-IT" sz="1300" dirty="0" smtClean="0"/>
              <a:t>Il </a:t>
            </a:r>
            <a:r>
              <a:rPr lang="it-IT" sz="1300" dirty="0"/>
              <a:t>diritto consuetudinario (</a:t>
            </a:r>
            <a:r>
              <a:rPr lang="it-IT" sz="1300" i="1" dirty="0"/>
              <a:t>common law</a:t>
            </a:r>
            <a:r>
              <a:rPr lang="it-IT" sz="1300" dirty="0"/>
              <a:t> come </a:t>
            </a:r>
            <a:r>
              <a:rPr lang="it-IT" sz="1300" i="1" dirty="0"/>
              <a:t>law of the </a:t>
            </a:r>
            <a:r>
              <a:rPr lang="it-IT" sz="1300" i="1" dirty="0" err="1"/>
              <a:t>land</a:t>
            </a:r>
            <a:r>
              <a:rPr lang="it-IT" sz="1300" dirty="0"/>
              <a:t>) è la prima fonte del diritto che si afferma, la prima vera legge </a:t>
            </a:r>
            <a:r>
              <a:rPr lang="it-IT" sz="1300" dirty="0" smtClean="0"/>
              <a:t>fondamentale</a:t>
            </a:r>
            <a:r>
              <a:rPr lang="it-IT" sz="1300" b="1" dirty="0" smtClean="0"/>
              <a:t>.</a:t>
            </a:r>
            <a:r>
              <a:rPr lang="it-IT" sz="1300" dirty="0" smtClean="0"/>
              <a:t> </a:t>
            </a:r>
          </a:p>
          <a:p>
            <a:pPr lvl="0"/>
            <a:r>
              <a:rPr lang="it-IT" sz="1300" dirty="0" smtClean="0"/>
              <a:t>È </a:t>
            </a:r>
            <a:r>
              <a:rPr lang="it-IT" sz="1300" dirty="0"/>
              <a:t>un processo lento, facilitato dal fatto che, grazie alla centralizzazione delle funzioni giurisdizionali e la loro separazione dalla </a:t>
            </a:r>
            <a:r>
              <a:rPr lang="it-IT" sz="1300" i="1" dirty="0"/>
              <a:t>curia </a:t>
            </a:r>
            <a:r>
              <a:rPr lang="it-IT" sz="1300" i="1" dirty="0" err="1"/>
              <a:t>regis</a:t>
            </a:r>
            <a:r>
              <a:rPr lang="it-IT" sz="1300" dirty="0"/>
              <a:t>, questo diritto molto presto si affrancò anche dallo stesso re e viene ad assumere quei caratteri di tecnicismo e di imparzialità che gli consentirono di sopravvivere. </a:t>
            </a:r>
            <a:r>
              <a:rPr lang="it-IT" sz="1300" b="1" dirty="0"/>
              <a:t>La pratica delle corti centrali è vista come consuetudine del regno.</a:t>
            </a:r>
            <a:r>
              <a:rPr lang="it-IT" sz="1300" dirty="0"/>
              <a:t>  </a:t>
            </a:r>
          </a:p>
          <a:p>
            <a:r>
              <a:rPr lang="it-IT" sz="1300" dirty="0" err="1" smtClean="0"/>
              <a:t>Eflaborazione</a:t>
            </a:r>
            <a:r>
              <a:rPr lang="it-IT" sz="1300" dirty="0" smtClean="0"/>
              <a:t> </a:t>
            </a:r>
            <a:r>
              <a:rPr lang="it-IT" sz="1300" dirty="0"/>
              <a:t>complessa di limiti al potere regio che utilizza le risorse di un diritto consuetudinario a forte radicamento nella società, per giungere ad affermare che il Re è sottoposto a Dio e alle leggi che lo fanno sovrano. Subordinazione del potere politico, dei governanti, al diritto, alla </a:t>
            </a:r>
            <a:r>
              <a:rPr lang="it-IT" sz="1300" i="1" dirty="0" err="1"/>
              <a:t>lex</a:t>
            </a:r>
            <a:r>
              <a:rPr lang="it-IT" sz="1300" i="1" dirty="0"/>
              <a:t> </a:t>
            </a:r>
            <a:r>
              <a:rPr lang="it-IT" sz="1300" i="1" dirty="0" err="1"/>
              <a:t>terrae</a:t>
            </a:r>
            <a:r>
              <a:rPr lang="it-IT" sz="1300" dirty="0"/>
              <a:t>: </a:t>
            </a:r>
            <a:r>
              <a:rPr lang="it-IT" sz="1300" dirty="0" err="1"/>
              <a:t>Glanvill</a:t>
            </a:r>
            <a:r>
              <a:rPr lang="it-IT" sz="1300" dirty="0"/>
              <a:t>, </a:t>
            </a:r>
            <a:r>
              <a:rPr lang="it-IT" sz="1300" dirty="0" err="1"/>
              <a:t>Bracton</a:t>
            </a:r>
            <a:r>
              <a:rPr lang="it-IT" sz="1300" dirty="0"/>
              <a:t> (</a:t>
            </a:r>
            <a:r>
              <a:rPr lang="it-IT" sz="1300" i="1" dirty="0"/>
              <a:t>Ipse </a:t>
            </a:r>
            <a:r>
              <a:rPr lang="it-IT" sz="1300" i="1" dirty="0" err="1"/>
              <a:t>autem</a:t>
            </a:r>
            <a:r>
              <a:rPr lang="it-IT" sz="1300" i="1" dirty="0"/>
              <a:t> </a:t>
            </a:r>
            <a:r>
              <a:rPr lang="it-IT" sz="1300" i="1" dirty="0" err="1"/>
              <a:t>rex</a:t>
            </a:r>
            <a:r>
              <a:rPr lang="it-IT" sz="1300" i="1" dirty="0"/>
              <a:t> non </a:t>
            </a:r>
            <a:r>
              <a:rPr lang="it-IT" sz="1300" i="1" dirty="0" err="1"/>
              <a:t>debet</a:t>
            </a:r>
            <a:r>
              <a:rPr lang="it-IT" sz="1300" i="1" dirty="0"/>
              <a:t> esse sub </a:t>
            </a:r>
            <a:r>
              <a:rPr lang="it-IT" sz="1300" i="1" dirty="0" err="1"/>
              <a:t>homine</a:t>
            </a:r>
            <a:r>
              <a:rPr lang="it-IT" sz="1300" i="1" dirty="0"/>
              <a:t> </a:t>
            </a:r>
            <a:r>
              <a:rPr lang="it-IT" sz="1300" i="1" dirty="0" err="1"/>
              <a:t>sed</a:t>
            </a:r>
            <a:r>
              <a:rPr lang="it-IT" sz="1300" i="1" dirty="0"/>
              <a:t> sub Deo et sub </a:t>
            </a:r>
            <a:r>
              <a:rPr lang="it-IT" sz="1300" i="1" dirty="0" err="1"/>
              <a:t>lege</a:t>
            </a:r>
            <a:r>
              <a:rPr lang="it-IT" sz="1300" i="1" dirty="0"/>
              <a:t> </a:t>
            </a:r>
            <a:r>
              <a:rPr lang="it-IT" sz="1300" i="1" dirty="0" err="1"/>
              <a:t>quia</a:t>
            </a:r>
            <a:r>
              <a:rPr lang="it-IT" sz="1300" i="1" dirty="0"/>
              <a:t> </a:t>
            </a:r>
            <a:r>
              <a:rPr lang="it-IT" sz="1300" i="1" dirty="0" err="1"/>
              <a:t>lex</a:t>
            </a:r>
            <a:r>
              <a:rPr lang="it-IT" sz="1300" i="1" dirty="0"/>
              <a:t> </a:t>
            </a:r>
            <a:r>
              <a:rPr lang="it-IT" sz="1300" i="1" dirty="0" err="1"/>
              <a:t>facit</a:t>
            </a:r>
            <a:r>
              <a:rPr lang="it-IT" sz="1300" i="1" dirty="0"/>
              <a:t> </a:t>
            </a:r>
            <a:r>
              <a:rPr lang="it-IT" sz="1300" i="1" dirty="0" err="1"/>
              <a:t>legem</a:t>
            </a:r>
            <a:r>
              <a:rPr lang="it-IT" sz="1300" dirty="0"/>
              <a:t>).</a:t>
            </a:r>
          </a:p>
          <a:p>
            <a:pPr lvl="0"/>
            <a:r>
              <a:rPr lang="it-IT" sz="1300" dirty="0" smtClean="0"/>
              <a:t>Dal 1689 assistiamo </a:t>
            </a:r>
            <a:r>
              <a:rPr lang="it-IT" sz="1300" dirty="0"/>
              <a:t>alla circostanza che tali atti di rango materialmente costituzionale sono leggi del Parlamento</a:t>
            </a:r>
            <a:r>
              <a:rPr lang="it-IT" sz="1300" dirty="0" smtClean="0"/>
              <a:t>. È </a:t>
            </a:r>
            <a:r>
              <a:rPr lang="it-IT" sz="1300" dirty="0"/>
              <a:t>l’esito della lunga battaglia fino all’affermazione della sovranità del Parlamento: che diventa l’organo supremo (corporation King in </a:t>
            </a:r>
            <a:r>
              <a:rPr lang="it-IT" sz="1300" dirty="0" err="1"/>
              <a:t>Parliament</a:t>
            </a:r>
            <a:r>
              <a:rPr lang="it-IT" sz="1300" dirty="0"/>
              <a:t>), e la monarchia uno dei tanti organi</a:t>
            </a:r>
            <a:r>
              <a:rPr lang="it-IT" sz="1300" dirty="0" smtClean="0"/>
              <a:t>. </a:t>
            </a:r>
            <a:r>
              <a:rPr lang="it-IT" sz="1300" dirty="0"/>
              <a:t>il parlamento si converte nel potere sovrano perché è </a:t>
            </a:r>
            <a:r>
              <a:rPr lang="it-IT" sz="1300" dirty="0" smtClean="0"/>
              <a:t>consentito. </a:t>
            </a:r>
          </a:p>
        </p:txBody>
      </p:sp>
    </p:spTree>
    <p:extLst>
      <p:ext uri="{BB962C8B-B14F-4D97-AF65-F5344CB8AC3E}">
        <p14:creationId xmlns:p14="http://schemas.microsoft.com/office/powerpoint/2010/main" val="1686948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base al potere (1)</a:t>
            </a:r>
            <a:endParaRPr lang="it-IT" dirty="0"/>
          </a:p>
        </p:txBody>
      </p:sp>
      <p:sp>
        <p:nvSpPr>
          <p:cNvPr id="3" name="Segnaposto contenuto 2"/>
          <p:cNvSpPr>
            <a:spLocks noGrp="1"/>
          </p:cNvSpPr>
          <p:nvPr>
            <p:ph idx="1"/>
          </p:nvPr>
        </p:nvSpPr>
        <p:spPr/>
        <p:txBody>
          <a:bodyPr>
            <a:normAutofit fontScale="47500" lnSpcReduction="20000"/>
          </a:bodyPr>
          <a:lstStyle/>
          <a:p>
            <a:pPr>
              <a:buFontTx/>
              <a:buChar char="-"/>
            </a:pPr>
            <a:r>
              <a:rPr lang="it-IT" b="1" dirty="0" smtClean="0"/>
              <a:t>popolari </a:t>
            </a:r>
            <a:r>
              <a:rPr lang="it-IT" b="1" dirty="0"/>
              <a:t>(potere costituente esercitato dal popolo): </a:t>
            </a:r>
            <a:r>
              <a:rPr lang="it-IT" dirty="0" smtClean="0"/>
              <a:t>di solito è una Assemblea costituente, democraticamente formata, organo </a:t>
            </a:r>
            <a:r>
              <a:rPr lang="it-IT" dirty="0"/>
              <a:t>straordinario chiamato a fissare i principi fondamentali di un ordinamento approvando la </a:t>
            </a:r>
            <a:r>
              <a:rPr lang="it-IT" dirty="0" smtClean="0"/>
              <a:t>costituzione. Può essere istituto appositamente  (Cost</a:t>
            </a:r>
            <a:r>
              <a:rPr lang="it-IT" dirty="0"/>
              <a:t>. francesi 1848, 1870; Germania 1918, Nepal </a:t>
            </a:r>
            <a:r>
              <a:rPr lang="it-IT" dirty="0" smtClean="0"/>
              <a:t>2006, Italia 1946); può essere un organo del precedente ordinamento (Francia </a:t>
            </a:r>
            <a:r>
              <a:rPr lang="it-IT" dirty="0"/>
              <a:t>1789 (Stati generali), Norvegia </a:t>
            </a:r>
            <a:r>
              <a:rPr lang="it-IT" dirty="0" smtClean="0"/>
              <a:t>1814; Spagna 1978) o intermedio (Austria</a:t>
            </a:r>
            <a:r>
              <a:rPr lang="it-IT" dirty="0"/>
              <a:t>, </a:t>
            </a:r>
            <a:r>
              <a:rPr lang="it-IT" dirty="0" smtClean="0"/>
              <a:t>1918). </a:t>
            </a:r>
          </a:p>
          <a:p>
            <a:pPr>
              <a:buFontTx/>
              <a:buChar char="-"/>
            </a:pPr>
            <a:r>
              <a:rPr lang="it-IT" b="1" dirty="0" smtClean="0"/>
              <a:t>concesse </a:t>
            </a:r>
            <a:r>
              <a:rPr lang="it-IT" b="1" dirty="0"/>
              <a:t>(ottriate)</a:t>
            </a:r>
            <a:r>
              <a:rPr lang="it-IT" dirty="0" smtClean="0"/>
              <a:t>: </a:t>
            </a:r>
            <a:r>
              <a:rPr lang="it-IT" dirty="0"/>
              <a:t>si intendono quelle che sono </a:t>
            </a:r>
            <a:r>
              <a:rPr lang="it-IT" b="1" dirty="0"/>
              <a:t>frutto di un’autolimitazione del Sovrano</a:t>
            </a:r>
            <a:r>
              <a:rPr lang="it-IT" dirty="0"/>
              <a:t>, che concede la “costituzione”, la quale quindi formalmente costituisce espressione del potere costituente di quest’ultimo anche se dietro vi sono pressioni popolari e comunque influssi dell’opinione pubblica, sicché non nascono da una attività del tutto spontanea del </a:t>
            </a:r>
            <a:r>
              <a:rPr lang="it-IT" dirty="0" smtClean="0"/>
              <a:t>Sovrano, che </a:t>
            </a:r>
            <a:r>
              <a:rPr lang="it-IT" dirty="0"/>
              <a:t>la concede </a:t>
            </a:r>
            <a:r>
              <a:rPr lang="it-IT" dirty="0" smtClean="0"/>
              <a:t>e da </a:t>
            </a:r>
            <a:r>
              <a:rPr lang="it-IT" dirty="0"/>
              <a:t>potere costituente </a:t>
            </a:r>
            <a:r>
              <a:rPr lang="it-IT" dirty="0" smtClean="0"/>
              <a:t>diventa </a:t>
            </a:r>
            <a:r>
              <a:rPr lang="it-IT" dirty="0"/>
              <a:t>organo del potere </a:t>
            </a:r>
            <a:r>
              <a:rPr lang="it-IT" dirty="0" smtClean="0"/>
              <a:t>costituito (Statuto Albertino </a:t>
            </a:r>
            <a:r>
              <a:rPr lang="it-IT" dirty="0"/>
              <a:t>1848, </a:t>
            </a:r>
            <a:r>
              <a:rPr lang="it-IT" dirty="0" smtClean="0"/>
              <a:t>Principato di Monaco </a:t>
            </a:r>
            <a:r>
              <a:rPr lang="it-IT" dirty="0"/>
              <a:t>1911 e 1962, Swaziland </a:t>
            </a:r>
            <a:r>
              <a:rPr lang="it-IT" dirty="0" smtClean="0"/>
              <a:t>2003). </a:t>
            </a:r>
          </a:p>
          <a:p>
            <a:pPr>
              <a:buFontTx/>
              <a:buChar char="-"/>
            </a:pPr>
            <a:r>
              <a:rPr lang="it-IT" b="1" dirty="0" smtClean="0"/>
              <a:t>Pattizie</a:t>
            </a:r>
            <a:r>
              <a:rPr lang="it-IT" b="1" dirty="0"/>
              <a:t>: </a:t>
            </a:r>
            <a:r>
              <a:rPr lang="it-IT" dirty="0" smtClean="0"/>
              <a:t>frutto di un accordo tra Re </a:t>
            </a:r>
            <a:r>
              <a:rPr lang="it-IT" dirty="0"/>
              <a:t>e </a:t>
            </a:r>
            <a:r>
              <a:rPr lang="it-IT" dirty="0" smtClean="0"/>
              <a:t>Assemblea (Svezia </a:t>
            </a:r>
            <a:r>
              <a:rPr lang="it-IT" dirty="0"/>
              <a:t>1809, Francia 1830, Prussia </a:t>
            </a:r>
            <a:r>
              <a:rPr lang="it-IT" dirty="0" smtClean="0"/>
              <a:t>1850). </a:t>
            </a:r>
            <a:endParaRPr lang="it-IT" dirty="0"/>
          </a:p>
          <a:p>
            <a:pPr>
              <a:buFontTx/>
              <a:buChar char="-"/>
            </a:pPr>
            <a:r>
              <a:rPr lang="it-IT" b="1" dirty="0" smtClean="0"/>
              <a:t>Plebiscitarie:</a:t>
            </a:r>
            <a:r>
              <a:rPr lang="it-IT" dirty="0" smtClean="0"/>
              <a:t> </a:t>
            </a:r>
            <a:r>
              <a:rPr lang="it-IT" dirty="0"/>
              <a:t>costituzioni </a:t>
            </a:r>
            <a:r>
              <a:rPr lang="it-IT" dirty="0" smtClean="0"/>
              <a:t>approvate </a:t>
            </a:r>
            <a:r>
              <a:rPr lang="it-IT" dirty="0"/>
              <a:t>dal popolo con un plebiscito: </a:t>
            </a:r>
            <a:r>
              <a:rPr lang="it-IT" dirty="0" smtClean="0"/>
              <a:t>provengono </a:t>
            </a:r>
            <a:r>
              <a:rPr lang="it-IT" dirty="0"/>
              <a:t>da un potere </a:t>
            </a:r>
            <a:r>
              <a:rPr lang="it-IT" dirty="0" smtClean="0"/>
              <a:t>non direttamente </a:t>
            </a:r>
            <a:r>
              <a:rPr lang="it-IT" dirty="0"/>
              <a:t>rappresentativo del popolo, </a:t>
            </a:r>
            <a:r>
              <a:rPr lang="it-IT" dirty="0" smtClean="0"/>
              <a:t>con </a:t>
            </a:r>
            <a:r>
              <a:rPr lang="it-IT" dirty="0"/>
              <a:t>carenza di dibattito democratico e di alternativa, per cui la consultazione popolare è ampiamente condizionata. </a:t>
            </a:r>
            <a:r>
              <a:rPr lang="de-DE" dirty="0" smtClean="0"/>
              <a:t>Si </a:t>
            </a:r>
            <a:r>
              <a:rPr lang="de-DE" dirty="0" err="1"/>
              <a:t>possono</a:t>
            </a:r>
            <a:r>
              <a:rPr lang="de-DE" dirty="0"/>
              <a:t> </a:t>
            </a:r>
            <a:r>
              <a:rPr lang="de-DE" dirty="0" err="1"/>
              <a:t>ricordare</a:t>
            </a:r>
            <a:r>
              <a:rPr lang="de-DE" dirty="0"/>
              <a:t>, </a:t>
            </a:r>
            <a:r>
              <a:rPr lang="de-DE" dirty="0" err="1"/>
              <a:t>oltre</a:t>
            </a:r>
            <a:r>
              <a:rPr lang="de-DE" dirty="0"/>
              <a:t> alle </a:t>
            </a:r>
            <a:r>
              <a:rPr lang="de-DE" dirty="0" err="1"/>
              <a:t>costituzioni</a:t>
            </a:r>
            <a:r>
              <a:rPr lang="de-DE" dirty="0"/>
              <a:t> del 1799, del 1802 (o </a:t>
            </a:r>
            <a:r>
              <a:rPr lang="de-DE" dirty="0" err="1"/>
              <a:t>appunto</a:t>
            </a:r>
            <a:r>
              <a:rPr lang="de-DE" dirty="0"/>
              <a:t> del </a:t>
            </a:r>
            <a:r>
              <a:rPr lang="de-DE" dirty="0" err="1"/>
              <a:t>Consolato</a:t>
            </a:r>
            <a:r>
              <a:rPr lang="de-DE" dirty="0"/>
              <a:t> a </a:t>
            </a:r>
            <a:r>
              <a:rPr lang="de-DE" dirty="0" err="1"/>
              <a:t>vita</a:t>
            </a:r>
            <a:r>
              <a:rPr lang="de-DE" dirty="0"/>
              <a:t>), del 1804 (o </a:t>
            </a:r>
            <a:r>
              <a:rPr lang="de-DE" dirty="0" err="1"/>
              <a:t>dell’Impero</a:t>
            </a:r>
            <a:r>
              <a:rPr lang="de-DE" dirty="0"/>
              <a:t>), la </a:t>
            </a:r>
            <a:r>
              <a:rPr lang="de-DE" dirty="0" err="1"/>
              <a:t>costituzione</a:t>
            </a:r>
            <a:r>
              <a:rPr lang="de-DE" dirty="0"/>
              <a:t> di Luigi Bonaparte del 1852 (</a:t>
            </a:r>
            <a:r>
              <a:rPr lang="de-DE" dirty="0" err="1"/>
              <a:t>qui</a:t>
            </a:r>
            <a:r>
              <a:rPr lang="de-DE" dirty="0"/>
              <a:t> </a:t>
            </a:r>
            <a:r>
              <a:rPr lang="de-DE" dirty="0" err="1"/>
              <a:t>il</a:t>
            </a:r>
            <a:r>
              <a:rPr lang="de-DE" dirty="0"/>
              <a:t> </a:t>
            </a:r>
            <a:r>
              <a:rPr lang="de-DE" dirty="0" err="1"/>
              <a:t>plebiscito</a:t>
            </a:r>
            <a:r>
              <a:rPr lang="de-DE" dirty="0"/>
              <a:t> </a:t>
            </a:r>
            <a:r>
              <a:rPr lang="de-DE" dirty="0" err="1"/>
              <a:t>fu</a:t>
            </a:r>
            <a:r>
              <a:rPr lang="de-DE" dirty="0"/>
              <a:t> </a:t>
            </a:r>
            <a:r>
              <a:rPr lang="de-DE" dirty="0" err="1"/>
              <a:t>preventivo</a:t>
            </a:r>
            <a:r>
              <a:rPr lang="de-DE" dirty="0"/>
              <a:t>: </a:t>
            </a:r>
            <a:r>
              <a:rPr lang="de-DE" dirty="0" err="1"/>
              <a:t>il</a:t>
            </a:r>
            <a:r>
              <a:rPr lang="de-DE" dirty="0"/>
              <a:t> </a:t>
            </a:r>
            <a:r>
              <a:rPr lang="de-DE" dirty="0" err="1"/>
              <a:t>futuro</a:t>
            </a:r>
            <a:r>
              <a:rPr lang="de-DE" dirty="0"/>
              <a:t> </a:t>
            </a:r>
            <a:r>
              <a:rPr lang="de-DE" dirty="0" err="1"/>
              <a:t>Imperatore</a:t>
            </a:r>
            <a:r>
              <a:rPr lang="de-DE" dirty="0"/>
              <a:t> Luigi Bonaparte </a:t>
            </a:r>
            <a:r>
              <a:rPr lang="de-DE" dirty="0" err="1"/>
              <a:t>chiese</a:t>
            </a:r>
            <a:r>
              <a:rPr lang="de-DE" dirty="0"/>
              <a:t> ai </a:t>
            </a:r>
            <a:r>
              <a:rPr lang="de-DE" dirty="0" err="1"/>
              <a:t>cittadini</a:t>
            </a:r>
            <a:r>
              <a:rPr lang="de-DE" dirty="0"/>
              <a:t> di </a:t>
            </a:r>
            <a:r>
              <a:rPr lang="de-DE" dirty="0" err="1"/>
              <a:t>delegargli</a:t>
            </a:r>
            <a:r>
              <a:rPr lang="de-DE" dirty="0"/>
              <a:t> i </a:t>
            </a:r>
            <a:r>
              <a:rPr lang="de-DE" dirty="0" err="1"/>
              <a:t>poteri</a:t>
            </a:r>
            <a:r>
              <a:rPr lang="de-DE" dirty="0"/>
              <a:t> </a:t>
            </a:r>
            <a:r>
              <a:rPr lang="de-DE" dirty="0" err="1"/>
              <a:t>necessari</a:t>
            </a:r>
            <a:r>
              <a:rPr lang="de-DE" dirty="0"/>
              <a:t> per la </a:t>
            </a:r>
            <a:r>
              <a:rPr lang="de-DE" dirty="0" err="1"/>
              <a:t>redazione</a:t>
            </a:r>
            <a:r>
              <a:rPr lang="de-DE" dirty="0"/>
              <a:t> di </a:t>
            </a:r>
            <a:r>
              <a:rPr lang="de-DE" dirty="0" err="1"/>
              <a:t>una</a:t>
            </a:r>
            <a:r>
              <a:rPr lang="de-DE" dirty="0"/>
              <a:t> </a:t>
            </a:r>
            <a:r>
              <a:rPr lang="de-DE" dirty="0" err="1"/>
              <a:t>costituzione</a:t>
            </a:r>
            <a:r>
              <a:rPr lang="de-DE" dirty="0"/>
              <a:t> </a:t>
            </a:r>
            <a:r>
              <a:rPr lang="de-DE" dirty="0" err="1"/>
              <a:t>sulla</a:t>
            </a:r>
            <a:r>
              <a:rPr lang="de-DE" dirty="0"/>
              <a:t> </a:t>
            </a:r>
            <a:r>
              <a:rPr lang="de-DE" dirty="0" err="1"/>
              <a:t>base</a:t>
            </a:r>
            <a:r>
              <a:rPr lang="de-DE" dirty="0"/>
              <a:t> </a:t>
            </a:r>
            <a:r>
              <a:rPr lang="de-DE" dirty="0" err="1"/>
              <a:t>dei</a:t>
            </a:r>
            <a:r>
              <a:rPr lang="de-DE" dirty="0"/>
              <a:t> </a:t>
            </a:r>
            <a:r>
              <a:rPr lang="de-DE" dirty="0" err="1"/>
              <a:t>principi</a:t>
            </a:r>
            <a:r>
              <a:rPr lang="de-DE" dirty="0"/>
              <a:t> </a:t>
            </a:r>
            <a:r>
              <a:rPr lang="de-DE" dirty="0" err="1"/>
              <a:t>enunciati</a:t>
            </a:r>
            <a:r>
              <a:rPr lang="de-DE" dirty="0"/>
              <a:t> </a:t>
            </a:r>
            <a:r>
              <a:rPr lang="de-DE" dirty="0" err="1"/>
              <a:t>nel</a:t>
            </a:r>
            <a:r>
              <a:rPr lang="de-DE" dirty="0"/>
              <a:t> </a:t>
            </a:r>
            <a:r>
              <a:rPr lang="de-DE" dirty="0" err="1"/>
              <a:t>proclama</a:t>
            </a:r>
            <a:r>
              <a:rPr lang="de-DE" dirty="0"/>
              <a:t> </a:t>
            </a:r>
            <a:r>
              <a:rPr lang="de-DE" dirty="0" err="1"/>
              <a:t>sottoposto</a:t>
            </a:r>
            <a:r>
              <a:rPr lang="de-DE" dirty="0"/>
              <a:t> a </a:t>
            </a:r>
            <a:r>
              <a:rPr lang="de-DE" dirty="0" err="1"/>
              <a:t>plebiscito</a:t>
            </a:r>
            <a:r>
              <a:rPr lang="de-DE" dirty="0"/>
              <a:t>), la </a:t>
            </a:r>
            <a:r>
              <a:rPr lang="de-DE" dirty="0" err="1"/>
              <a:t>costituzione</a:t>
            </a:r>
            <a:r>
              <a:rPr lang="de-DE" dirty="0"/>
              <a:t> di </a:t>
            </a:r>
            <a:r>
              <a:rPr lang="de-DE" dirty="0" err="1"/>
              <a:t>Napoleone</a:t>
            </a:r>
            <a:r>
              <a:rPr lang="de-DE" dirty="0"/>
              <a:t> III del 1870, la </a:t>
            </a:r>
            <a:r>
              <a:rPr lang="de-DE" dirty="0" err="1"/>
              <a:t>costituzione</a:t>
            </a:r>
            <a:r>
              <a:rPr lang="de-DE" dirty="0"/>
              <a:t> </a:t>
            </a:r>
            <a:r>
              <a:rPr lang="de-DE" dirty="0" err="1"/>
              <a:t>portoghese</a:t>
            </a:r>
            <a:r>
              <a:rPr lang="de-DE" dirty="0"/>
              <a:t> del 1933, </a:t>
            </a:r>
            <a:r>
              <a:rPr lang="de-DE" dirty="0" err="1"/>
              <a:t>quella</a:t>
            </a:r>
            <a:r>
              <a:rPr lang="de-DE" dirty="0"/>
              <a:t> </a:t>
            </a:r>
            <a:r>
              <a:rPr lang="de-DE" dirty="0" err="1"/>
              <a:t>greca</a:t>
            </a:r>
            <a:r>
              <a:rPr lang="de-DE" dirty="0"/>
              <a:t> del 1968, </a:t>
            </a:r>
            <a:r>
              <a:rPr lang="de-DE" dirty="0" err="1"/>
              <a:t>quella</a:t>
            </a:r>
            <a:r>
              <a:rPr lang="de-DE" dirty="0"/>
              <a:t> </a:t>
            </a:r>
            <a:r>
              <a:rPr lang="de-DE" dirty="0" err="1"/>
              <a:t>argentina</a:t>
            </a:r>
            <a:r>
              <a:rPr lang="de-DE" dirty="0"/>
              <a:t> del 1976, </a:t>
            </a:r>
            <a:r>
              <a:rPr lang="de-DE" dirty="0" err="1"/>
              <a:t>dell’Iran</a:t>
            </a:r>
            <a:r>
              <a:rPr lang="de-DE" dirty="0"/>
              <a:t> del 1979, del </a:t>
            </a:r>
            <a:r>
              <a:rPr lang="de-DE" dirty="0" err="1"/>
              <a:t>Cile</a:t>
            </a:r>
            <a:r>
              <a:rPr lang="de-DE" dirty="0"/>
              <a:t> del </a:t>
            </a:r>
            <a:r>
              <a:rPr lang="de-DE" dirty="0" smtClean="0"/>
              <a:t>1980.</a:t>
            </a:r>
            <a:endParaRPr lang="it-IT" dirty="0"/>
          </a:p>
          <a:p>
            <a:pPr lvl="0"/>
            <a:endParaRPr lang="it-IT" dirty="0"/>
          </a:p>
        </p:txBody>
      </p:sp>
    </p:spTree>
    <p:extLst>
      <p:ext uri="{BB962C8B-B14F-4D97-AF65-F5344CB8AC3E}">
        <p14:creationId xmlns:p14="http://schemas.microsoft.com/office/powerpoint/2010/main" val="354931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base al potere (2)</a:t>
            </a:r>
            <a:endParaRPr lang="it-IT" dirty="0"/>
          </a:p>
        </p:txBody>
      </p:sp>
      <p:sp>
        <p:nvSpPr>
          <p:cNvPr id="3" name="Segnaposto contenuto 2"/>
          <p:cNvSpPr>
            <a:spLocks noGrp="1"/>
          </p:cNvSpPr>
          <p:nvPr>
            <p:ph idx="1"/>
          </p:nvPr>
        </p:nvSpPr>
        <p:spPr/>
        <p:txBody>
          <a:bodyPr>
            <a:normAutofit fontScale="62500" lnSpcReduction="20000"/>
          </a:bodyPr>
          <a:lstStyle/>
          <a:p>
            <a:pPr lvl="0"/>
            <a:r>
              <a:rPr lang="it-IT" b="1" dirty="0"/>
              <a:t>Imposte dall’esterno: </a:t>
            </a:r>
            <a:r>
              <a:rPr lang="it-IT" dirty="0"/>
              <a:t>la costituzione è data da un </a:t>
            </a:r>
            <a:r>
              <a:rPr lang="it-IT" b="1" dirty="0"/>
              <a:t>ordinamento esterno</a:t>
            </a:r>
            <a:r>
              <a:rPr lang="it-IT" dirty="0"/>
              <a:t>, e ciò avviene a seguito di </a:t>
            </a:r>
            <a:r>
              <a:rPr lang="it-IT" b="1" dirty="0"/>
              <a:t>eventi bellici</a:t>
            </a:r>
            <a:r>
              <a:rPr lang="it-IT" dirty="0"/>
              <a:t> o in correlazione con la concessione di </a:t>
            </a:r>
            <a:r>
              <a:rPr lang="it-IT" b="1" dirty="0"/>
              <a:t>indipendenza</a:t>
            </a:r>
            <a:r>
              <a:rPr lang="it-IT" dirty="0"/>
              <a:t> (la quale concessione viene per così dire abbinata con la dichiarazione di indipendenza): Giappone 1946, </a:t>
            </a:r>
            <a:r>
              <a:rPr lang="it-IT" dirty="0" smtClean="0"/>
              <a:t>Germania </a:t>
            </a:r>
            <a:r>
              <a:rPr lang="it-IT" dirty="0"/>
              <a:t>1949, Albania 1998, Iraq 2005, Afghanistan 2004. </a:t>
            </a:r>
          </a:p>
          <a:p>
            <a:r>
              <a:rPr lang="it-IT" b="1" dirty="0"/>
              <a:t>Accordi </a:t>
            </a:r>
            <a:r>
              <a:rPr lang="it-IT" b="1" dirty="0" smtClean="0"/>
              <a:t>internazionali</a:t>
            </a:r>
            <a:r>
              <a:rPr lang="it-IT" dirty="0" smtClean="0"/>
              <a:t>: </a:t>
            </a:r>
            <a:r>
              <a:rPr lang="it-IT" dirty="0"/>
              <a:t>caso classico è quello della costituzione di Cipro, redatta sulla scorta di un Trattato intercorso tra Gran Bretagna, Grecia e </a:t>
            </a:r>
            <a:r>
              <a:rPr lang="it-IT" dirty="0" smtClean="0"/>
              <a:t>Turchia e della Bosnia Erzegovina. </a:t>
            </a:r>
            <a:r>
              <a:rPr lang="it-IT" dirty="0"/>
              <a:t>Ove poi si qualifichi il </a:t>
            </a:r>
            <a:r>
              <a:rPr lang="it-IT" i="1" dirty="0" err="1"/>
              <a:t>Constitutional</a:t>
            </a:r>
            <a:r>
              <a:rPr lang="it-IT" i="1" dirty="0"/>
              <a:t> Framework</a:t>
            </a:r>
            <a:r>
              <a:rPr lang="it-IT" dirty="0"/>
              <a:t> del Kosovo una carta costituzionale, può rilevarsi come anch’esso sia nato per effetto diretto dell’adozione di strumenti giuridici internazionali, rappresentati, nel caso di specie, dalla Risoluzione del Consiglio di sicurezza n. 1244 (1999).</a:t>
            </a:r>
          </a:p>
          <a:p>
            <a:r>
              <a:rPr lang="it-IT" b="1" dirty="0"/>
              <a:t>Condizionate</a:t>
            </a:r>
            <a:r>
              <a:rPr lang="it-IT" b="1" dirty="0" smtClean="0"/>
              <a:t>:</a:t>
            </a:r>
            <a:r>
              <a:rPr lang="it-IT" dirty="0" smtClean="0"/>
              <a:t> si </a:t>
            </a:r>
            <a:r>
              <a:rPr lang="it-IT" dirty="0"/>
              <a:t>tratta di quelle ipotesi in cui la libertà del potere costituente non è illimitata ma è, invece, condizionata da accordi internazionali: ad es. la costituzione di Weimar del 1919 doveva tener conto dei vincoli imposti dal Trattato </a:t>
            </a:r>
            <a:r>
              <a:rPr lang="it-IT"/>
              <a:t>di </a:t>
            </a:r>
            <a:r>
              <a:rPr lang="it-IT" smtClean="0"/>
              <a:t>Versailles.</a:t>
            </a:r>
            <a:endParaRPr lang="it-IT" dirty="0"/>
          </a:p>
        </p:txBody>
      </p:sp>
    </p:spTree>
    <p:extLst>
      <p:ext uri="{BB962C8B-B14F-4D97-AF65-F5344CB8AC3E}">
        <p14:creationId xmlns:p14="http://schemas.microsoft.com/office/powerpoint/2010/main" val="4145424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Definiscono la concezione garantista</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smtClean="0"/>
              <a:t>È La nozione giuridica di costituzione è </a:t>
            </a:r>
            <a:r>
              <a:rPr lang="it-IT" dirty="0"/>
              <a:t>derivata dal </a:t>
            </a:r>
            <a:r>
              <a:rPr lang="it-IT" dirty="0" smtClean="0"/>
              <a:t>costituzionalismo (rivoluzioni Francese e americana) e frutto del potere costituente: </a:t>
            </a:r>
          </a:p>
          <a:p>
            <a:pPr marL="514350" indent="-514350" algn="just">
              <a:buAutoNum type="arabicParenR"/>
            </a:pPr>
            <a:r>
              <a:rPr lang="it-IT" dirty="0" smtClean="0"/>
              <a:t>Carattere normativo;</a:t>
            </a:r>
          </a:p>
          <a:p>
            <a:pPr marL="514350" indent="-514350" algn="just">
              <a:buAutoNum type="arabicParenR"/>
            </a:pPr>
            <a:r>
              <a:rPr lang="it-IT" dirty="0" smtClean="0"/>
              <a:t>Testo </a:t>
            </a:r>
            <a:r>
              <a:rPr lang="it-IT" dirty="0"/>
              <a:t>scritto e </a:t>
            </a:r>
            <a:r>
              <a:rPr lang="it-IT" dirty="0" smtClean="0"/>
              <a:t>solenne (formalizzazione come prima forma di garanzia); </a:t>
            </a:r>
          </a:p>
          <a:p>
            <a:pPr marL="514350" indent="-514350" algn="just">
              <a:buAutoNum type="arabicParenR"/>
            </a:pPr>
            <a:r>
              <a:rPr lang="it-IT" dirty="0" smtClean="0"/>
              <a:t>Disciplina della forma di governo (sistema organico di norme giuridiche su cui si basa l’organizzazione degli organi costituzionali); </a:t>
            </a:r>
          </a:p>
          <a:p>
            <a:pPr marL="514350" indent="-514350" algn="just">
              <a:buAutoNum type="arabicParenR"/>
            </a:pPr>
            <a:r>
              <a:rPr lang="it-IT" dirty="0" smtClean="0"/>
              <a:t>Garanzia dei diritti di libertà nei confronti del potere politico; </a:t>
            </a:r>
          </a:p>
          <a:p>
            <a:pPr marL="514350" indent="-514350" algn="just">
              <a:buAutoNum type="arabicParenR"/>
            </a:pPr>
            <a:r>
              <a:rPr lang="it-IT" dirty="0" smtClean="0"/>
              <a:t>Organizzazione </a:t>
            </a:r>
            <a:r>
              <a:rPr lang="it-IT" dirty="0"/>
              <a:t>del potere ripartita per garantire le libertà fondamentali. </a:t>
            </a:r>
          </a:p>
        </p:txBody>
      </p:sp>
    </p:spTree>
    <p:extLst>
      <p:ext uri="{BB962C8B-B14F-4D97-AF65-F5344CB8AC3E}">
        <p14:creationId xmlns:p14="http://schemas.microsoft.com/office/powerpoint/2010/main" val="4372899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Caratteristiche </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Scritte/consuetudinarie</a:t>
            </a:r>
          </a:p>
          <a:p>
            <a:r>
              <a:rPr lang="it-IT" dirty="0"/>
              <a:t>Provvisorie</a:t>
            </a:r>
            <a:r>
              <a:rPr lang="it-IT" dirty="0" smtClean="0"/>
              <a:t>: è </a:t>
            </a:r>
            <a:r>
              <a:rPr lang="it-IT" dirty="0"/>
              <a:t>evidente che svolgeranno un ruolo limitato nel </a:t>
            </a:r>
            <a:r>
              <a:rPr lang="it-IT" dirty="0" smtClean="0"/>
              <a:t>tempo e sono adottate in vista di una costituzione più approfondita e completa. </a:t>
            </a:r>
            <a:r>
              <a:rPr lang="it-IT" dirty="0"/>
              <a:t>Spesso si auto-qualificano </a:t>
            </a:r>
            <a:r>
              <a:rPr lang="it-IT" dirty="0" smtClean="0"/>
              <a:t>come </a:t>
            </a:r>
            <a:r>
              <a:rPr lang="it-IT" b="1" dirty="0" smtClean="0"/>
              <a:t>provvisorie</a:t>
            </a:r>
            <a:r>
              <a:rPr lang="it-IT" dirty="0" smtClean="0"/>
              <a:t>. Implicano: a) Fatto </a:t>
            </a:r>
            <a:r>
              <a:rPr lang="it-IT" dirty="0"/>
              <a:t>rivoluzionario che pone fine a precedente </a:t>
            </a:r>
            <a:r>
              <a:rPr lang="it-IT" dirty="0" smtClean="0"/>
              <a:t>ordinamento; b) Sovvertimento </a:t>
            </a:r>
            <a:r>
              <a:rPr lang="it-IT" dirty="0"/>
              <a:t>del vecchio ordine a opera di una determinazione formale di un organo di tale </a:t>
            </a:r>
            <a:r>
              <a:rPr lang="it-IT" dirty="0" smtClean="0"/>
              <a:t>ordinamento; c) La </a:t>
            </a:r>
            <a:r>
              <a:rPr lang="it-IT" dirty="0"/>
              <a:t>determinazione </a:t>
            </a:r>
            <a:r>
              <a:rPr lang="it-IT" dirty="0" smtClean="0"/>
              <a:t>consensuale </a:t>
            </a:r>
            <a:r>
              <a:rPr lang="it-IT" dirty="0"/>
              <a:t>di organi e </a:t>
            </a:r>
            <a:r>
              <a:rPr lang="it-IT" dirty="0" smtClean="0"/>
              <a:t>dell’ordinamento </a:t>
            </a:r>
            <a:r>
              <a:rPr lang="it-IT" dirty="0"/>
              <a:t>preesistente e di quello della </a:t>
            </a:r>
            <a:r>
              <a:rPr lang="it-IT" dirty="0" smtClean="0"/>
              <a:t>transizione.</a:t>
            </a:r>
          </a:p>
          <a:p>
            <a:r>
              <a:rPr lang="it-IT" dirty="0" smtClean="0"/>
              <a:t>Lunghe/brevi</a:t>
            </a:r>
          </a:p>
          <a:p>
            <a:r>
              <a:rPr lang="it-IT" dirty="0" smtClean="0"/>
              <a:t>Flessibili/rigide</a:t>
            </a:r>
          </a:p>
          <a:p>
            <a:r>
              <a:rPr lang="it-IT" dirty="0" err="1" smtClean="0"/>
              <a:t>Pluritestuali</a:t>
            </a:r>
            <a:r>
              <a:rPr lang="it-IT" dirty="0" smtClean="0"/>
              <a:t> (tre leggi distinte nella III Repubblica francese; </a:t>
            </a:r>
            <a:r>
              <a:rPr lang="it-IT" dirty="0" err="1" smtClean="0"/>
              <a:t>canada</a:t>
            </a:r>
            <a:r>
              <a:rPr lang="it-IT" dirty="0" smtClean="0"/>
              <a:t> Nuova Zelanda Israele)</a:t>
            </a:r>
          </a:p>
          <a:p>
            <a:r>
              <a:rPr lang="it-IT" dirty="0" smtClean="0"/>
              <a:t>Frammentate: alla costituzione scritta si affiancano numerose leggi costituzionali (Svezia e Austria)</a:t>
            </a:r>
            <a:endParaRPr lang="it-IT" dirty="0"/>
          </a:p>
        </p:txBody>
      </p:sp>
    </p:spTree>
    <p:extLst>
      <p:ext uri="{BB962C8B-B14F-4D97-AF65-F5344CB8AC3E}">
        <p14:creationId xmlns:p14="http://schemas.microsoft.com/office/powerpoint/2010/main" val="74966327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Procedimenti esterni</a:t>
            </a:r>
            <a:endParaRPr lang="it-IT" dirty="0"/>
          </a:p>
        </p:txBody>
      </p:sp>
      <p:sp>
        <p:nvSpPr>
          <p:cNvPr id="3" name="Segnaposto contenuto 2"/>
          <p:cNvSpPr>
            <a:spLocks noGrp="1"/>
          </p:cNvSpPr>
          <p:nvPr>
            <p:ph idx="1"/>
          </p:nvPr>
        </p:nvSpPr>
        <p:spPr/>
        <p:txBody>
          <a:bodyPr>
            <a:noAutofit/>
          </a:bodyPr>
          <a:lstStyle/>
          <a:p>
            <a:r>
              <a:rPr lang="it-IT" sz="1600" dirty="0" smtClean="0"/>
              <a:t>La decisione </a:t>
            </a:r>
            <a:r>
              <a:rPr lang="it-IT" sz="1600" dirty="0"/>
              <a:t>costituente è imputabile a stato altro a quello che poi rimarrà disciplinato):</a:t>
            </a:r>
          </a:p>
          <a:p>
            <a:pPr lvl="0"/>
            <a:endParaRPr lang="it-IT" sz="1600" dirty="0" smtClean="0"/>
          </a:p>
          <a:p>
            <a:pPr marL="0" lvl="0" indent="0">
              <a:buNone/>
            </a:pPr>
            <a:r>
              <a:rPr lang="it-IT" sz="1600" b="1" dirty="0" smtClean="0"/>
              <a:t>Stati </a:t>
            </a:r>
            <a:r>
              <a:rPr lang="it-IT" sz="1600" b="1" dirty="0"/>
              <a:t>che perdono la propria sovranità o la vedono limitata a causa di una sconfitta bellica:</a:t>
            </a:r>
          </a:p>
          <a:p>
            <a:r>
              <a:rPr lang="it-IT" sz="1600" dirty="0"/>
              <a:t>Giappone 1946: imposta da governo militare alleato. Introduzione democrazia parlamentare con drastica riduzione delle prerogative dell’imperatore. Elaborata dal Comandante supremo delle forze alleate e consegnato con forti pressioni al governo giapponese.  </a:t>
            </a:r>
          </a:p>
          <a:p>
            <a:r>
              <a:rPr lang="it-IT" sz="1600" dirty="0"/>
              <a:t>Germania 1949: il nucleo è contenuto nella direttiva n. 1067 del 1945 elaborata dalle forze di occupazione alleate: si prevedeva un ordinamento federale con l’attribuzione alla federazione di poteri enumerati. Nel 1948-1949 su invito delle forze alleate, i presidenti dei </a:t>
            </a:r>
            <a:r>
              <a:rPr lang="it-IT" sz="1600" dirty="0" err="1"/>
              <a:t>Länder</a:t>
            </a:r>
            <a:r>
              <a:rPr lang="it-IT" sz="1600" dirty="0"/>
              <a:t> convocano un apposito consiglio parlamentare formato dai rappresentanti dei governi regionali e poi approvata dalle loro assemblee.   </a:t>
            </a:r>
          </a:p>
          <a:p>
            <a:pPr marL="0" lvl="0" indent="0">
              <a:buNone/>
            </a:pPr>
            <a:r>
              <a:rPr lang="it-IT" sz="1600" b="1" dirty="0"/>
              <a:t>colonie e protettorati che acquisiscono l’indipendenza:</a:t>
            </a:r>
          </a:p>
          <a:p>
            <a:r>
              <a:rPr lang="it-IT" sz="1600" dirty="0"/>
              <a:t>Impero britannico: elaborate in contatto con esponenti politici locali e approvate dal Parlamento britannico (India 1944; </a:t>
            </a:r>
            <a:r>
              <a:rPr lang="it-IT" sz="1600" dirty="0" err="1"/>
              <a:t>Sri</a:t>
            </a:r>
            <a:r>
              <a:rPr lang="it-IT" sz="1600" dirty="0"/>
              <a:t> Lanka 1947) o con atti governativi (Ghana 1957).</a:t>
            </a:r>
          </a:p>
          <a:p>
            <a:r>
              <a:rPr lang="it-IT" sz="1600" dirty="0"/>
              <a:t>Canada: </a:t>
            </a:r>
            <a:r>
              <a:rPr lang="it-IT" sz="1600" i="1" dirty="0" err="1"/>
              <a:t>Constitution</a:t>
            </a:r>
            <a:r>
              <a:rPr lang="it-IT" sz="1600" i="1" dirty="0"/>
              <a:t> </a:t>
            </a:r>
            <a:r>
              <a:rPr lang="it-IT" sz="1600" i="1" dirty="0" err="1"/>
              <a:t>Act</a:t>
            </a:r>
            <a:r>
              <a:rPr lang="it-IT" sz="1600" i="1" dirty="0"/>
              <a:t> 1867</a:t>
            </a:r>
            <a:r>
              <a:rPr lang="it-IT" sz="1600" dirty="0"/>
              <a:t>. Ma solo nel 1982 formalmente indipendente (Canada </a:t>
            </a:r>
            <a:r>
              <a:rPr lang="it-IT" sz="1600" dirty="0" err="1"/>
              <a:t>Act</a:t>
            </a:r>
            <a:r>
              <a:rPr lang="it-IT" sz="1600" dirty="0"/>
              <a:t> 1982): dota di carta dei diritti e procedimenti di revisione costituzionale (prima una </a:t>
            </a:r>
            <a:r>
              <a:rPr lang="it-IT" sz="1600" dirty="0" err="1"/>
              <a:t>resolution</a:t>
            </a:r>
            <a:r>
              <a:rPr lang="it-IT" sz="1600" dirty="0"/>
              <a:t> del parlamento canadese). </a:t>
            </a:r>
          </a:p>
        </p:txBody>
      </p:sp>
    </p:spTree>
    <p:extLst>
      <p:ext uri="{BB962C8B-B14F-4D97-AF65-F5344CB8AC3E}">
        <p14:creationId xmlns:p14="http://schemas.microsoft.com/office/powerpoint/2010/main" val="235194539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Procedimenti internazionalmente guidati</a:t>
            </a:r>
            <a:endParaRPr lang="it-IT" dirty="0"/>
          </a:p>
        </p:txBody>
      </p:sp>
      <p:sp>
        <p:nvSpPr>
          <p:cNvPr id="3" name="Segnaposto contenuto 2"/>
          <p:cNvSpPr>
            <a:spLocks noGrp="1"/>
          </p:cNvSpPr>
          <p:nvPr>
            <p:ph idx="1"/>
          </p:nvPr>
        </p:nvSpPr>
        <p:spPr/>
        <p:txBody>
          <a:bodyPr>
            <a:normAutofit fontScale="47500" lnSpcReduction="20000"/>
          </a:bodyPr>
          <a:lstStyle/>
          <a:p>
            <a:pPr marL="0" indent="0">
              <a:buNone/>
            </a:pPr>
            <a:r>
              <a:rPr lang="it-IT" dirty="0" smtClean="0"/>
              <a:t>Frutto </a:t>
            </a:r>
            <a:r>
              <a:rPr lang="it-IT" dirty="0"/>
              <a:t>di accordi tra stati od organizzazioni internazionali, con intervento degli organi dello stato che riceverà la </a:t>
            </a:r>
            <a:r>
              <a:rPr lang="it-IT" dirty="0" smtClean="0"/>
              <a:t>costituzione:</a:t>
            </a:r>
            <a:endParaRPr lang="it-IT" dirty="0"/>
          </a:p>
          <a:p>
            <a:pPr lvl="0"/>
            <a:r>
              <a:rPr lang="it-IT" u="sng" dirty="0"/>
              <a:t>Namibia</a:t>
            </a:r>
            <a:r>
              <a:rPr lang="it-IT" dirty="0"/>
              <a:t> (1982-1990): intesa fra RSA e opposizione, con appoggio di un gruppo di contatto istituito con risoluzione ONU del 1978. I principi costituzionali accolgono quelli elaborati dall’opposizione (elezione di AC, conformità alla Dichiarazione universale del 1948). Segue l’approvazione del piano di transizione (in risoluzione ONU del 1989). Con elezione AC e supervisione ONU. </a:t>
            </a:r>
          </a:p>
          <a:p>
            <a:pPr lvl="0"/>
            <a:r>
              <a:rPr lang="it-IT" u="sng" dirty="0"/>
              <a:t>Cambogia</a:t>
            </a:r>
            <a:r>
              <a:rPr lang="it-IT" dirty="0"/>
              <a:t> (1989-1993): accordi a Parigi nel 1989 tra principali gruppi politici, poi trasfusi in una risoluzione ONU del 1991. Autorità ONU transitoria e elezioni AC 1993.</a:t>
            </a:r>
          </a:p>
          <a:p>
            <a:pPr lvl="0"/>
            <a:r>
              <a:rPr lang="it-IT" u="sng" dirty="0"/>
              <a:t>Bosnia </a:t>
            </a:r>
            <a:r>
              <a:rPr lang="it-IT" u="sng" dirty="0" err="1"/>
              <a:t>Erzegovia</a:t>
            </a:r>
            <a:r>
              <a:rPr lang="it-IT" u="sng" dirty="0"/>
              <a:t> (1991-1995): </a:t>
            </a:r>
            <a:r>
              <a:rPr lang="it-IT" dirty="0"/>
              <a:t>più complesso. Molti accordi che contengono principi, forma di stato e di governo, e poi anche federale (finali a Dayton 1995). Creazione della Federazione di BE (croato musulmana) e poi la Repubblica di BE che le raggruppa. Gli accordi sono tradotti in carte costituzionali dai mediatori internazionali. Solo la costituzione della Repubblica dei Serbi di Bosnia è approvata nel 1992 dall’assemblea legislativa di detta entità federata.</a:t>
            </a:r>
          </a:p>
          <a:p>
            <a:pPr lvl="0"/>
            <a:r>
              <a:rPr lang="it-IT" u="sng" dirty="0"/>
              <a:t>Macedonia (2001)</a:t>
            </a:r>
            <a:r>
              <a:rPr lang="it-IT" dirty="0"/>
              <a:t>: accordi di </a:t>
            </a:r>
            <a:r>
              <a:rPr lang="it-IT" dirty="0" err="1"/>
              <a:t>Ohrid</a:t>
            </a:r>
            <a:r>
              <a:rPr lang="it-IT" dirty="0"/>
              <a:t> tra governo e leader albanesi. Mediano UE e USA. </a:t>
            </a:r>
          </a:p>
          <a:p>
            <a:pPr lvl="0"/>
            <a:r>
              <a:rPr lang="it-IT" u="sng" dirty="0"/>
              <a:t>Kosovo</a:t>
            </a:r>
            <a:r>
              <a:rPr lang="it-IT" dirty="0"/>
              <a:t> (2001-2008): </a:t>
            </a:r>
            <a:r>
              <a:rPr lang="it-IT" dirty="0" err="1"/>
              <a:t>ris</a:t>
            </a:r>
            <a:r>
              <a:rPr lang="it-IT" dirty="0"/>
              <a:t>. ONU e autorità dell’ONU a interim. Il Kosovo era però ancora provincia serba. Nel 2001 viene emanata costituzione provvisoria. Nel 2008 si dichiara </a:t>
            </a:r>
            <a:r>
              <a:rPr lang="it-IT" dirty="0" smtClean="0"/>
              <a:t>unilateralmente </a:t>
            </a:r>
            <a:r>
              <a:rPr lang="it-IT" dirty="0"/>
              <a:t>l’indipendenza. Nel 2010 la Corte internazionale di giustizia ritiene che la dichiarazione non sia in contrasto con il diritto internazionale. </a:t>
            </a:r>
          </a:p>
          <a:p>
            <a:r>
              <a:rPr lang="it-IT" u="sng" dirty="0"/>
              <a:t>Iraq (2004-2006):</a:t>
            </a:r>
            <a:r>
              <a:rPr lang="it-IT" dirty="0"/>
              <a:t> legge provvisoria (</a:t>
            </a:r>
            <a:r>
              <a:rPr lang="it-IT" dirty="0" err="1"/>
              <a:t>transitional</a:t>
            </a:r>
            <a:r>
              <a:rPr lang="it-IT" dirty="0"/>
              <a:t> </a:t>
            </a:r>
            <a:r>
              <a:rPr lang="it-IT" dirty="0" err="1"/>
              <a:t>administrative</a:t>
            </a:r>
            <a:r>
              <a:rPr lang="it-IT" dirty="0"/>
              <a:t> </a:t>
            </a:r>
            <a:r>
              <a:rPr lang="it-IT" dirty="0" err="1"/>
              <a:t>lae</a:t>
            </a:r>
            <a:r>
              <a:rPr lang="it-IT" dirty="0"/>
              <a:t>) del 2004. Vera costituzione provvisoria. Poi eletta assemblea, redatta una costituzione, vagliata da ONU e poi a referendum (2005). </a:t>
            </a:r>
          </a:p>
        </p:txBody>
      </p:sp>
    </p:spTree>
    <p:extLst>
      <p:ext uri="{BB962C8B-B14F-4D97-AF65-F5344CB8AC3E}">
        <p14:creationId xmlns:p14="http://schemas.microsoft.com/office/powerpoint/2010/main" val="194137756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Procedimenti interni</a:t>
            </a:r>
            <a:endParaRPr lang="it-IT" dirty="0"/>
          </a:p>
        </p:txBody>
      </p:sp>
      <p:sp>
        <p:nvSpPr>
          <p:cNvPr id="3" name="Segnaposto contenuto 2"/>
          <p:cNvSpPr>
            <a:spLocks noGrp="1"/>
          </p:cNvSpPr>
          <p:nvPr>
            <p:ph idx="1"/>
          </p:nvPr>
        </p:nvSpPr>
        <p:spPr/>
        <p:txBody>
          <a:bodyPr>
            <a:noAutofit/>
          </a:bodyPr>
          <a:lstStyle/>
          <a:p>
            <a:pPr marL="0" indent="0">
              <a:buNone/>
            </a:pPr>
            <a:r>
              <a:rPr lang="it-IT" sz="1300" dirty="0" smtClean="0"/>
              <a:t>Le </a:t>
            </a:r>
            <a:r>
              <a:rPr lang="it-IT" sz="1300" dirty="0"/>
              <a:t>forme variano a seconda della titolarità del potere costituente, delle modalità </a:t>
            </a:r>
            <a:r>
              <a:rPr lang="it-IT" sz="1300" dirty="0" smtClean="0"/>
              <a:t>procedimentali. </a:t>
            </a:r>
            <a:endParaRPr lang="it-IT" sz="1300" dirty="0"/>
          </a:p>
          <a:p>
            <a:pPr marL="0" indent="0">
              <a:buNone/>
            </a:pPr>
            <a:r>
              <a:rPr lang="it-IT" sz="1300" b="1" dirty="0" smtClean="0"/>
              <a:t>Monarchici</a:t>
            </a:r>
            <a:r>
              <a:rPr lang="it-IT" sz="1300" dirty="0"/>
              <a:t>: atto del potere costituente, giuridicamente unilaterale ma spesso politicamente determinato </a:t>
            </a:r>
            <a:r>
              <a:rPr lang="it-IT" sz="1300" dirty="0" smtClean="0"/>
              <a:t>da pressioni </a:t>
            </a:r>
            <a:r>
              <a:rPr lang="it-IT" sz="1300" dirty="0"/>
              <a:t>esterne, che limita se stesso e fissa in testo garanzie per ceti e classi emergenti; o patto come negoziazione bilaterale tra sovrano e popolo (tramite un’assemblea). Francia 1814; Spagna 1834; Sardegna 1948; Giappone 1889; Etiopia 1931. </a:t>
            </a:r>
          </a:p>
          <a:p>
            <a:pPr marL="0" indent="0">
              <a:buNone/>
            </a:pPr>
            <a:r>
              <a:rPr lang="it-IT" sz="1300" b="1" dirty="0" smtClean="0"/>
              <a:t>Democratici</a:t>
            </a:r>
            <a:r>
              <a:rPr lang="it-IT" sz="1300" dirty="0"/>
              <a:t>: sovranità del popolo che la esercita con Assemblea Costituente o per mezzo </a:t>
            </a:r>
            <a:r>
              <a:rPr lang="it-IT" sz="1300" dirty="0" smtClean="0"/>
              <a:t>referendum.</a:t>
            </a:r>
          </a:p>
          <a:p>
            <a:pPr marL="0" indent="0">
              <a:buNone/>
            </a:pPr>
            <a:r>
              <a:rPr lang="it-IT" sz="1300" dirty="0" smtClean="0"/>
              <a:t>–referendum </a:t>
            </a:r>
            <a:r>
              <a:rPr lang="it-IT" sz="1300" dirty="0"/>
              <a:t>precostituente: forma monarchia o repubblicana (Norvegia 1905, Grecia 1974, Italia 1946); separazione di uno stato (Norvegia 1905; Islanda 1944; Sudan meridionale 1911); approvazione della proposta di elezione di una assemblea costituente.</a:t>
            </a:r>
          </a:p>
          <a:p>
            <a:pPr marL="0" lvl="0" indent="0">
              <a:buNone/>
            </a:pPr>
            <a:r>
              <a:rPr lang="it-IT" sz="1300" dirty="0" smtClean="0"/>
              <a:t>–Referendum </a:t>
            </a:r>
            <a:r>
              <a:rPr lang="it-IT" sz="1300" dirty="0"/>
              <a:t>costituente: il testo che ne esce è considerato definitivo (Irlanda 1937; Danimarca 1953; Spagna 1978; Romania 1991; Niger 2010). Di solito il testo è redatto da una assemblea o dal governo.</a:t>
            </a:r>
          </a:p>
          <a:p>
            <a:pPr marL="0" indent="0">
              <a:buNone/>
            </a:pPr>
            <a:r>
              <a:rPr lang="it-IT" sz="1300" b="1" dirty="0" smtClean="0"/>
              <a:t>Federativi</a:t>
            </a:r>
            <a:r>
              <a:rPr lang="it-IT" sz="1300" dirty="0"/>
              <a:t>: volti a costituire uno stato federale. Aggregazione di precedenti entità statali indipendenti, che rinunciano alla sovranità e si assoggettano a una costituzione federale</a:t>
            </a:r>
            <a:r>
              <a:rPr lang="it-IT" sz="1300" dirty="0" smtClean="0"/>
              <a:t>. </a:t>
            </a:r>
            <a:r>
              <a:rPr lang="it-IT" sz="1300" b="1" dirty="0" smtClean="0"/>
              <a:t>USA</a:t>
            </a:r>
            <a:r>
              <a:rPr lang="it-IT" sz="1300" dirty="0"/>
              <a:t>: l’indipendenza è del luglio 1776, </a:t>
            </a:r>
            <a:r>
              <a:rPr lang="it-IT" sz="1300" dirty="0" smtClean="0"/>
              <a:t>risoluzione </a:t>
            </a:r>
            <a:r>
              <a:rPr lang="it-IT" sz="1300" dirty="0"/>
              <a:t>del Congresso continentale del 15 maggio </a:t>
            </a:r>
            <a:r>
              <a:rPr lang="it-IT" sz="1300" dirty="0" smtClean="0"/>
              <a:t>che </a:t>
            </a:r>
            <a:r>
              <a:rPr lang="it-IT" sz="1300" dirty="0"/>
              <a:t>raccomandava alle colonie «l’adozione di costituzioni </a:t>
            </a:r>
            <a:r>
              <a:rPr lang="it-IT" sz="1300"/>
              <a:t>popolari</a:t>
            </a:r>
            <a:r>
              <a:rPr lang="it-IT" sz="1300" smtClean="0"/>
              <a:t>», </a:t>
            </a:r>
            <a:r>
              <a:rPr lang="it-IT" sz="1300" dirty="0"/>
              <a:t>approvazione degli </a:t>
            </a:r>
            <a:r>
              <a:rPr lang="it-IT" sz="1300" dirty="0" err="1"/>
              <a:t>Articles</a:t>
            </a:r>
            <a:r>
              <a:rPr lang="it-IT" sz="1300" dirty="0"/>
              <a:t> of </a:t>
            </a:r>
            <a:r>
              <a:rPr lang="it-IT" sz="1300" dirty="0" err="1"/>
              <a:t>Confederation</a:t>
            </a:r>
            <a:r>
              <a:rPr lang="it-IT" sz="1300" dirty="0"/>
              <a:t> (1777 e in vigore dal 1781). Il passaggio sta nella decisione di una loro revisione a Philadelphia nel 1787: </a:t>
            </a:r>
            <a:r>
              <a:rPr lang="it-IT" sz="1300" dirty="0" err="1"/>
              <a:t>resolution</a:t>
            </a:r>
            <a:r>
              <a:rPr lang="it-IT" sz="1300" dirty="0"/>
              <a:t> per convenzione per rivederli. In realtà =&gt; nuova Cost. </a:t>
            </a:r>
          </a:p>
          <a:p>
            <a:pPr marL="0" indent="0">
              <a:buNone/>
            </a:pPr>
            <a:r>
              <a:rPr lang="it-IT" sz="1300" b="1" dirty="0" smtClean="0"/>
              <a:t>Autoritari</a:t>
            </a:r>
            <a:r>
              <a:rPr lang="it-IT" sz="1300" dirty="0"/>
              <a:t>: plebiscito costituente (Napoleone III 1851; Iran 1979; Cile 1830; Uruguay 1976); adozione unilaterale (i titolari de facto del potere esplicitano la decisione costituente: Cile con atti costituzionali 1973; Argentina 1976; Brasile 1964; Venezuela 1999).</a:t>
            </a:r>
          </a:p>
          <a:p>
            <a:pPr marL="0" indent="0">
              <a:buNone/>
            </a:pPr>
            <a:r>
              <a:rPr lang="it-IT" sz="1300" b="1" dirty="0" smtClean="0"/>
              <a:t>Stati </a:t>
            </a:r>
            <a:r>
              <a:rPr lang="it-IT" sz="1300" b="1" dirty="0"/>
              <a:t>socialisti</a:t>
            </a:r>
            <a:r>
              <a:rPr lang="it-IT" sz="1300" dirty="0"/>
              <a:t>: adottata dagli organi di partito (URSS 1918, 1924; Cambogia 1976). Ove consolidato, deliberata da partito con la ratifica assembleare (URSS 1936, 1977; Cina 1982</a:t>
            </a:r>
            <a:r>
              <a:rPr lang="it-IT" sz="1300" dirty="0" smtClean="0"/>
              <a:t>). </a:t>
            </a:r>
            <a:endParaRPr lang="it-IT" sz="1300" dirty="0"/>
          </a:p>
        </p:txBody>
      </p:sp>
    </p:spTree>
    <p:extLst>
      <p:ext uri="{BB962C8B-B14F-4D97-AF65-F5344CB8AC3E}">
        <p14:creationId xmlns:p14="http://schemas.microsoft.com/office/powerpoint/2010/main" val="31790944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Le modificazioni alla Costituzione</a:t>
            </a: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13742534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Quali tipologie di modifiche?</a:t>
            </a:r>
            <a:endParaRPr lang="it-IT" dirty="0"/>
          </a:p>
        </p:txBody>
      </p:sp>
      <p:sp>
        <p:nvSpPr>
          <p:cNvPr id="3" name="Segnaposto contenuto 2"/>
          <p:cNvSpPr>
            <a:spLocks noGrp="1"/>
          </p:cNvSpPr>
          <p:nvPr>
            <p:ph idx="1"/>
          </p:nvPr>
        </p:nvSpPr>
        <p:spPr/>
        <p:txBody>
          <a:bodyPr/>
          <a:lstStyle/>
          <a:p>
            <a:r>
              <a:rPr lang="it-IT" dirty="0" smtClean="0"/>
              <a:t>Formali (in emendamento o in revisione)</a:t>
            </a:r>
          </a:p>
          <a:p>
            <a:endParaRPr lang="it-IT" dirty="0"/>
          </a:p>
          <a:p>
            <a:r>
              <a:rPr lang="it-IT" dirty="0" smtClean="0"/>
              <a:t>Informali (o tacite): in via di interpretazione, per opera della giurisprudenza, inattuazione costituzionale, formazioni consuetudini o convenzioni, ecc.  </a:t>
            </a:r>
            <a:endParaRPr lang="it-IT" dirty="0"/>
          </a:p>
        </p:txBody>
      </p:sp>
    </p:spTree>
    <p:extLst>
      <p:ext uri="{BB962C8B-B14F-4D97-AF65-F5344CB8AC3E}">
        <p14:creationId xmlns:p14="http://schemas.microsoft.com/office/powerpoint/2010/main" val="29802413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Modificazioni formali</a:t>
            </a:r>
            <a:endParaRPr lang="it-IT" dirty="0"/>
          </a:p>
        </p:txBody>
      </p:sp>
      <p:sp>
        <p:nvSpPr>
          <p:cNvPr id="3" name="Segnaposto contenuto 2"/>
          <p:cNvSpPr>
            <a:spLocks noGrp="1"/>
          </p:cNvSpPr>
          <p:nvPr>
            <p:ph idx="1"/>
          </p:nvPr>
        </p:nvSpPr>
        <p:spPr/>
        <p:txBody>
          <a:bodyPr/>
          <a:lstStyle/>
          <a:p>
            <a:pPr lvl="0"/>
            <a:r>
              <a:rPr lang="it-IT" dirty="0" smtClean="0"/>
              <a:t>Costituzioni flessibili: </a:t>
            </a:r>
            <a:r>
              <a:rPr lang="it-IT" b="1" dirty="0"/>
              <a:t>senza che sia necessario seguire procedimenti particolari (ricorso, ad esempio, a legislazione ordinaria); </a:t>
            </a:r>
            <a:endParaRPr lang="it-IT" dirty="0"/>
          </a:p>
          <a:p>
            <a:pPr lvl="0"/>
            <a:r>
              <a:rPr lang="it-IT" dirty="0" smtClean="0"/>
              <a:t>Cost</a:t>
            </a:r>
            <a:r>
              <a:rPr lang="it-IT" dirty="0"/>
              <a:t>. francesi 1815, 1830, 1852; Statuto albertino 1848; Cost. spagnole 1834, 1837, 1845, </a:t>
            </a:r>
            <a:r>
              <a:rPr lang="it-IT" dirty="0" smtClean="0"/>
              <a:t>1876 …</a:t>
            </a:r>
            <a:endParaRPr lang="it-IT" dirty="0"/>
          </a:p>
          <a:p>
            <a:r>
              <a:rPr lang="it-IT" dirty="0"/>
              <a:t>Di solito non è neppure regolata e non incontra limiti particolari.</a:t>
            </a:r>
            <a:r>
              <a:rPr lang="it-IT" dirty="0" smtClean="0">
                <a:effectLst/>
              </a:rPr>
              <a:t> </a:t>
            </a:r>
            <a:endParaRPr lang="it-IT" dirty="0"/>
          </a:p>
        </p:txBody>
      </p:sp>
    </p:spTree>
    <p:extLst>
      <p:ext uri="{BB962C8B-B14F-4D97-AF65-F5344CB8AC3E}">
        <p14:creationId xmlns:p14="http://schemas.microsoft.com/office/powerpoint/2010/main" val="23423028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 assenza di procedimenti e limiti alla revisione …</a:t>
            </a:r>
            <a:endParaRPr lang="it-IT" dirty="0"/>
          </a:p>
        </p:txBody>
      </p:sp>
      <p:sp>
        <p:nvSpPr>
          <p:cNvPr id="3" name="Segnaposto contenuto 2"/>
          <p:cNvSpPr>
            <a:spLocks noGrp="1"/>
          </p:cNvSpPr>
          <p:nvPr>
            <p:ph idx="1"/>
          </p:nvPr>
        </p:nvSpPr>
        <p:spPr/>
        <p:txBody>
          <a:bodyPr>
            <a:normAutofit fontScale="70000" lnSpcReduction="20000"/>
          </a:bodyPr>
          <a:lstStyle/>
          <a:p>
            <a:pPr lvl="0"/>
            <a:r>
              <a:rPr lang="it-IT" dirty="0" smtClean="0"/>
              <a:t>Non sono </a:t>
            </a:r>
            <a:r>
              <a:rPr lang="it-IT" dirty="0"/>
              <a:t>modificabili (Tocqueville). </a:t>
            </a:r>
          </a:p>
          <a:p>
            <a:pPr lvl="0"/>
            <a:r>
              <a:rPr lang="it-IT" dirty="0" smtClean="0"/>
              <a:t>Critiche: </a:t>
            </a:r>
          </a:p>
          <a:p>
            <a:pPr marL="514350" lvl="0" indent="-514350">
              <a:buAutoNum type="arabicParenR"/>
            </a:pPr>
            <a:r>
              <a:rPr lang="it-IT" dirty="0" smtClean="0"/>
              <a:t>il </a:t>
            </a:r>
            <a:r>
              <a:rPr lang="it-IT" dirty="0"/>
              <a:t>concetto di revisione </a:t>
            </a:r>
            <a:r>
              <a:rPr lang="it-IT" dirty="0" smtClean="0"/>
              <a:t>è </a:t>
            </a:r>
            <a:r>
              <a:rPr lang="it-IT" dirty="0"/>
              <a:t>intrinseco alla idea di costituzione; </a:t>
            </a:r>
          </a:p>
          <a:p>
            <a:pPr marL="514350" lvl="0" indent="-514350">
              <a:buAutoNum type="arabicParenR"/>
            </a:pPr>
            <a:r>
              <a:rPr lang="it-IT" dirty="0" smtClean="0"/>
              <a:t>pare </a:t>
            </a:r>
            <a:r>
              <a:rPr lang="it-IT" dirty="0"/>
              <a:t>impossibile dover far rivivere ogni volta gli organi del potere costituente, che sono transitori e eccezionali;</a:t>
            </a:r>
          </a:p>
          <a:p>
            <a:pPr lvl="0"/>
            <a:r>
              <a:rPr lang="it-IT" dirty="0" smtClean="0"/>
              <a:t>Quindi: si </a:t>
            </a:r>
            <a:r>
              <a:rPr lang="it-IT" dirty="0"/>
              <a:t>deve ricorrere ai soli organi del potere costituito, quindi, al legislatore ordinario.  </a:t>
            </a:r>
          </a:p>
          <a:p>
            <a:r>
              <a:rPr lang="it-IT" dirty="0"/>
              <a:t>Vi si giunse anche in Italia, sebbene il preambolo dello Statuto sancisse che era “legge fondamentale, </a:t>
            </a:r>
            <a:r>
              <a:rPr lang="it-IT" dirty="0" smtClean="0"/>
              <a:t>perpetua </a:t>
            </a:r>
            <a:r>
              <a:rPr lang="it-IT" dirty="0"/>
              <a:t>e irrevocabile della monarchia”. Il silenzio non è che rinvio ai principi generali del diritto; o, ancora, la flessibilità è stata introdotta mediante una consuetudine integrativa dello statuto</a:t>
            </a:r>
            <a:r>
              <a:rPr lang="it-IT" dirty="0" smtClean="0">
                <a:effectLst/>
              </a:rPr>
              <a:t> (V. E. Orlando).</a:t>
            </a:r>
            <a:endParaRPr lang="it-IT" dirty="0"/>
          </a:p>
        </p:txBody>
      </p:sp>
    </p:spTree>
    <p:extLst>
      <p:ext uri="{BB962C8B-B14F-4D97-AF65-F5344CB8AC3E}">
        <p14:creationId xmlns:p14="http://schemas.microsoft.com/office/powerpoint/2010/main" val="39587141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Revisioni rigide: la non uniformità </a:t>
            </a:r>
            <a:br>
              <a:rPr lang="it-IT" dirty="0" smtClean="0"/>
            </a:br>
            <a:r>
              <a:rPr lang="it-IT" dirty="0" smtClean="0"/>
              <a:t>di procedimenti di revisione</a:t>
            </a: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smtClean="0"/>
              <a:t>  </a:t>
            </a:r>
          </a:p>
          <a:p>
            <a:pPr lvl="0"/>
            <a:r>
              <a:rPr lang="it-IT" dirty="0" smtClean="0"/>
              <a:t>Ordinaria assemblea legislativa che opera con funzioni di organo della revisione costituzionale (varie maggioranze e una o più deliberazioni); </a:t>
            </a:r>
          </a:p>
          <a:p>
            <a:pPr lvl="0"/>
            <a:r>
              <a:rPr lang="it-IT" i="1" dirty="0" smtClean="0"/>
              <a:t>Legislatura di proposta e legislatura di revisione</a:t>
            </a:r>
            <a:r>
              <a:rPr lang="it-IT" dirty="0" smtClean="0"/>
              <a:t>. </a:t>
            </a:r>
          </a:p>
          <a:p>
            <a:pPr lvl="0"/>
            <a:r>
              <a:rPr lang="it-IT" dirty="0" smtClean="0"/>
              <a:t>Modello convenzione (assemblea </a:t>
            </a:r>
            <a:r>
              <a:rPr lang="it-IT" i="1" dirty="0" smtClean="0"/>
              <a:t>ad hoc)</a:t>
            </a:r>
            <a:r>
              <a:rPr lang="it-IT" dirty="0" smtClean="0"/>
              <a:t>.</a:t>
            </a:r>
          </a:p>
          <a:p>
            <a:r>
              <a:rPr lang="it-IT" dirty="0" smtClean="0"/>
              <a:t>“Assemblea costituente”: ma è potere costituito. </a:t>
            </a:r>
          </a:p>
          <a:p>
            <a:pPr lvl="0"/>
            <a:r>
              <a:rPr lang="it-IT" i="1" dirty="0" smtClean="0"/>
              <a:t>Referendum</a:t>
            </a:r>
            <a:r>
              <a:rPr lang="it-IT" dirty="0" smtClean="0"/>
              <a:t>: eventuale/necessario. Può essere variamente preceduto da </a:t>
            </a:r>
            <a:r>
              <a:rPr lang="it-IT" i="1" dirty="0" err="1" smtClean="0"/>
              <a:t>deliberazionad</a:t>
            </a:r>
            <a:r>
              <a:rPr lang="it-IT" i="1" dirty="0" smtClean="0"/>
              <a:t> </a:t>
            </a:r>
            <a:r>
              <a:rPr lang="it-IT" i="1" dirty="0" err="1" smtClean="0"/>
              <a:t>hoci</a:t>
            </a:r>
            <a:r>
              <a:rPr lang="it-IT" dirty="0" smtClean="0"/>
              <a:t> di organi parlamentari o,. </a:t>
            </a:r>
          </a:p>
          <a:p>
            <a:pPr lvl="0"/>
            <a:r>
              <a:rPr lang="it-IT" dirty="0" smtClean="0"/>
              <a:t>Federale (deliberazione del legislativo federale con o senza concorso di concordi deliberazioni dei legislativi degli stati membri).</a:t>
            </a:r>
            <a:endParaRPr lang="it-IT" dirty="0"/>
          </a:p>
        </p:txBody>
      </p:sp>
    </p:spTree>
    <p:extLst>
      <p:ext uri="{BB962C8B-B14F-4D97-AF65-F5344CB8AC3E}">
        <p14:creationId xmlns:p14="http://schemas.microsoft.com/office/powerpoint/2010/main" val="31460748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a:t>
            </a:r>
            <a:endParaRPr lang="it-IT" dirty="0"/>
          </a:p>
        </p:txBody>
      </p:sp>
      <p:sp>
        <p:nvSpPr>
          <p:cNvPr id="3" name="Segnaposto contenuto 2"/>
          <p:cNvSpPr>
            <a:spLocks noGrp="1"/>
          </p:cNvSpPr>
          <p:nvPr>
            <p:ph idx="1"/>
          </p:nvPr>
        </p:nvSpPr>
        <p:spPr/>
        <p:txBody>
          <a:bodyPr>
            <a:normAutofit fontScale="92500" lnSpcReduction="20000"/>
          </a:bodyPr>
          <a:lstStyle/>
          <a:p>
            <a:pPr lvl="0"/>
            <a:r>
              <a:rPr lang="it-IT" dirty="0"/>
              <a:t>Vi provvede l’ordinaria assemblea legislativa: le votazioni possono essere</a:t>
            </a:r>
          </a:p>
          <a:p>
            <a:pPr marL="0" lvl="0" indent="0">
              <a:buNone/>
            </a:pPr>
            <a:r>
              <a:rPr lang="it-IT" dirty="0"/>
              <a:t>a maggioranza assoluta (con due deliberazioni conformi: Prussia 1850, Brasile, 1891); </a:t>
            </a:r>
          </a:p>
          <a:p>
            <a:pPr marL="0" lvl="0" indent="0">
              <a:buNone/>
            </a:pPr>
            <a:r>
              <a:rPr lang="it-IT" dirty="0"/>
              <a:t>a due terzi (una votazione: LF; Portogallo 1976; </a:t>
            </a:r>
            <a:r>
              <a:rPr lang="it-IT" dirty="0" smtClean="0"/>
              <a:t>Polonia 1997: </a:t>
            </a:r>
            <a:r>
              <a:rPr lang="it-IT" i="1" dirty="0" err="1" smtClean="0"/>
              <a:t>Sejm</a:t>
            </a:r>
            <a:r>
              <a:rPr lang="it-IT" dirty="0"/>
              <a:t>, ma maggioranza assoluta senato; Albania; due votazioni Italia); </a:t>
            </a:r>
          </a:p>
          <a:p>
            <a:pPr marL="0" lvl="0" indent="0">
              <a:buNone/>
            </a:pPr>
            <a:r>
              <a:rPr lang="it-IT" dirty="0"/>
              <a:t>a tre quinti (due votazioni successive: Brasile 1988), </a:t>
            </a:r>
          </a:p>
          <a:p>
            <a:pPr marL="0" indent="0">
              <a:buNone/>
            </a:pPr>
            <a:r>
              <a:rPr lang="it-IT" dirty="0" smtClean="0"/>
              <a:t>unanimità </a:t>
            </a:r>
            <a:r>
              <a:rPr lang="it-IT" dirty="0"/>
              <a:t>(o due successive a tre quarti: Liechtenstein 1921), ecc. </a:t>
            </a:r>
          </a:p>
        </p:txBody>
      </p:sp>
    </p:spTree>
    <p:extLst>
      <p:ext uri="{BB962C8B-B14F-4D97-AF65-F5344CB8AC3E}">
        <p14:creationId xmlns:p14="http://schemas.microsoft.com/office/powerpoint/2010/main" val="3742721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tuttavia, …</a:t>
            </a:r>
            <a:endParaRPr lang="it-IT" dirty="0"/>
          </a:p>
        </p:txBody>
      </p:sp>
      <p:sp>
        <p:nvSpPr>
          <p:cNvPr id="3" name="Segnaposto contenuto 2"/>
          <p:cNvSpPr>
            <a:spLocks noGrp="1"/>
          </p:cNvSpPr>
          <p:nvPr>
            <p:ph idx="1"/>
          </p:nvPr>
        </p:nvSpPr>
        <p:spPr/>
        <p:txBody>
          <a:bodyPr>
            <a:normAutofit fontScale="70000" lnSpcReduction="20000"/>
          </a:bodyPr>
          <a:lstStyle/>
          <a:p>
            <a:pPr marL="0" indent="0">
              <a:buNone/>
            </a:pPr>
            <a:r>
              <a:rPr lang="it-IT" b="1" dirty="0"/>
              <a:t>1) pluralità delle definizioni offerte dalla letteratura:</a:t>
            </a:r>
            <a:endParaRPr lang="it-IT" dirty="0"/>
          </a:p>
          <a:p>
            <a:r>
              <a:rPr lang="it-IT" b="1" dirty="0"/>
              <a:t>Una è senso ampio: </a:t>
            </a:r>
            <a:r>
              <a:rPr lang="it-IT" dirty="0"/>
              <a:t>è la struttura organizzativa della comunità statale, che assume carattere giuridico in quanto è forma anche frutto di autodisciplina del corpo sociale, che converte la ‘forza’ in ‘potere’. In altri termini, la costituzione in senso giuridico è la disciplina del supremo potere costituito, che trova la propria disciplina nella stessa costituzione (Santi Romano).</a:t>
            </a:r>
          </a:p>
          <a:p>
            <a:r>
              <a:rPr lang="it-IT" b="1" dirty="0"/>
              <a:t>Una ha un senso più ristretto</a:t>
            </a:r>
            <a:r>
              <a:rPr lang="it-IT" dirty="0"/>
              <a:t>: è norma fondamentale sulla produzione giuridica. Le norme che regolano la creazione delle norme giuridiche generali e quelle legislative in particolare. La costituzione è la norma fondamentale, il principio giuridico su cui poggia l’ordinamento costituzionale dello Stato. Dalla costituzione derivano le norme che condizionano la creazione e la validità delle ulteriori norme giuridiche di un dato ordinamento (</a:t>
            </a:r>
            <a:r>
              <a:rPr lang="it-IT" dirty="0" err="1"/>
              <a:t>Kelsen</a:t>
            </a:r>
            <a:r>
              <a:rPr lang="it-IT" dirty="0"/>
              <a:t>). </a:t>
            </a:r>
          </a:p>
        </p:txBody>
      </p:sp>
    </p:spTree>
    <p:extLst>
      <p:ext uri="{BB962C8B-B14F-4D97-AF65-F5344CB8AC3E}">
        <p14:creationId xmlns:p14="http://schemas.microsoft.com/office/powerpoint/2010/main" val="26572551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a:t>
            </a:r>
            <a:endParaRPr lang="it-IT" dirty="0"/>
          </a:p>
        </p:txBody>
      </p:sp>
      <p:sp>
        <p:nvSpPr>
          <p:cNvPr id="3" name="Segnaposto contenuto 2"/>
          <p:cNvSpPr>
            <a:spLocks noGrp="1"/>
          </p:cNvSpPr>
          <p:nvPr>
            <p:ph idx="1"/>
          </p:nvPr>
        </p:nvSpPr>
        <p:spPr/>
        <p:txBody>
          <a:bodyPr>
            <a:normAutofit fontScale="70000" lnSpcReduction="20000"/>
          </a:bodyPr>
          <a:lstStyle/>
          <a:p>
            <a:pPr lvl="0"/>
            <a:r>
              <a:rPr lang="it-IT" dirty="0"/>
              <a:t>L’organo </a:t>
            </a:r>
            <a:r>
              <a:rPr lang="it-IT" dirty="0" smtClean="0"/>
              <a:t>è formato </a:t>
            </a:r>
            <a:r>
              <a:rPr lang="it-IT" dirty="0"/>
              <a:t>nel contesto di organi già esistenti (Francia III Rep, art. 89 del 1958: camere riunite in </a:t>
            </a:r>
            <a:r>
              <a:rPr lang="it-IT" dirty="0" smtClean="0"/>
              <a:t>Congresso. </a:t>
            </a:r>
            <a:endParaRPr lang="it-IT" dirty="0"/>
          </a:p>
          <a:p>
            <a:pPr lvl="0"/>
            <a:r>
              <a:rPr lang="it-IT" dirty="0"/>
              <a:t>Delibera d’inizio del procedimento con maggioranze (qualificate o non), scioglimento, perfezionamento del procedimento affidato a nuova assemblea: </a:t>
            </a:r>
            <a:r>
              <a:rPr lang="it-IT" i="1" dirty="0"/>
              <a:t>legislatura di proposta e legislatura di revisione</a:t>
            </a:r>
            <a:r>
              <a:rPr lang="it-IT" dirty="0" smtClean="0"/>
              <a:t>. Cost</a:t>
            </a:r>
            <a:r>
              <a:rPr lang="it-IT" dirty="0"/>
              <a:t>. </a:t>
            </a:r>
            <a:r>
              <a:rPr lang="it-IT" dirty="0" smtClean="0"/>
              <a:t>1791 (ben </a:t>
            </a:r>
            <a:r>
              <a:rPr lang="it-IT" dirty="0"/>
              <a:t>tre voti uniformi in tre distinte legislature e definitivo in </a:t>
            </a:r>
            <a:r>
              <a:rPr lang="it-IT" dirty="0" smtClean="0"/>
              <a:t>quarta); Belgio </a:t>
            </a:r>
            <a:r>
              <a:rPr lang="it-IT" dirty="0"/>
              <a:t>1831; Danimarca 1953; </a:t>
            </a:r>
            <a:r>
              <a:rPr lang="it-IT" dirty="0" smtClean="0"/>
              <a:t>Islanda 1944. </a:t>
            </a:r>
            <a:endParaRPr lang="it-IT" dirty="0"/>
          </a:p>
          <a:p>
            <a:pPr lvl="0"/>
            <a:r>
              <a:rPr lang="it-IT" dirty="0"/>
              <a:t>Modello convenzione: elezione assemblea </a:t>
            </a:r>
            <a:r>
              <a:rPr lang="it-IT" i="1" dirty="0"/>
              <a:t>ad hoc</a:t>
            </a:r>
            <a:r>
              <a:rPr lang="it-IT" dirty="0"/>
              <a:t> che ha come funzione esclusiva di procedere alla revisione: Francia 1793, 1848; Argentina 1853; </a:t>
            </a:r>
            <a:r>
              <a:rPr lang="it-IT" dirty="0" smtClean="0"/>
              <a:t>art. V Cost. USA</a:t>
            </a:r>
            <a:r>
              <a:rPr lang="it-IT" dirty="0"/>
              <a:t>.</a:t>
            </a:r>
          </a:p>
          <a:p>
            <a:r>
              <a:rPr lang="it-IT" dirty="0"/>
              <a:t>In alcuni casi si chiama assemblea costituente ma è potere costituito: Uruguay, Colombia, Bolivia. </a:t>
            </a:r>
          </a:p>
        </p:txBody>
      </p:sp>
    </p:spTree>
    <p:extLst>
      <p:ext uri="{BB962C8B-B14F-4D97-AF65-F5344CB8AC3E}">
        <p14:creationId xmlns:p14="http://schemas.microsoft.com/office/powerpoint/2010/main" val="5126118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 …</a:t>
            </a:r>
            <a:endParaRPr lang="it-IT" dirty="0"/>
          </a:p>
        </p:txBody>
      </p:sp>
      <p:sp>
        <p:nvSpPr>
          <p:cNvPr id="3" name="Segnaposto contenuto 2"/>
          <p:cNvSpPr>
            <a:spLocks noGrp="1"/>
          </p:cNvSpPr>
          <p:nvPr>
            <p:ph idx="1"/>
          </p:nvPr>
        </p:nvSpPr>
        <p:spPr/>
        <p:txBody>
          <a:bodyPr>
            <a:normAutofit fontScale="85000" lnSpcReduction="10000"/>
          </a:bodyPr>
          <a:lstStyle/>
          <a:p>
            <a:pPr lvl="0"/>
            <a:r>
              <a:rPr lang="it-IT" i="1" dirty="0"/>
              <a:t>Referendum</a:t>
            </a:r>
            <a:r>
              <a:rPr lang="it-IT" dirty="0"/>
              <a:t> eventuale (</a:t>
            </a:r>
            <a:r>
              <a:rPr lang="it-IT" dirty="0" smtClean="0"/>
              <a:t>Italia 1948, </a:t>
            </a:r>
            <a:r>
              <a:rPr lang="it-IT" dirty="0"/>
              <a:t>Spagna 1978, Slovenia) o necessario variamente combinato e preceduto da deliberazioni (una o più) delle assemblee rappresentative (Svizzera, 2000; Irlanda 1937, Romania 1991</a:t>
            </a:r>
            <a:r>
              <a:rPr lang="it-IT" dirty="0" smtClean="0"/>
              <a:t>).</a:t>
            </a:r>
          </a:p>
          <a:p>
            <a:pPr lvl="0"/>
            <a:r>
              <a:rPr lang="it-IT" i="1" dirty="0" smtClean="0"/>
              <a:t>Referendum</a:t>
            </a:r>
            <a:r>
              <a:rPr lang="it-IT" dirty="0" smtClean="0"/>
              <a:t> </a:t>
            </a:r>
            <a:r>
              <a:rPr lang="it-IT" dirty="0"/>
              <a:t>necessario ma </a:t>
            </a:r>
            <a:r>
              <a:rPr lang="it-IT" dirty="0" smtClean="0"/>
              <a:t>prima servono </a:t>
            </a:r>
            <a:r>
              <a:rPr lang="it-IT" dirty="0"/>
              <a:t>due votazioni tra le quali </a:t>
            </a:r>
            <a:r>
              <a:rPr lang="it-IT" dirty="0" smtClean="0"/>
              <a:t>sono </a:t>
            </a:r>
            <a:r>
              <a:rPr lang="it-IT" dirty="0"/>
              <a:t>svolte elezioni (Danimarca 1953, Spagna 1978). </a:t>
            </a:r>
          </a:p>
          <a:p>
            <a:pPr lvl="0"/>
            <a:r>
              <a:rPr lang="it-IT" dirty="0"/>
              <a:t>Esclusione del </a:t>
            </a:r>
            <a:r>
              <a:rPr lang="it-IT" i="1" dirty="0"/>
              <a:t>referendum</a:t>
            </a:r>
            <a:r>
              <a:rPr lang="it-IT" dirty="0"/>
              <a:t> necessario se si raggiungano determinate maggioranze (Francia 1946) o se deliberato da camere riunite (Francia 1958). </a:t>
            </a:r>
          </a:p>
          <a:p>
            <a:endParaRPr lang="it-IT" dirty="0"/>
          </a:p>
        </p:txBody>
      </p:sp>
    </p:spTree>
    <p:extLst>
      <p:ext uri="{BB962C8B-B14F-4D97-AF65-F5344CB8AC3E}">
        <p14:creationId xmlns:p14="http://schemas.microsoft.com/office/powerpoint/2010/main" val="3288960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Revisione nelle costituzioni federali</a:t>
            </a:r>
            <a:endParaRPr lang="it-IT" dirty="0"/>
          </a:p>
        </p:txBody>
      </p:sp>
      <p:sp>
        <p:nvSpPr>
          <p:cNvPr id="3" name="Segnaposto contenuto 2"/>
          <p:cNvSpPr>
            <a:spLocks noGrp="1"/>
          </p:cNvSpPr>
          <p:nvPr>
            <p:ph idx="1"/>
          </p:nvPr>
        </p:nvSpPr>
        <p:spPr/>
        <p:txBody>
          <a:bodyPr>
            <a:normAutofit/>
          </a:bodyPr>
          <a:lstStyle/>
          <a:p>
            <a:pPr lvl="0"/>
            <a:r>
              <a:rPr lang="it-IT" dirty="0" smtClean="0"/>
              <a:t>Servono:</a:t>
            </a:r>
          </a:p>
          <a:p>
            <a:pPr marL="514350" lvl="0" indent="-514350">
              <a:buAutoNum type="arabicParenR"/>
            </a:pPr>
            <a:r>
              <a:rPr lang="it-IT" dirty="0" smtClean="0"/>
              <a:t>le </a:t>
            </a:r>
            <a:r>
              <a:rPr lang="it-IT" dirty="0"/>
              <a:t>delibere </a:t>
            </a:r>
            <a:r>
              <a:rPr lang="it-IT" dirty="0" smtClean="0"/>
              <a:t>degli organi legislativi federali (partecipazione </a:t>
            </a:r>
            <a:r>
              <a:rPr lang="it-IT" b="1" dirty="0" smtClean="0"/>
              <a:t>solo indiretta</a:t>
            </a:r>
            <a:r>
              <a:rPr lang="it-IT" dirty="0" smtClean="0"/>
              <a:t>: Germania, Austria, India, ecc.) </a:t>
            </a:r>
          </a:p>
          <a:p>
            <a:pPr marL="514350" lvl="0" indent="-514350">
              <a:buAutoNum type="arabicParenR"/>
            </a:pPr>
            <a:r>
              <a:rPr lang="it-IT" dirty="0" smtClean="0"/>
              <a:t>Degli organi legislativi federali e degli </a:t>
            </a:r>
            <a:r>
              <a:rPr lang="it-IT" dirty="0"/>
              <a:t>stati membri (delle assemblee legislative o del loro corpo elettorale</a:t>
            </a:r>
            <a:r>
              <a:rPr lang="it-IT" dirty="0" smtClean="0"/>
              <a:t>): USA, </a:t>
            </a:r>
            <a:r>
              <a:rPr lang="it-IT" dirty="0"/>
              <a:t>Canada, Messico, Australia e Svizzera.</a:t>
            </a:r>
          </a:p>
          <a:p>
            <a:endParaRPr lang="it-IT" dirty="0"/>
          </a:p>
        </p:txBody>
      </p:sp>
    </p:spTree>
    <p:extLst>
      <p:ext uri="{BB962C8B-B14F-4D97-AF65-F5344CB8AC3E}">
        <p14:creationId xmlns:p14="http://schemas.microsoft.com/office/powerpoint/2010/main" val="25168568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revisione della Costituzione USA (art. V)</a:t>
            </a: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en-US" dirty="0"/>
              <a:t>The Congress, whenever two thirds of both Houses shall deem it necessary, shall propose Amendments to this Constitution, or, on the </a:t>
            </a:r>
            <a:r>
              <a:rPr lang="en-US" dirty="0" smtClean="0"/>
              <a:t>Application </a:t>
            </a:r>
            <a:r>
              <a:rPr lang="en-US" dirty="0"/>
              <a:t>of the Legislatures of two thirds of the several States, shall call a Convention for pro- posing Amendments, which, in either Case, shall be valid to all Intents and Purposes, as Part of this Constitution, when ratified by the </a:t>
            </a:r>
            <a:r>
              <a:rPr lang="en-US" dirty="0" smtClean="0"/>
              <a:t>Legislatures </a:t>
            </a:r>
            <a:r>
              <a:rPr lang="en-US" dirty="0"/>
              <a:t>of three fourths of the several States, or by Conventions in three fourths thereof, as the one or the other Mode of Ratification may be proposed by the Congress; Provided that no Amendment which may be made prior to the Year One thousand eight hundred and eight shall in any Manner affect the first and fourth Clauses in the Ninth Section of the first Article; and that no State, without its Consent, shall be deprived of its equal Suffrage in the Senate.</a:t>
            </a:r>
            <a:endParaRPr lang="it-IT" dirty="0"/>
          </a:p>
        </p:txBody>
      </p:sp>
    </p:spTree>
    <p:extLst>
      <p:ext uri="{BB962C8B-B14F-4D97-AF65-F5344CB8AC3E}">
        <p14:creationId xmlns:p14="http://schemas.microsoft.com/office/powerpoint/2010/main" val="16000192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 viene che …</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La proposta per la revisione: </a:t>
            </a:r>
          </a:p>
          <a:p>
            <a:pPr marL="514350" indent="-514350">
              <a:buAutoNum type="arabicParenR"/>
            </a:pPr>
            <a:r>
              <a:rPr lang="it-IT" dirty="0" smtClean="0"/>
              <a:t>Può essere deliberata dal Congresso </a:t>
            </a:r>
            <a:r>
              <a:rPr lang="it-IT" dirty="0"/>
              <a:t>a </a:t>
            </a:r>
            <a:r>
              <a:rPr lang="it-IT" dirty="0" smtClean="0"/>
              <a:t>maggioranza dei 2</a:t>
            </a:r>
            <a:r>
              <a:rPr lang="it-IT" dirty="0"/>
              <a:t>/3 </a:t>
            </a:r>
            <a:r>
              <a:rPr lang="it-IT" dirty="0" smtClean="0"/>
              <a:t>di ciascuna </a:t>
            </a:r>
            <a:r>
              <a:rPr lang="it-IT" dirty="0"/>
              <a:t>camera; </a:t>
            </a:r>
            <a:endParaRPr lang="it-IT" dirty="0" smtClean="0"/>
          </a:p>
          <a:p>
            <a:pPr marL="514350" indent="-514350">
              <a:buAutoNum type="arabicParenR"/>
            </a:pPr>
            <a:r>
              <a:rPr lang="it-IT" dirty="0" smtClean="0"/>
              <a:t>Da un organo </a:t>
            </a:r>
            <a:r>
              <a:rPr lang="it-IT" i="1" dirty="0"/>
              <a:t>ad hoc</a:t>
            </a:r>
            <a:r>
              <a:rPr lang="it-IT" dirty="0"/>
              <a:t> (convention for </a:t>
            </a:r>
            <a:r>
              <a:rPr lang="it-IT" i="1" dirty="0" err="1"/>
              <a:t>proposing</a:t>
            </a:r>
            <a:r>
              <a:rPr lang="it-IT" i="1" dirty="0"/>
              <a:t> </a:t>
            </a:r>
            <a:r>
              <a:rPr lang="it-IT" i="1" dirty="0" err="1"/>
              <a:t>amendments</a:t>
            </a:r>
            <a:r>
              <a:rPr lang="it-IT" dirty="0"/>
              <a:t>) convocato </a:t>
            </a:r>
            <a:r>
              <a:rPr lang="it-IT" dirty="0" smtClean="0"/>
              <a:t>dal Congresso su richiesta dei </a:t>
            </a:r>
            <a:r>
              <a:rPr lang="it-IT" dirty="0"/>
              <a:t>2/3 </a:t>
            </a:r>
            <a:r>
              <a:rPr lang="it-IT" dirty="0" smtClean="0"/>
              <a:t>degli stati. </a:t>
            </a:r>
          </a:p>
          <a:p>
            <a:pPr marL="514350" indent="-514350">
              <a:buAutoNum type="arabicParenR"/>
            </a:pPr>
            <a:endParaRPr lang="it-IT" dirty="0" smtClean="0"/>
          </a:p>
          <a:p>
            <a:r>
              <a:rPr lang="it-IT" dirty="0" smtClean="0"/>
              <a:t>La ratifica degli emendamenti proposti:</a:t>
            </a:r>
          </a:p>
          <a:p>
            <a:pPr marL="514350" indent="-514350">
              <a:buAutoNum type="arabicParenR"/>
            </a:pPr>
            <a:r>
              <a:rPr lang="it-IT" dirty="0" smtClean="0"/>
              <a:t>Deve avvenire da parte dei ¾ delle assemblee legislative statali</a:t>
            </a:r>
            <a:r>
              <a:rPr lang="it-IT" dirty="0"/>
              <a:t>; </a:t>
            </a:r>
            <a:endParaRPr lang="it-IT" dirty="0" smtClean="0"/>
          </a:p>
          <a:p>
            <a:pPr marL="514350" indent="-514350">
              <a:buAutoNum type="arabicParenR"/>
            </a:pPr>
            <a:r>
              <a:rPr lang="it-IT" dirty="0" smtClean="0"/>
              <a:t>Da parte di </a:t>
            </a:r>
            <a:r>
              <a:rPr lang="it-IT" i="1" dirty="0" err="1" smtClean="0"/>
              <a:t>conventions</a:t>
            </a:r>
            <a:r>
              <a:rPr lang="it-IT" dirty="0" smtClean="0"/>
              <a:t> appositamente convocate in </a:t>
            </a:r>
            <a:r>
              <a:rPr lang="it-IT" dirty="0"/>
              <a:t>¾ </a:t>
            </a:r>
            <a:r>
              <a:rPr lang="it-IT" dirty="0" smtClean="0"/>
              <a:t>degli stati.</a:t>
            </a:r>
          </a:p>
          <a:p>
            <a:pPr marL="0" indent="0">
              <a:buNone/>
            </a:pPr>
            <a:endParaRPr lang="it-IT" dirty="0"/>
          </a:p>
          <a:p>
            <a:pPr marL="0" indent="0">
              <a:buNone/>
            </a:pPr>
            <a:r>
              <a:rPr lang="it-IT" dirty="0" smtClean="0"/>
              <a:t>L’una o l’altra forma di ratifica sono scelte dal Congresso.</a:t>
            </a:r>
            <a:endParaRPr lang="it-IT" dirty="0"/>
          </a:p>
        </p:txBody>
      </p:sp>
    </p:spTree>
    <p:extLst>
      <p:ext uri="{BB962C8B-B14F-4D97-AF65-F5344CB8AC3E}">
        <p14:creationId xmlns:p14="http://schemas.microsoft.com/office/powerpoint/2010/main" val="20692654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Combinando i vari elementi …</a:t>
            </a:r>
            <a:endParaRPr lang="it-IT" dirty="0"/>
          </a:p>
        </p:txBody>
      </p:sp>
      <p:sp>
        <p:nvSpPr>
          <p:cNvPr id="3" name="Segnaposto contenuto 2"/>
          <p:cNvSpPr>
            <a:spLocks noGrp="1"/>
          </p:cNvSpPr>
          <p:nvPr>
            <p:ph idx="1"/>
          </p:nvPr>
        </p:nvSpPr>
        <p:spPr/>
        <p:txBody>
          <a:bodyPr>
            <a:normAutofit fontScale="70000" lnSpcReduction="20000"/>
          </a:bodyPr>
          <a:lstStyle/>
          <a:p>
            <a:pPr marL="0" indent="0">
              <a:buNone/>
            </a:pPr>
            <a:r>
              <a:rPr lang="it-IT" dirty="0" smtClean="0"/>
              <a:t>Abbiamo ben </a:t>
            </a:r>
            <a:r>
              <a:rPr lang="it-IT" dirty="0"/>
              <a:t>quattro procedimenti. </a:t>
            </a:r>
            <a:endParaRPr lang="it-IT" dirty="0" smtClean="0"/>
          </a:p>
          <a:p>
            <a:pPr marL="514350" indent="-514350">
              <a:buAutoNum type="arabicParenR"/>
            </a:pPr>
            <a:r>
              <a:rPr lang="it-IT" dirty="0" smtClean="0"/>
              <a:t>Proposta del Congresso deliberata a 2</a:t>
            </a:r>
            <a:r>
              <a:rPr lang="it-IT" dirty="0"/>
              <a:t>/3 </a:t>
            </a:r>
            <a:r>
              <a:rPr lang="it-IT" dirty="0" smtClean="0"/>
              <a:t>di Ciascuna camera e ratifica da parte dei ¾ dei legislativi statali;</a:t>
            </a:r>
          </a:p>
          <a:p>
            <a:pPr marL="514350" indent="-514350">
              <a:buAutoNum type="arabicParenR"/>
            </a:pPr>
            <a:r>
              <a:rPr lang="it-IT" dirty="0" smtClean="0"/>
              <a:t>Proposta </a:t>
            </a:r>
            <a:r>
              <a:rPr lang="it-IT" dirty="0"/>
              <a:t>del Congresso deliberata a 2/3 di Ciascuna camera e ratifica </a:t>
            </a:r>
            <a:r>
              <a:rPr lang="it-IT" dirty="0" smtClean="0"/>
              <a:t>parte di </a:t>
            </a:r>
            <a:r>
              <a:rPr lang="it-IT" i="1" dirty="0" err="1" smtClean="0"/>
              <a:t>conventions</a:t>
            </a:r>
            <a:r>
              <a:rPr lang="it-IT" dirty="0" smtClean="0"/>
              <a:t> appositamente convocate in </a:t>
            </a:r>
            <a:r>
              <a:rPr lang="it-IT" dirty="0"/>
              <a:t>¾ </a:t>
            </a:r>
            <a:r>
              <a:rPr lang="it-IT" dirty="0" smtClean="0"/>
              <a:t>degli Stati; </a:t>
            </a:r>
          </a:p>
          <a:p>
            <a:pPr marL="514350" indent="-514350">
              <a:buFont typeface="Arial"/>
              <a:buAutoNum type="arabicParenR"/>
            </a:pPr>
            <a:r>
              <a:rPr lang="it-IT" dirty="0" smtClean="0"/>
              <a:t>Proposta dell’organo </a:t>
            </a:r>
            <a:r>
              <a:rPr lang="it-IT" i="1" dirty="0"/>
              <a:t>ad hoc</a:t>
            </a:r>
            <a:r>
              <a:rPr lang="it-IT" dirty="0"/>
              <a:t> (convention for </a:t>
            </a:r>
            <a:r>
              <a:rPr lang="it-IT" i="1" dirty="0" err="1"/>
              <a:t>proposing</a:t>
            </a:r>
            <a:r>
              <a:rPr lang="it-IT" i="1" dirty="0"/>
              <a:t> </a:t>
            </a:r>
            <a:r>
              <a:rPr lang="it-IT" i="1" dirty="0" err="1"/>
              <a:t>amendments</a:t>
            </a:r>
            <a:r>
              <a:rPr lang="it-IT" dirty="0"/>
              <a:t>) convocato dal Congresso su richiesta dei 2/3 degli </a:t>
            </a:r>
            <a:r>
              <a:rPr lang="it-IT" dirty="0" smtClean="0"/>
              <a:t>stati </a:t>
            </a:r>
            <a:r>
              <a:rPr lang="it-IT" dirty="0"/>
              <a:t>e </a:t>
            </a:r>
            <a:r>
              <a:rPr lang="it-IT" dirty="0" smtClean="0"/>
              <a:t>ratifica </a:t>
            </a:r>
            <a:r>
              <a:rPr lang="it-IT" dirty="0"/>
              <a:t>da parte dei ¾ dei legislativi statali</a:t>
            </a:r>
            <a:r>
              <a:rPr lang="it-IT" dirty="0" smtClean="0"/>
              <a:t>;</a:t>
            </a:r>
          </a:p>
          <a:p>
            <a:pPr marL="514350" indent="-514350">
              <a:buFont typeface="Arial"/>
              <a:buAutoNum type="arabicParenR"/>
            </a:pPr>
            <a:r>
              <a:rPr lang="it-IT" dirty="0" smtClean="0"/>
              <a:t>Proposta dell’organo </a:t>
            </a:r>
            <a:r>
              <a:rPr lang="it-IT" i="1" dirty="0"/>
              <a:t>ad hoc</a:t>
            </a:r>
            <a:r>
              <a:rPr lang="it-IT" dirty="0"/>
              <a:t> (convention for </a:t>
            </a:r>
            <a:r>
              <a:rPr lang="it-IT" i="1" dirty="0" err="1"/>
              <a:t>proposing</a:t>
            </a:r>
            <a:r>
              <a:rPr lang="it-IT" i="1" dirty="0"/>
              <a:t> </a:t>
            </a:r>
            <a:r>
              <a:rPr lang="it-IT" i="1" dirty="0" err="1"/>
              <a:t>amendments</a:t>
            </a:r>
            <a:r>
              <a:rPr lang="it-IT" dirty="0"/>
              <a:t>) convocato dal Congresso su richiesta dei 2/3 degli </a:t>
            </a:r>
            <a:r>
              <a:rPr lang="it-IT" dirty="0" smtClean="0"/>
              <a:t>stati e </a:t>
            </a:r>
            <a:r>
              <a:rPr lang="it-IT" dirty="0"/>
              <a:t>e ratifica parte di </a:t>
            </a:r>
            <a:r>
              <a:rPr lang="it-IT" i="1" dirty="0" err="1"/>
              <a:t>conventions</a:t>
            </a:r>
            <a:r>
              <a:rPr lang="it-IT" dirty="0"/>
              <a:t> appositamente convocate in ¾ degli </a:t>
            </a:r>
            <a:r>
              <a:rPr lang="it-IT" dirty="0" smtClean="0"/>
              <a:t>Stati.</a:t>
            </a:r>
            <a:endParaRPr lang="it-IT" dirty="0"/>
          </a:p>
          <a:p>
            <a:endParaRPr lang="it-IT" dirty="0"/>
          </a:p>
        </p:txBody>
      </p:sp>
    </p:spTree>
    <p:extLst>
      <p:ext uri="{BB962C8B-B14F-4D97-AF65-F5344CB8AC3E}">
        <p14:creationId xmlns:p14="http://schemas.microsoft.com/office/powerpoint/2010/main" val="18663105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Limiti temporali alla revisione</a:t>
            </a:r>
            <a:endParaRPr lang="it-IT" dirty="0"/>
          </a:p>
        </p:txBody>
      </p:sp>
      <p:sp>
        <p:nvSpPr>
          <p:cNvPr id="3" name="Segnaposto contenuto 2"/>
          <p:cNvSpPr>
            <a:spLocks noGrp="1"/>
          </p:cNvSpPr>
          <p:nvPr>
            <p:ph idx="1"/>
          </p:nvPr>
        </p:nvSpPr>
        <p:spPr/>
        <p:txBody>
          <a:bodyPr>
            <a:normAutofit fontScale="55000" lnSpcReduction="20000"/>
          </a:bodyPr>
          <a:lstStyle/>
          <a:p>
            <a:r>
              <a:rPr lang="it-IT" dirty="0"/>
              <a:t>I </a:t>
            </a:r>
            <a:r>
              <a:rPr lang="it-IT" b="1" dirty="0"/>
              <a:t>limiti temporali</a:t>
            </a:r>
            <a:r>
              <a:rPr lang="it-IT" dirty="0"/>
              <a:t> all’esercizio del potere di revisionare sono quelli per cui in un determinato periodo di tempo è vietata la revisione della costituzione.</a:t>
            </a:r>
          </a:p>
          <a:p>
            <a:r>
              <a:rPr lang="it-IT" dirty="0"/>
              <a:t>Così la costituzione francese del 1791 prevedeva che essa non fosse modificabile prima di dieci anni; otto anni di immutabilità erano invece previsti dalla costituzione di Cadice del 1812; limiti temporali erano fissati dalle costituzioni portoghesi del 1822 e del 1826 e da numerose costituzioni di Stati latino-americani (art. 122 </a:t>
            </a:r>
            <a:r>
              <a:rPr lang="it-IT" dirty="0" err="1"/>
              <a:t>cost</a:t>
            </a:r>
            <a:r>
              <a:rPr lang="it-IT" dirty="0"/>
              <a:t>. Paraguay 1870, art. 263 </a:t>
            </a:r>
            <a:r>
              <a:rPr lang="it-IT" dirty="0" err="1"/>
              <a:t>cost</a:t>
            </a:r>
            <a:r>
              <a:rPr lang="it-IT" dirty="0"/>
              <a:t>. Nicaragua 1911; art. 164 </a:t>
            </a:r>
            <a:r>
              <a:rPr lang="it-IT" dirty="0" err="1"/>
              <a:t>cost</a:t>
            </a:r>
            <a:r>
              <a:rPr lang="it-IT" dirty="0"/>
              <a:t>. Ecuador 1929). Attualmente, una prescrizione del genere è prevista dalla costituzione portoghese del 1976, che ammette revisioni solo decorsi 5 anni dall’ultima legge di revisione (art. 284 c. 1). Analogamente la </a:t>
            </a:r>
            <a:r>
              <a:rPr lang="it-IT" dirty="0" err="1"/>
              <a:t>cost</a:t>
            </a:r>
            <a:r>
              <a:rPr lang="it-IT" dirty="0"/>
              <a:t>. greca (art. 110 c. 6) prescrive una moratoria di 5 anni tra una revisione e l’altra. La stessa </a:t>
            </a:r>
            <a:r>
              <a:rPr lang="it-IT" dirty="0" err="1"/>
              <a:t>cost</a:t>
            </a:r>
            <a:r>
              <a:rPr lang="it-IT" dirty="0"/>
              <a:t>. USA, seppur con riferimento a talune disposizioni (prima e quarta clausola della sezione nona dell’art. 1), poneva un divieto “a tempo” di revisione. Scaduti tali termini, riemerge infatti la piena </a:t>
            </a:r>
            <a:r>
              <a:rPr lang="it-IT" dirty="0" err="1"/>
              <a:t>revisionabilità</a:t>
            </a:r>
            <a:r>
              <a:rPr lang="it-IT" dirty="0"/>
              <a:t>. Tra le nuove carte costituzionali, la costituzione irachena del 2005 (art. 126 c. 2) proibisce la revisione della prima parte del testo costituzionale prima che siano completati due “cicli parlamentari”, mentre la costituzione serba (art. 203) prevede un periodo minimo d’attesa di 12 mesi prima di riproporre una modifica costituzionale precedentemente respinta. </a:t>
            </a:r>
          </a:p>
        </p:txBody>
      </p:sp>
    </p:spTree>
    <p:extLst>
      <p:ext uri="{BB962C8B-B14F-4D97-AF65-F5344CB8AC3E}">
        <p14:creationId xmlns:p14="http://schemas.microsoft.com/office/powerpoint/2010/main" val="10252369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Limiti circostanziali </a:t>
            </a:r>
            <a:endParaRPr lang="it-IT" dirty="0"/>
          </a:p>
        </p:txBody>
      </p:sp>
      <p:sp>
        <p:nvSpPr>
          <p:cNvPr id="3" name="Segnaposto contenuto 2"/>
          <p:cNvSpPr>
            <a:spLocks noGrp="1"/>
          </p:cNvSpPr>
          <p:nvPr>
            <p:ph idx="1"/>
          </p:nvPr>
        </p:nvSpPr>
        <p:spPr/>
        <p:txBody>
          <a:bodyPr>
            <a:normAutofit fontScale="70000" lnSpcReduction="20000"/>
          </a:bodyPr>
          <a:lstStyle/>
          <a:p>
            <a:r>
              <a:rPr lang="it-IT" dirty="0"/>
              <a:t>I </a:t>
            </a:r>
            <a:r>
              <a:rPr lang="it-IT" dirty="0" err="1"/>
              <a:t>cc.dd</a:t>
            </a:r>
            <a:r>
              <a:rPr lang="it-IT" dirty="0"/>
              <a:t>. </a:t>
            </a:r>
            <a:r>
              <a:rPr lang="it-IT" b="1" dirty="0"/>
              <a:t>limiti circostanziali</a:t>
            </a:r>
            <a:r>
              <a:rPr lang="it-IT" dirty="0"/>
              <a:t> (termine usato dall’art. 289 </a:t>
            </a:r>
            <a:r>
              <a:rPr lang="it-IT" dirty="0" err="1"/>
              <a:t>cost</a:t>
            </a:r>
            <a:r>
              <a:rPr lang="it-IT" dirty="0"/>
              <a:t>. Portogallo) sono rappresentati da quelle disposizioni costituzionali che vietano la revisione in situazioni di emergenza (art. 146 </a:t>
            </a:r>
            <a:r>
              <a:rPr lang="it-IT" dirty="0" err="1"/>
              <a:t>cost</a:t>
            </a:r>
            <a:r>
              <a:rPr lang="it-IT" dirty="0"/>
              <a:t>. </a:t>
            </a:r>
            <a:r>
              <a:rPr lang="en-US" dirty="0"/>
              <a:t>Afghanistan 2004; art. 204 cost. Serbia 2006; art. 219 cost. Rep. </a:t>
            </a:r>
            <a:r>
              <a:rPr lang="en-US" dirty="0" err="1"/>
              <a:t>dem.</a:t>
            </a:r>
            <a:r>
              <a:rPr lang="en-US" dirty="0"/>
              <a:t> del Congo 2005; art. 147 cost. </a:t>
            </a:r>
            <a:r>
              <a:rPr lang="it-IT" dirty="0"/>
              <a:t>Lituania) e di tensione (tipici lo stato di guerra o lo stato d’assedio, v. ancora ad es. art. 147 </a:t>
            </a:r>
            <a:r>
              <a:rPr lang="it-IT" dirty="0" err="1"/>
              <a:t>cost</a:t>
            </a:r>
            <a:r>
              <a:rPr lang="it-IT" dirty="0"/>
              <a:t>. Lituania, art. 152 c. 3 </a:t>
            </a:r>
            <a:r>
              <a:rPr lang="it-IT" dirty="0" err="1"/>
              <a:t>cost</a:t>
            </a:r>
            <a:r>
              <a:rPr lang="it-IT" dirty="0"/>
              <a:t>. Romania; ma anche durante la “reggenza”: così art. 115 </a:t>
            </a:r>
            <a:r>
              <a:rPr lang="it-IT" dirty="0" err="1"/>
              <a:t>cost</a:t>
            </a:r>
            <a:r>
              <a:rPr lang="it-IT" dirty="0"/>
              <a:t>. </a:t>
            </a:r>
            <a:r>
              <a:rPr lang="en-US" dirty="0" err="1"/>
              <a:t>Lussemburgo</a:t>
            </a:r>
            <a:r>
              <a:rPr lang="en-US" dirty="0"/>
              <a:t> e art. 197 cost. </a:t>
            </a:r>
            <a:r>
              <a:rPr lang="en-US" dirty="0" err="1"/>
              <a:t>Belgio</a:t>
            </a:r>
            <a:r>
              <a:rPr lang="en-US" dirty="0"/>
              <a:t>, art. 198 cost. </a:t>
            </a:r>
            <a:r>
              <a:rPr lang="en-US" dirty="0" err="1"/>
              <a:t>Olanda</a:t>
            </a:r>
            <a:r>
              <a:rPr lang="en-US" dirty="0"/>
              <a:t> del 1887, art. 85 cost. </a:t>
            </a:r>
            <a:r>
              <a:rPr lang="it-IT" dirty="0"/>
              <a:t>Romania del 1923), o che comunque sono suscettibili di tradursi in alterazioni della necessaria serenità ed autonomia del potere costituente (v. art. 169 </a:t>
            </a:r>
            <a:r>
              <a:rPr lang="it-IT" dirty="0" err="1"/>
              <a:t>cost</a:t>
            </a:r>
            <a:r>
              <a:rPr lang="it-IT" dirty="0"/>
              <a:t>. </a:t>
            </a:r>
            <a:r>
              <a:rPr lang="en-US" dirty="0" err="1"/>
              <a:t>Spagna</a:t>
            </a:r>
            <a:r>
              <a:rPr lang="en-US" dirty="0"/>
              <a:t>, art. 289 cost. </a:t>
            </a:r>
            <a:r>
              <a:rPr lang="en-US" dirty="0" err="1"/>
              <a:t>Portogallo</a:t>
            </a:r>
            <a:r>
              <a:rPr lang="en-US" dirty="0"/>
              <a:t>, art. 89 c. 4 cost. </a:t>
            </a:r>
            <a:r>
              <a:rPr lang="en-US" dirty="0" err="1"/>
              <a:t>Francia</a:t>
            </a:r>
            <a:r>
              <a:rPr lang="en-US" dirty="0"/>
              <a:t> del 1958, art. 94 cost. </a:t>
            </a:r>
            <a:r>
              <a:rPr lang="it-IT" dirty="0"/>
              <a:t>Francia del 1946). </a:t>
            </a:r>
          </a:p>
        </p:txBody>
      </p:sp>
    </p:spTree>
    <p:extLst>
      <p:ext uri="{BB962C8B-B14F-4D97-AF65-F5344CB8AC3E}">
        <p14:creationId xmlns:p14="http://schemas.microsoft.com/office/powerpoint/2010/main" val="31308834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Limiti di contenuto </a:t>
            </a:r>
            <a:br>
              <a:rPr lang="it-IT" dirty="0" smtClean="0"/>
            </a:br>
            <a:r>
              <a:rPr lang="it-IT" dirty="0" smtClean="0"/>
              <a:t>alla revisione costituzionale</a:t>
            </a:r>
            <a:endParaRPr lang="it-IT" dirty="0"/>
          </a:p>
        </p:txBody>
      </p:sp>
      <p:sp>
        <p:nvSpPr>
          <p:cNvPr id="3" name="Segnaposto contenuto 2"/>
          <p:cNvSpPr>
            <a:spLocks noGrp="1"/>
          </p:cNvSpPr>
          <p:nvPr>
            <p:ph idx="1"/>
          </p:nvPr>
        </p:nvSpPr>
        <p:spPr/>
        <p:txBody>
          <a:bodyPr>
            <a:normAutofit fontScale="62500" lnSpcReduction="20000"/>
          </a:bodyPr>
          <a:lstStyle/>
          <a:p>
            <a:pPr lvl="0"/>
            <a:r>
              <a:rPr lang="it-IT" b="1" dirty="0" smtClean="0"/>
              <a:t>di </a:t>
            </a:r>
            <a:r>
              <a:rPr lang="it-IT" b="1" dirty="0"/>
              <a:t>contenuto</a:t>
            </a:r>
            <a:r>
              <a:rPr lang="it-IT" b="1" dirty="0" smtClean="0"/>
              <a:t>:</a:t>
            </a:r>
            <a:endParaRPr lang="it-IT" dirty="0"/>
          </a:p>
          <a:p>
            <a:pPr marL="514350" lvl="0" indent="-514350">
              <a:buAutoNum type="arabicParenR"/>
            </a:pPr>
            <a:r>
              <a:rPr lang="it-IT" b="1" dirty="0" smtClean="0"/>
              <a:t>espliciti</a:t>
            </a:r>
            <a:r>
              <a:rPr lang="it-IT" b="1" dirty="0"/>
              <a:t>: </a:t>
            </a:r>
            <a:r>
              <a:rPr lang="it-IT" dirty="0" smtClean="0"/>
              <a:t>disposizioni sanciti </a:t>
            </a:r>
            <a:r>
              <a:rPr lang="it-IT" dirty="0"/>
              <a:t>dalla stessa costituzione: </a:t>
            </a:r>
            <a:r>
              <a:rPr lang="it-IT" i="1" dirty="0" err="1"/>
              <a:t>perpetuity</a:t>
            </a:r>
            <a:r>
              <a:rPr lang="it-IT" dirty="0"/>
              <a:t> </a:t>
            </a:r>
            <a:r>
              <a:rPr lang="it-IT" i="1" dirty="0" err="1"/>
              <a:t>clauses</a:t>
            </a:r>
            <a:r>
              <a:rPr lang="it-IT" i="1" dirty="0"/>
              <a:t> or </a:t>
            </a:r>
            <a:r>
              <a:rPr lang="it-IT" i="1" dirty="0" err="1"/>
              <a:t>unchangeable</a:t>
            </a:r>
            <a:r>
              <a:rPr lang="it-IT" i="1" dirty="0"/>
              <a:t> </a:t>
            </a:r>
            <a:r>
              <a:rPr lang="it-IT" i="1" dirty="0" err="1"/>
              <a:t>provisions</a:t>
            </a:r>
            <a:r>
              <a:rPr lang="it-IT" dirty="0"/>
              <a:t>. 139 Cost. Italia e 89 Cost. Francia 1958 (forma repubblicana); 79, III, GG (partecipazione Lander a legislazione articolazione </a:t>
            </a:r>
            <a:r>
              <a:rPr lang="it-IT" i="1" dirty="0" err="1"/>
              <a:t>Bund</a:t>
            </a:r>
            <a:r>
              <a:rPr lang="it-IT" dirty="0"/>
              <a:t> in </a:t>
            </a:r>
            <a:r>
              <a:rPr lang="it-IT" dirty="0" err="1"/>
              <a:t>Länder</a:t>
            </a:r>
            <a:r>
              <a:rPr lang="it-IT" dirty="0"/>
              <a:t>, diritti e principi in artt. 1-20). Art. 110 Grecia (repubblica parlamentare, protezione dignità umana, separazione dei poteri, ecc.). 288 Portogallo (unità indipendenza, diritti, libertà e garanzie, suffragio, ecc.); Algeria e Afghanistan (islam come religione di </a:t>
            </a:r>
            <a:r>
              <a:rPr lang="it-IT" dirty="0" smtClean="0"/>
              <a:t>stato). </a:t>
            </a:r>
            <a:endParaRPr lang="it-IT" dirty="0"/>
          </a:p>
          <a:p>
            <a:pPr marL="514350" lvl="0" indent="-514350">
              <a:buAutoNum type="arabicParenR"/>
            </a:pPr>
            <a:r>
              <a:rPr lang="it-IT" b="1" dirty="0" smtClean="0"/>
              <a:t>Impliciti</a:t>
            </a:r>
            <a:r>
              <a:rPr lang="it-IT" b="1" dirty="0"/>
              <a:t>: </a:t>
            </a:r>
            <a:r>
              <a:rPr lang="it-IT" dirty="0"/>
              <a:t>alcune costituzioni non contengono </a:t>
            </a:r>
            <a:r>
              <a:rPr lang="it-IT" i="1" dirty="0" err="1"/>
              <a:t>perpetuity</a:t>
            </a:r>
            <a:r>
              <a:rPr lang="it-IT" i="1" dirty="0"/>
              <a:t> </a:t>
            </a:r>
            <a:r>
              <a:rPr lang="it-IT" i="1" dirty="0" err="1"/>
              <a:t>clauses</a:t>
            </a:r>
            <a:r>
              <a:rPr lang="it-IT" dirty="0"/>
              <a:t> (Polonia, Belgio, Olanda, Austria) o sono molto ampie. </a:t>
            </a:r>
            <a:r>
              <a:rPr lang="it-IT" dirty="0" smtClean="0"/>
              <a:t>E, tuttavia, non </a:t>
            </a:r>
            <a:r>
              <a:rPr lang="it-IT" dirty="0"/>
              <a:t>si possono toccare le norme che contengono i principi di struttura. </a:t>
            </a:r>
          </a:p>
          <a:p>
            <a:pPr marL="514350" lvl="0" indent="-514350">
              <a:buAutoNum type="arabicParenR"/>
            </a:pPr>
            <a:r>
              <a:rPr lang="it-IT" b="1" dirty="0" smtClean="0"/>
              <a:t>Ruolo </a:t>
            </a:r>
            <a:r>
              <a:rPr lang="it-IT" b="1" dirty="0"/>
              <a:t>delle Corti: </a:t>
            </a:r>
            <a:r>
              <a:rPr lang="it-IT" dirty="0"/>
              <a:t>Italia, India. Dichiarata incostituzionale dalla CS l’art. 368 introdotto nel 1976 che affermava non esserci limiti (</a:t>
            </a:r>
            <a:r>
              <a:rPr lang="it-IT" i="1" dirty="0"/>
              <a:t>Minerva </a:t>
            </a:r>
            <a:r>
              <a:rPr lang="it-IT" i="1" dirty="0" err="1"/>
              <a:t>Mills</a:t>
            </a:r>
            <a:r>
              <a:rPr lang="it-IT" i="1" dirty="0"/>
              <a:t> Ltd v Union of India and Others 1980</a:t>
            </a:r>
            <a:r>
              <a:rPr lang="it-IT" dirty="0" smtClean="0"/>
              <a:t>): i limiti sono le </a:t>
            </a:r>
            <a:r>
              <a:rPr lang="it-IT" dirty="0" err="1" smtClean="0"/>
              <a:t>cc.dd</a:t>
            </a:r>
            <a:r>
              <a:rPr lang="it-IT" dirty="0" smtClean="0"/>
              <a:t>. </a:t>
            </a:r>
            <a:r>
              <a:rPr lang="it-IT" i="1" dirty="0" err="1" smtClean="0"/>
              <a:t>basic</a:t>
            </a:r>
            <a:r>
              <a:rPr lang="it-IT" i="1" dirty="0" smtClean="0"/>
              <a:t> </a:t>
            </a:r>
            <a:r>
              <a:rPr lang="it-IT" i="1" dirty="0" err="1"/>
              <a:t>features</a:t>
            </a:r>
            <a:r>
              <a:rPr lang="it-IT" dirty="0"/>
              <a:t> (supremazia costituzione, forma di governo democratica e repubblicana, laicità, separazione dei poteri). </a:t>
            </a:r>
          </a:p>
        </p:txBody>
      </p:sp>
    </p:spTree>
    <p:extLst>
      <p:ext uri="{BB962C8B-B14F-4D97-AF65-F5344CB8AC3E}">
        <p14:creationId xmlns:p14="http://schemas.microsoft.com/office/powerpoint/2010/main" val="3695653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caso Ungherese</a:t>
            </a:r>
            <a:endParaRPr lang="it-IT" dirty="0"/>
          </a:p>
        </p:txBody>
      </p:sp>
      <p:sp>
        <p:nvSpPr>
          <p:cNvPr id="3" name="Segnaposto contenuto 2"/>
          <p:cNvSpPr>
            <a:spLocks noGrp="1"/>
          </p:cNvSpPr>
          <p:nvPr>
            <p:ph idx="1"/>
          </p:nvPr>
        </p:nvSpPr>
        <p:spPr>
          <a:xfrm>
            <a:off x="441712" y="1600200"/>
            <a:ext cx="8229600" cy="4525963"/>
          </a:xfrm>
        </p:spPr>
        <p:txBody>
          <a:bodyPr>
            <a:normAutofit fontScale="47500" lnSpcReduction="20000"/>
          </a:bodyPr>
          <a:lstStyle/>
          <a:p>
            <a:r>
              <a:rPr lang="it-IT" dirty="0" smtClean="0"/>
              <a:t>L'esperienza </a:t>
            </a:r>
            <a:r>
              <a:rPr lang="it-IT" dirty="0"/>
              <a:t>di tale </a:t>
            </a:r>
            <a:r>
              <a:rPr lang="it-IT" dirty="0" smtClean="0"/>
              <a:t>paese “rompe” con i </a:t>
            </a:r>
            <a:r>
              <a:rPr lang="it-IT" dirty="0"/>
              <a:t>principi del costituzionalismo. </a:t>
            </a:r>
            <a:endParaRPr lang="it-IT" dirty="0" smtClean="0"/>
          </a:p>
          <a:p>
            <a:r>
              <a:rPr lang="it-IT" dirty="0" smtClean="0"/>
              <a:t>Dopo le elezioni </a:t>
            </a:r>
            <a:r>
              <a:rPr lang="it-IT" dirty="0"/>
              <a:t>del 2010, in cui la coalizione conservatrice risultata vittoriosa guidata da Viktor </a:t>
            </a:r>
            <a:r>
              <a:rPr lang="it-IT" dirty="0" err="1"/>
              <a:t>Orbán</a:t>
            </a:r>
            <a:r>
              <a:rPr lang="it-IT" dirty="0"/>
              <a:t> otteneva, grazie al premio di maggioranza del 15% previsto dalla legge elettorale, la maggioranza qualificata dei 2/3 dei seggi nel Parlamento monocamerale, necessaria a modificare la costituzione del 1949 (già </a:t>
            </a:r>
            <a:r>
              <a:rPr lang="it-IT" dirty="0" smtClean="0"/>
              <a:t>revisionata </a:t>
            </a:r>
            <a:r>
              <a:rPr lang="it-IT" dirty="0"/>
              <a:t>nel 1989), veniva avviato un corposo progetto di riforma costituzionale culminato con l'approvazione, il 19 aprile 2011, del nuovo testo della Legge fondamentale dell'Ungheria - </a:t>
            </a:r>
            <a:r>
              <a:rPr lang="it-IT" i="1" dirty="0" err="1"/>
              <a:t>Magyarország</a:t>
            </a:r>
            <a:r>
              <a:rPr lang="it-IT" i="1" dirty="0"/>
              <a:t> </a:t>
            </a:r>
            <a:r>
              <a:rPr lang="it-IT" i="1" dirty="0" err="1"/>
              <a:t>Alaptörvénye</a:t>
            </a:r>
            <a:r>
              <a:rPr lang="it-IT" dirty="0"/>
              <a:t>, poi entrato in vigore il 1 gennaio 2012. </a:t>
            </a:r>
            <a:endParaRPr lang="it-IT" dirty="0" smtClean="0"/>
          </a:p>
          <a:p>
            <a:r>
              <a:rPr lang="it-IT" dirty="0" smtClean="0"/>
              <a:t>Si vararono anche disposizioni </a:t>
            </a:r>
            <a:r>
              <a:rPr lang="it-IT" dirty="0"/>
              <a:t>transitorie, </a:t>
            </a:r>
            <a:r>
              <a:rPr lang="it-IT" dirty="0" smtClean="0"/>
              <a:t>consentendo alla </a:t>
            </a:r>
            <a:r>
              <a:rPr lang="it-IT" dirty="0"/>
              <a:t>maggioranza parlamentare di conferire forza </a:t>
            </a:r>
            <a:r>
              <a:rPr lang="it-IT" dirty="0" smtClean="0"/>
              <a:t>costituzionale </a:t>
            </a:r>
            <a:r>
              <a:rPr lang="it-IT" dirty="0"/>
              <a:t>al proprio programma di governo (attraverso l’estensione a una serie di materie quali l'acquisto della proprietà e l'utilizzo dei terreni agricoli della riserva di legge c.d. “cardinale”, ovvero da adottarsi a maggioranza qualificata dei 2/3, in modo tale che il </a:t>
            </a:r>
            <a:r>
              <a:rPr lang="it-IT" i="1" dirty="0"/>
              <a:t>quorum</a:t>
            </a:r>
            <a:r>
              <a:rPr lang="it-IT" dirty="0"/>
              <a:t> per il varo di tale categoria di leggi è lo stesso di quello per modificare la costituzione</a:t>
            </a:r>
            <a:r>
              <a:rPr lang="it-IT" dirty="0" smtClean="0"/>
              <a:t>)</a:t>
            </a:r>
          </a:p>
          <a:p>
            <a:r>
              <a:rPr lang="it-IT" dirty="0" smtClean="0"/>
              <a:t>La </a:t>
            </a:r>
            <a:r>
              <a:rPr lang="it-IT" dirty="0"/>
              <a:t>Corte costituzionale, ha dichiarato l'illegittimità di una serie di disposizioni transitorie </a:t>
            </a:r>
            <a:r>
              <a:rPr lang="it-IT" dirty="0" smtClean="0"/>
              <a:t>perché </a:t>
            </a:r>
            <a:r>
              <a:rPr lang="it-IT" dirty="0"/>
              <a:t>in violazione della Legge fondamentale del </a:t>
            </a:r>
            <a:r>
              <a:rPr lang="it-IT" dirty="0" smtClean="0"/>
              <a:t>2011. La </a:t>
            </a:r>
            <a:r>
              <a:rPr lang="it-IT" dirty="0"/>
              <a:t>maggioranza parlamentare ha replicato tramite l'approvazione di un </a:t>
            </a:r>
            <a:r>
              <a:rPr lang="it-IT" dirty="0" smtClean="0"/>
              <a:t>emendamento </a:t>
            </a:r>
            <a:r>
              <a:rPr lang="it-IT" dirty="0"/>
              <a:t>alla costituzione </a:t>
            </a:r>
            <a:r>
              <a:rPr lang="it-IT" dirty="0" smtClean="0"/>
              <a:t>che ripristina </a:t>
            </a:r>
            <a:r>
              <a:rPr lang="it-IT" dirty="0"/>
              <a:t>le disposizioni transitorie caducate dalla Corte incorporandole </a:t>
            </a:r>
            <a:r>
              <a:rPr lang="it-IT" dirty="0" smtClean="0"/>
              <a:t>e introduce limiti </a:t>
            </a:r>
            <a:r>
              <a:rPr lang="it-IT" dirty="0"/>
              <a:t>ai poteri della </a:t>
            </a:r>
            <a:r>
              <a:rPr lang="it-IT" dirty="0" smtClean="0"/>
              <a:t>corte e </a:t>
            </a:r>
            <a:r>
              <a:rPr lang="it-IT" dirty="0"/>
              <a:t>al potere </a:t>
            </a:r>
            <a:r>
              <a:rPr lang="it-IT" dirty="0" smtClean="0"/>
              <a:t>giudiziario, </a:t>
            </a:r>
            <a:r>
              <a:rPr lang="it-IT" dirty="0"/>
              <a:t>nonché </a:t>
            </a:r>
            <a:r>
              <a:rPr lang="it-IT" dirty="0" smtClean="0"/>
              <a:t>all’informazione pluralistica. </a:t>
            </a:r>
          </a:p>
          <a:p>
            <a:r>
              <a:rPr lang="it-IT" dirty="0" smtClean="0"/>
              <a:t>Tali </a:t>
            </a:r>
            <a:r>
              <a:rPr lang="it-IT" dirty="0"/>
              <a:t>riduzioni di garanzie hanno determinato forti prese di posizione, soprattutto ad opera dell'UE, tramite in particolare la Risoluzione del (a titolo di esempio, abrogando Parlamento Europeo del 3 luglio 2013) cosicché è stato</a:t>
            </a:r>
            <a:r>
              <a:rPr lang="it-IT" b="1" dirty="0"/>
              <a:t> </a:t>
            </a:r>
            <a:r>
              <a:rPr lang="it-IT" i="1" dirty="0"/>
              <a:t>varato, un quinto emendamento alla Legge fondamentale che ha parzialmente temperato alcuni tra i profili critici sopra </a:t>
            </a:r>
            <a:r>
              <a:rPr lang="it-IT" i="1" dirty="0" smtClean="0"/>
              <a:t>segnalati</a:t>
            </a:r>
            <a:endParaRPr lang="it-IT" dirty="0"/>
          </a:p>
        </p:txBody>
      </p:sp>
    </p:spTree>
    <p:extLst>
      <p:ext uri="{BB962C8B-B14F-4D97-AF65-F5344CB8AC3E}">
        <p14:creationId xmlns:p14="http://schemas.microsoft.com/office/powerpoint/2010/main" val="461338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contenuto 2"/>
          <p:cNvSpPr>
            <a:spLocks noGrp="1"/>
          </p:cNvSpPr>
          <p:nvPr>
            <p:ph idx="1"/>
          </p:nvPr>
        </p:nvSpPr>
        <p:spPr/>
        <p:txBody>
          <a:bodyPr>
            <a:normAutofit fontScale="77500" lnSpcReduction="20000"/>
          </a:bodyPr>
          <a:lstStyle/>
          <a:p>
            <a:r>
              <a:rPr lang="it-IT" b="1" dirty="0" smtClean="0"/>
              <a:t>Critica</a:t>
            </a:r>
            <a:r>
              <a:rPr lang="it-IT" dirty="0"/>
              <a:t>: </a:t>
            </a:r>
          </a:p>
          <a:p>
            <a:pPr marL="0" indent="0">
              <a:buNone/>
            </a:pPr>
            <a:r>
              <a:rPr lang="it-IT" b="1" dirty="0" smtClean="0"/>
              <a:t>1) entrambe </a:t>
            </a:r>
            <a:r>
              <a:rPr lang="it-IT" b="1" dirty="0"/>
              <a:t>le definizioni sono generiche</a:t>
            </a:r>
            <a:r>
              <a:rPr lang="it-IT" dirty="0"/>
              <a:t>. Non consentono di individuare cosa in concreto sia tale disciplina del potere supremo costituito, né quali siano le norme sulla produzione giuridica fondamentale dell’ordinamento. Non consente di individuare cosa sia la c.d. materia costituzionale (quella cioè che la costituzione dovrebbe disciplinare: fonti e organizzazione). </a:t>
            </a:r>
          </a:p>
          <a:p>
            <a:pPr marL="0" indent="0">
              <a:buNone/>
            </a:pPr>
            <a:r>
              <a:rPr lang="it-IT" dirty="0" smtClean="0"/>
              <a:t>2) </a:t>
            </a:r>
            <a:r>
              <a:rPr lang="it-IT" b="1" dirty="0" smtClean="0"/>
              <a:t>Si </a:t>
            </a:r>
            <a:r>
              <a:rPr lang="it-IT" b="1" dirty="0"/>
              <a:t>risolve in una tautologia</a:t>
            </a:r>
            <a:r>
              <a:rPr lang="it-IT" dirty="0" smtClean="0"/>
              <a:t>: l’affermazione </a:t>
            </a:r>
            <a:r>
              <a:rPr lang="it-IT" dirty="0"/>
              <a:t>per la quale la costituzione </a:t>
            </a:r>
            <a:r>
              <a:rPr lang="it-IT" b="1" dirty="0"/>
              <a:t>individua le norme sulla produzione giuridica</a:t>
            </a:r>
            <a:r>
              <a:rPr lang="it-IT" dirty="0"/>
              <a:t> o la </a:t>
            </a:r>
            <a:r>
              <a:rPr lang="it-IT" b="1" dirty="0"/>
              <a:t>struttura fondamentale dell’assetto organizzativo del potere costituito</a:t>
            </a:r>
            <a:r>
              <a:rPr lang="it-IT" dirty="0"/>
              <a:t> significa dire che la costituzione come legge fondamentale pone le norme indispensabili. </a:t>
            </a:r>
          </a:p>
        </p:txBody>
      </p:sp>
    </p:spTree>
    <p:extLst>
      <p:ext uri="{BB962C8B-B14F-4D97-AF65-F5344CB8AC3E}">
        <p14:creationId xmlns:p14="http://schemas.microsoft.com/office/powerpoint/2010/main" val="1822501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Rigidità variabile</a:t>
            </a:r>
            <a:endParaRPr lang="it-IT" dirty="0"/>
          </a:p>
        </p:txBody>
      </p:sp>
      <p:sp>
        <p:nvSpPr>
          <p:cNvPr id="3" name="Segnaposto contenuto 2"/>
          <p:cNvSpPr>
            <a:spLocks noGrp="1"/>
          </p:cNvSpPr>
          <p:nvPr>
            <p:ph idx="1"/>
          </p:nvPr>
        </p:nvSpPr>
        <p:spPr/>
        <p:txBody>
          <a:bodyPr>
            <a:normAutofit/>
          </a:bodyPr>
          <a:lstStyle/>
          <a:p>
            <a:pPr lvl="0"/>
            <a:r>
              <a:rPr lang="it-IT" u="sng" dirty="0" smtClean="0"/>
              <a:t>Aggravamento ancora più intenso: </a:t>
            </a:r>
            <a:r>
              <a:rPr lang="it-IT" dirty="0" smtClean="0"/>
              <a:t>132, c. 1, Cost. italiana</a:t>
            </a:r>
          </a:p>
          <a:p>
            <a:pPr lvl="0"/>
            <a:r>
              <a:rPr lang="it-IT" u="sng" dirty="0" smtClean="0"/>
              <a:t>a </a:t>
            </a:r>
            <a:r>
              <a:rPr lang="it-IT" u="sng" dirty="0"/>
              <a:t>tutela del patto </a:t>
            </a:r>
            <a:r>
              <a:rPr lang="it-IT" u="sng" dirty="0" smtClean="0"/>
              <a:t>federale</a:t>
            </a:r>
            <a:r>
              <a:rPr lang="it-IT" dirty="0" smtClean="0"/>
              <a:t>: art. V Cost. USA, sez. 128 Cost. Australia, sez. 74(8) Cost. RZA</a:t>
            </a:r>
            <a:endParaRPr lang="it-IT" dirty="0"/>
          </a:p>
          <a:p>
            <a:pPr lvl="0"/>
            <a:r>
              <a:rPr lang="it-IT" u="sng" dirty="0"/>
              <a:t>importanza delle </a:t>
            </a:r>
            <a:r>
              <a:rPr lang="it-IT" u="sng" dirty="0" smtClean="0"/>
              <a:t>materie:</a:t>
            </a:r>
            <a:endParaRPr lang="it-IT" dirty="0"/>
          </a:p>
          <a:p>
            <a:pPr marL="0" indent="0">
              <a:buNone/>
            </a:pPr>
            <a:r>
              <a:rPr lang="it-IT" b="1" dirty="0" smtClean="0"/>
              <a:t>	India</a:t>
            </a:r>
            <a:r>
              <a:rPr lang="it-IT" dirty="0" smtClean="0"/>
              <a:t> </a:t>
            </a:r>
          </a:p>
          <a:p>
            <a:pPr marL="0" indent="0">
              <a:buNone/>
            </a:pPr>
            <a:r>
              <a:rPr lang="it-IT" b="1" dirty="0" smtClean="0"/>
              <a:t>	Sud Africa</a:t>
            </a:r>
            <a:endParaRPr lang="it-IT" dirty="0" smtClean="0"/>
          </a:p>
          <a:p>
            <a:pPr marL="0" indent="0">
              <a:buNone/>
            </a:pPr>
            <a:r>
              <a:rPr lang="it-IT" b="1" dirty="0" smtClean="0"/>
              <a:t>	Canada</a:t>
            </a:r>
            <a:endParaRPr lang="it-IT" dirty="0"/>
          </a:p>
        </p:txBody>
      </p:sp>
    </p:spTree>
    <p:extLst>
      <p:ext uri="{BB962C8B-B14F-4D97-AF65-F5344CB8AC3E}">
        <p14:creationId xmlns:p14="http://schemas.microsoft.com/office/powerpoint/2010/main" val="255443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 </a:t>
            </a:r>
            <a:endParaRPr lang="it-IT" dirty="0"/>
          </a:p>
        </p:txBody>
      </p:sp>
      <p:sp>
        <p:nvSpPr>
          <p:cNvPr id="3" name="Segnaposto contenuto 2"/>
          <p:cNvSpPr>
            <a:spLocks noGrp="1"/>
          </p:cNvSpPr>
          <p:nvPr>
            <p:ph idx="1"/>
          </p:nvPr>
        </p:nvSpPr>
        <p:spPr/>
        <p:txBody>
          <a:bodyPr>
            <a:normAutofit fontScale="85000" lnSpcReduction="20000"/>
          </a:bodyPr>
          <a:lstStyle/>
          <a:p>
            <a:r>
              <a:rPr lang="it-IT" b="1" dirty="0" smtClean="0"/>
              <a:t>Le forme </a:t>
            </a:r>
            <a:r>
              <a:rPr lang="it-IT" b="1" dirty="0"/>
              <a:t>di </a:t>
            </a:r>
            <a:r>
              <a:rPr lang="it-IT" b="1" dirty="0" err="1"/>
              <a:t>superaggravamento</a:t>
            </a:r>
            <a:r>
              <a:rPr lang="it-IT" dirty="0"/>
              <a:t>) di solito sono finalizzate alla tutela del “patto federale”</a:t>
            </a:r>
            <a:r>
              <a:rPr lang="it-IT" i="1" dirty="0"/>
              <a:t> </a:t>
            </a:r>
            <a:r>
              <a:rPr lang="it-IT" dirty="0"/>
              <a:t>che ha dato luogo all’istituzione dell’ordinamento federale: così l’art. V </a:t>
            </a:r>
            <a:r>
              <a:rPr lang="it-IT" dirty="0" err="1"/>
              <a:t>cost</a:t>
            </a:r>
            <a:r>
              <a:rPr lang="it-IT" dirty="0"/>
              <a:t>. USA stabilisce che «nessuno Stato senza il proprio consenso potrà essere privato dalla parità di rappresentanza nel Senato», sicché una eventuale modifica all’art. 1, sez. 3 di quella costituzione volta a cambiare, per uno o più Stati, la regola per cui il Senato degli Stati Uniti è composto da due senatori per ogni Stato, richiede, oltre alla complessa procedura di revisione ordinaria, il consenso degli Stati interessati (analogamente v. art. 118 </a:t>
            </a:r>
            <a:r>
              <a:rPr lang="it-IT" dirty="0" err="1"/>
              <a:t>cost</a:t>
            </a:r>
            <a:r>
              <a:rPr lang="it-IT" dirty="0"/>
              <a:t>. Australia e art. 74 </a:t>
            </a:r>
            <a:r>
              <a:rPr lang="it-IT" dirty="0" err="1"/>
              <a:t>cost</a:t>
            </a:r>
            <a:r>
              <a:rPr lang="it-IT" dirty="0"/>
              <a:t>. Sud </a:t>
            </a:r>
            <a:r>
              <a:rPr lang="it-IT" dirty="0" smtClean="0"/>
              <a:t>Africa)</a:t>
            </a:r>
            <a:r>
              <a:rPr lang="it-IT" dirty="0"/>
              <a:t>. </a:t>
            </a:r>
          </a:p>
        </p:txBody>
      </p:sp>
    </p:spTree>
    <p:extLst>
      <p:ext uri="{BB962C8B-B14F-4D97-AF65-F5344CB8AC3E}">
        <p14:creationId xmlns:p14="http://schemas.microsoft.com/office/powerpoint/2010/main" val="33242643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segue</a:t>
            </a:r>
            <a:endParaRPr lang="it-IT" dirty="0"/>
          </a:p>
        </p:txBody>
      </p:sp>
      <p:sp>
        <p:nvSpPr>
          <p:cNvPr id="3" name="Segnaposto contenuto 2"/>
          <p:cNvSpPr>
            <a:spLocks noGrp="1"/>
          </p:cNvSpPr>
          <p:nvPr>
            <p:ph idx="1"/>
          </p:nvPr>
        </p:nvSpPr>
        <p:spPr/>
        <p:txBody>
          <a:bodyPr>
            <a:normAutofit fontScale="70000" lnSpcReduction="20000"/>
          </a:bodyPr>
          <a:lstStyle/>
          <a:p>
            <a:r>
              <a:rPr lang="it-IT" dirty="0"/>
              <a:t>La procedura di </a:t>
            </a:r>
            <a:r>
              <a:rPr lang="it-IT" dirty="0" err="1"/>
              <a:t>superaggravamento</a:t>
            </a:r>
            <a:r>
              <a:rPr lang="it-IT" dirty="0"/>
              <a:t> talvolta è riferita all’</a:t>
            </a:r>
            <a:r>
              <a:rPr lang="it-IT" b="1" dirty="0"/>
              <a:t>importanza delle materie</a:t>
            </a:r>
            <a:r>
              <a:rPr lang="it-IT" dirty="0"/>
              <a:t>: ad es. per la </a:t>
            </a:r>
            <a:r>
              <a:rPr lang="it-IT" dirty="0" err="1"/>
              <a:t>cost</a:t>
            </a:r>
            <a:r>
              <a:rPr lang="it-IT" dirty="0"/>
              <a:t>. India gli emendamenti devono essere approvati dalla maggioranza dei membri di ciascuno dei due rami del Parlamento (</a:t>
            </a:r>
            <a:r>
              <a:rPr lang="it-IT" i="1" dirty="0" err="1"/>
              <a:t>Council</a:t>
            </a:r>
            <a:r>
              <a:rPr lang="it-IT" i="1" dirty="0"/>
              <a:t> of </a:t>
            </a:r>
            <a:r>
              <a:rPr lang="it-IT" i="1" dirty="0" err="1"/>
              <a:t>States</a:t>
            </a:r>
            <a:r>
              <a:rPr lang="it-IT" i="1" dirty="0"/>
              <a:t> </a:t>
            </a:r>
            <a:r>
              <a:rPr lang="it-IT" dirty="0"/>
              <a:t>e </a:t>
            </a:r>
            <a:r>
              <a:rPr lang="it-IT" i="1" dirty="0"/>
              <a:t>House of the People</a:t>
            </a:r>
            <a:r>
              <a:rPr lang="it-IT" dirty="0"/>
              <a:t>)</a:t>
            </a:r>
            <a:r>
              <a:rPr lang="it-IT" i="1" dirty="0"/>
              <a:t> </a:t>
            </a:r>
            <a:r>
              <a:rPr lang="it-IT" dirty="0"/>
              <a:t>e con la maggioranza dei 2/3 dei membri presenti e votanti; se però gli emendamenti riguardano materie di grande rilievo (tra cui: elezione del Presidente, rappresentanza degli Stati in Parlamento, procedura di revisione), devono essere approvati anche dal voto di almeno la metà dei legislativi degli Stati (v. art. 368). In Sud Africa, come si è visto, la partecipazione delle Province attraverso il </a:t>
            </a:r>
            <a:r>
              <a:rPr lang="it-IT" i="1" dirty="0"/>
              <a:t>National </a:t>
            </a:r>
            <a:r>
              <a:rPr lang="it-IT" i="1" dirty="0" err="1"/>
              <a:t>Council</a:t>
            </a:r>
            <a:r>
              <a:rPr lang="it-IT" i="1" dirty="0"/>
              <a:t> of </a:t>
            </a:r>
            <a:r>
              <a:rPr lang="it-IT" i="1" dirty="0" err="1"/>
              <a:t>Provinces</a:t>
            </a:r>
            <a:r>
              <a:rPr lang="it-IT" dirty="0"/>
              <a:t> si ha solo in relazione a determinate materie (</a:t>
            </a:r>
            <a:r>
              <a:rPr lang="it-IT" i="1" dirty="0"/>
              <a:t>Bill of </a:t>
            </a:r>
            <a:r>
              <a:rPr lang="it-IT" i="1" dirty="0" err="1"/>
              <a:t>rights</a:t>
            </a:r>
            <a:r>
              <a:rPr lang="it-IT" dirty="0"/>
              <a:t>, poteri e funzioni dello stesso </a:t>
            </a:r>
            <a:r>
              <a:rPr lang="it-IT" i="1" dirty="0"/>
              <a:t>National </a:t>
            </a:r>
            <a:r>
              <a:rPr lang="it-IT" i="1" dirty="0" err="1"/>
              <a:t>Council</a:t>
            </a:r>
            <a:r>
              <a:rPr lang="it-IT" i="1" dirty="0"/>
              <a:t> of </a:t>
            </a:r>
            <a:r>
              <a:rPr lang="it-IT" i="1" dirty="0" err="1"/>
              <a:t>Provinces</a:t>
            </a:r>
            <a:r>
              <a:rPr lang="it-IT" dirty="0"/>
              <a:t>, confini, attribuzioni e poteri delle Province, art. 74, cc. 2 e 3). </a:t>
            </a:r>
          </a:p>
        </p:txBody>
      </p:sp>
    </p:spTree>
    <p:extLst>
      <p:ext uri="{BB962C8B-B14F-4D97-AF65-F5344CB8AC3E}">
        <p14:creationId xmlns:p14="http://schemas.microsoft.com/office/powerpoint/2010/main" val="19787798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Canada</a:t>
            </a:r>
            <a:endParaRPr lang="it-IT" dirty="0"/>
          </a:p>
        </p:txBody>
      </p:sp>
      <p:sp>
        <p:nvSpPr>
          <p:cNvPr id="3" name="Segnaposto contenuto 2"/>
          <p:cNvSpPr>
            <a:spLocks noGrp="1"/>
          </p:cNvSpPr>
          <p:nvPr>
            <p:ph idx="1"/>
          </p:nvPr>
        </p:nvSpPr>
        <p:spPr/>
        <p:txBody>
          <a:bodyPr>
            <a:normAutofit fontScale="40000" lnSpcReduction="20000"/>
          </a:bodyPr>
          <a:lstStyle/>
          <a:p>
            <a:r>
              <a:rPr lang="it-IT" dirty="0" smtClean="0"/>
              <a:t>Va </a:t>
            </a:r>
            <a:r>
              <a:rPr lang="it-IT" dirty="0"/>
              <a:t>anzitutto ricordato che lo </a:t>
            </a:r>
            <a:r>
              <a:rPr lang="it-IT" i="1" dirty="0" err="1"/>
              <a:t>Statute</a:t>
            </a:r>
            <a:r>
              <a:rPr lang="it-IT" i="1" dirty="0"/>
              <a:t> of Westminster</a:t>
            </a:r>
            <a:r>
              <a:rPr lang="it-IT" dirty="0"/>
              <a:t> del 1931, che perfezionava e riconosceva l’indipendenza e la sovranità di quello Stato, stabiliva però che ogni revisione al </a:t>
            </a:r>
            <a:r>
              <a:rPr lang="it-IT" i="1" dirty="0" err="1"/>
              <a:t>British</a:t>
            </a:r>
            <a:r>
              <a:rPr lang="it-IT" i="1" dirty="0"/>
              <a:t> North America </a:t>
            </a:r>
            <a:r>
              <a:rPr lang="it-IT" i="1" dirty="0" err="1"/>
              <a:t>Act</a:t>
            </a:r>
            <a:r>
              <a:rPr lang="it-IT" dirty="0"/>
              <a:t> del 1867 (all’epoca, la costituzione del Canada) fosse di competenza del Parlamento britannico. Solo così, infatti, si riuscì a raggiungere un’</a:t>
            </a:r>
            <a:r>
              <a:rPr lang="it-IT" dirty="0" err="1"/>
              <a:t>ntesa</a:t>
            </a:r>
            <a:r>
              <a:rPr lang="it-IT" dirty="0"/>
              <a:t> tra i delegati canadesi appartenenti a diverse nazionalità. </a:t>
            </a:r>
            <a:endParaRPr lang="it-IT" dirty="0" smtClean="0"/>
          </a:p>
          <a:p>
            <a:r>
              <a:rPr lang="it-IT" dirty="0" smtClean="0"/>
              <a:t>Nel 1982 </a:t>
            </a:r>
            <a:r>
              <a:rPr lang="it-IT" dirty="0" err="1" smtClean="0"/>
              <a:t>siintroducono</a:t>
            </a:r>
            <a:r>
              <a:rPr lang="it-IT" dirty="0" smtClean="0"/>
              <a:t> ben </a:t>
            </a:r>
            <a:r>
              <a:rPr lang="it-IT" dirty="0"/>
              <a:t>cinque diverse procedure di revisione: </a:t>
            </a:r>
            <a:endParaRPr lang="it-IT" dirty="0" smtClean="0"/>
          </a:p>
          <a:p>
            <a:pPr marL="0" indent="0">
              <a:buNone/>
            </a:pPr>
            <a:r>
              <a:rPr lang="it-IT" dirty="0" smtClean="0"/>
              <a:t>1) procedura </a:t>
            </a:r>
            <a:r>
              <a:rPr lang="it-IT" dirty="0"/>
              <a:t>ordinaria “</a:t>
            </a:r>
            <a:r>
              <a:rPr lang="it-IT" dirty="0" err="1"/>
              <a:t>seven-fifty</a:t>
            </a:r>
            <a:r>
              <a:rPr lang="it-IT" dirty="0"/>
              <a:t>” (art. 38</a:t>
            </a:r>
            <a:r>
              <a:rPr lang="it-IT" dirty="0" smtClean="0"/>
              <a:t>): </a:t>
            </a:r>
            <a:r>
              <a:rPr lang="it-IT" dirty="0"/>
              <a:t>la costituzione del Canada è modificabile con deliberazione del Parlamento federale (Senato e Camera dei Comuni), nonché dei legislativi di almeno 2/3 delle Province rappresentanti almeno il 50% dell’intera popolazione (le deliberazioni di revisione si traducono in una «autorizzazione alla promulgazione» da parte del Governatore generale)</a:t>
            </a:r>
            <a:r>
              <a:rPr lang="it-IT" dirty="0" smtClean="0"/>
              <a:t>; </a:t>
            </a:r>
          </a:p>
          <a:p>
            <a:pPr marL="0" indent="0">
              <a:buNone/>
            </a:pPr>
            <a:r>
              <a:rPr lang="it-IT" dirty="0" smtClean="0"/>
              <a:t>2</a:t>
            </a:r>
            <a:r>
              <a:rPr lang="it-IT" dirty="0"/>
              <a:t>) procedura </a:t>
            </a:r>
            <a:r>
              <a:rPr lang="it-IT" dirty="0" err="1"/>
              <a:t>superaggravata</a:t>
            </a:r>
            <a:r>
              <a:rPr lang="it-IT" dirty="0"/>
              <a:t> (art. </a:t>
            </a:r>
            <a:r>
              <a:rPr lang="it-IT" dirty="0" smtClean="0"/>
              <a:t>41: c.d</a:t>
            </a:r>
            <a:r>
              <a:rPr lang="it-IT" dirty="0"/>
              <a:t>. “</a:t>
            </a:r>
            <a:r>
              <a:rPr lang="it-IT" dirty="0" err="1"/>
              <a:t>amendment</a:t>
            </a:r>
            <a:r>
              <a:rPr lang="it-IT" dirty="0"/>
              <a:t> by </a:t>
            </a:r>
            <a:r>
              <a:rPr lang="it-IT" dirty="0" err="1"/>
              <a:t>unanimous</a:t>
            </a:r>
            <a:r>
              <a:rPr lang="it-IT" dirty="0"/>
              <a:t> </a:t>
            </a:r>
            <a:r>
              <a:rPr lang="it-IT" dirty="0" err="1"/>
              <a:t>consent</a:t>
            </a:r>
            <a:r>
              <a:rPr lang="it-IT" dirty="0"/>
              <a:t>”</a:t>
            </a:r>
            <a:r>
              <a:rPr lang="it-IT" dirty="0" smtClean="0"/>
              <a:t>): </a:t>
            </a:r>
            <a:r>
              <a:rPr lang="it-IT" dirty="0"/>
              <a:t>per le modifiche che riguardano materie ritenute particolarmente rilevanti (e quindi superprotette), quali la Corona, il Governatore generale, l’aumento della rappresentanza provinciale alla Camera dei Comuni, la composizione della Corte Suprema e l’uso delle due lingue ufficiali, nonché la modificazione della stessa norma sulla revisione: in questi casi è necessaria la deliberazione sia delle due Camere federali che di tutte le Province. </a:t>
            </a:r>
            <a:r>
              <a:rPr lang="it-IT" dirty="0" smtClean="0"/>
              <a:t>; </a:t>
            </a:r>
          </a:p>
          <a:p>
            <a:pPr marL="0" indent="0">
              <a:buNone/>
            </a:pPr>
            <a:r>
              <a:rPr lang="it-IT" dirty="0" smtClean="0"/>
              <a:t>3</a:t>
            </a:r>
            <a:r>
              <a:rPr lang="it-IT" dirty="0"/>
              <a:t>) procedura per modifiche che incidono su alcune ma non tutte le Province (art. </a:t>
            </a:r>
            <a:r>
              <a:rPr lang="it-IT" dirty="0" smtClean="0"/>
              <a:t>43: incluse </a:t>
            </a:r>
            <a:r>
              <a:rPr lang="it-IT" dirty="0"/>
              <a:t>le modifiche dei confini territoriali o dell’uso dell’inglese e del francese nelle Province interessate</a:t>
            </a:r>
            <a:r>
              <a:rPr lang="it-IT" dirty="0" smtClean="0"/>
              <a:t>): </a:t>
            </a:r>
            <a:r>
              <a:rPr lang="it-IT" dirty="0"/>
              <a:t>la procedura prevede la deliberazione del Parlamento Federale e dell’assemblea legislativa di ciascuna Provincia interessata </a:t>
            </a:r>
            <a:r>
              <a:rPr lang="it-IT" dirty="0" smtClean="0"/>
              <a:t> </a:t>
            </a:r>
          </a:p>
          <a:p>
            <a:pPr marL="0" indent="0">
              <a:buNone/>
            </a:pPr>
            <a:r>
              <a:rPr lang="it-IT" dirty="0" smtClean="0"/>
              <a:t>4</a:t>
            </a:r>
            <a:r>
              <a:rPr lang="it-IT" dirty="0"/>
              <a:t>) procedura che coinvolge solo il Parlamento federale (art. 44</a:t>
            </a:r>
            <a:r>
              <a:rPr lang="it-IT" dirty="0" smtClean="0"/>
              <a:t>) in </a:t>
            </a:r>
            <a:r>
              <a:rPr lang="it-IT" dirty="0"/>
              <a:t>relazione al governo esecutivo del Canada nonché al Senato e alla Camera dei Comuni (art. 44)</a:t>
            </a:r>
            <a:r>
              <a:rPr lang="it-IT" dirty="0" smtClean="0"/>
              <a:t>.</a:t>
            </a:r>
          </a:p>
          <a:p>
            <a:pPr marL="0" indent="0">
              <a:buNone/>
            </a:pPr>
            <a:r>
              <a:rPr lang="it-IT" dirty="0" smtClean="0"/>
              <a:t>5) Infine</a:t>
            </a:r>
            <a:r>
              <a:rPr lang="it-IT" dirty="0"/>
              <a:t>, la modificazione delle costituzioni provinciali, spetta al legislativo delle rispettive Province, a meno che non riguardi materie di cui all’art. 41 (art. 45)</a:t>
            </a:r>
            <a:r>
              <a:rPr lang="it-IT" dirty="0" smtClean="0"/>
              <a:t>.</a:t>
            </a:r>
            <a:endParaRPr lang="it-IT" dirty="0"/>
          </a:p>
        </p:txBody>
      </p:sp>
    </p:spTree>
    <p:extLst>
      <p:ext uri="{BB962C8B-B14F-4D97-AF65-F5344CB8AC3E}">
        <p14:creationId xmlns:p14="http://schemas.microsoft.com/office/powerpoint/2010/main" val="20776503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Revisioni totali</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Investono l’intera costituzione o gran parte di essa o i principi fondamentali.</a:t>
            </a:r>
          </a:p>
          <a:p>
            <a:r>
              <a:rPr lang="it-IT" dirty="0" smtClean="0"/>
              <a:t>Sono ammissibili?</a:t>
            </a:r>
          </a:p>
          <a:p>
            <a:pPr marL="514350" indent="-514350">
              <a:buAutoNum type="arabicParenR"/>
            </a:pPr>
            <a:r>
              <a:rPr lang="it-IT" dirty="0" smtClean="0"/>
              <a:t>no: sarebbe potere costituente; </a:t>
            </a:r>
          </a:p>
          <a:p>
            <a:pPr marL="514350" indent="-514350">
              <a:buAutoNum type="arabicParenR"/>
            </a:pPr>
            <a:r>
              <a:rPr lang="it-IT" dirty="0" smtClean="0"/>
              <a:t>Sì, perché sono previste in molte costituzioni. </a:t>
            </a:r>
          </a:p>
          <a:p>
            <a:pPr marL="514350" indent="-514350">
              <a:buAutoNum type="arabicParenR"/>
            </a:pPr>
            <a:r>
              <a:rPr lang="it-IT" dirty="0" smtClean="0"/>
              <a:t>In molti casi, poi, si tende a disciplinare anche l’esercizio del potere costituente anche nel rispetto formale delle procedure previste dal precedente ordinamento: Cost. francese 1958; Cost. spagnola 1978; Cost. Portoghese 1976; Cost. Cilena 2005; Cost. Serba 2006. </a:t>
            </a:r>
          </a:p>
          <a:p>
            <a:endParaRPr lang="it-IT" dirty="0"/>
          </a:p>
        </p:txBody>
      </p:sp>
    </p:spTree>
    <p:extLst>
      <p:ext uri="{BB962C8B-B14F-4D97-AF65-F5344CB8AC3E}">
        <p14:creationId xmlns:p14="http://schemas.microsoft.com/office/powerpoint/2010/main" val="3964317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000" dirty="0" smtClean="0"/>
              <a:t>È un potere costituente che non si muove solo sul piano della politica e del fatto compiuto?</a:t>
            </a:r>
            <a:endParaRPr lang="it-IT" sz="3000" dirty="0"/>
          </a:p>
        </p:txBody>
      </p:sp>
      <p:sp>
        <p:nvSpPr>
          <p:cNvPr id="3" name="Segnaposto contenuto 2"/>
          <p:cNvSpPr>
            <a:spLocks noGrp="1"/>
          </p:cNvSpPr>
          <p:nvPr>
            <p:ph idx="1"/>
          </p:nvPr>
        </p:nvSpPr>
        <p:spPr/>
        <p:txBody>
          <a:bodyPr>
            <a:normAutofit lnSpcReduction="10000"/>
          </a:bodyPr>
          <a:lstStyle/>
          <a:p>
            <a:r>
              <a:rPr lang="it-IT" dirty="0" smtClean="0"/>
              <a:t>O, forse, il potere costituente “originario” giunge a disciplinare anche le modalità legali di formazione e di esercizio del potere costituente, che dovrebbe essere originario anch’esso?</a:t>
            </a:r>
          </a:p>
          <a:p>
            <a:r>
              <a:rPr lang="it-IT" dirty="0" smtClean="0"/>
              <a:t>Una nuova frontiera del costituzionalismo?</a:t>
            </a:r>
          </a:p>
          <a:p>
            <a:r>
              <a:rPr lang="it-IT" dirty="0" smtClean="0"/>
              <a:t>Previsto in molte costituzioni: svizzera, spagnola, austriaca, bulgara, russa, argentina, ecc.</a:t>
            </a:r>
            <a:endParaRPr lang="it-IT" dirty="0"/>
          </a:p>
        </p:txBody>
      </p:sp>
    </p:spTree>
    <p:extLst>
      <p:ext uri="{BB962C8B-B14F-4D97-AF65-F5344CB8AC3E}">
        <p14:creationId xmlns:p14="http://schemas.microsoft.com/office/powerpoint/2010/main" val="12442433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È comunque disciplinata</a:t>
            </a:r>
            <a:endParaRPr lang="it-IT" dirty="0"/>
          </a:p>
        </p:txBody>
      </p:sp>
      <p:sp>
        <p:nvSpPr>
          <p:cNvPr id="3" name="Segnaposto contenuto 2"/>
          <p:cNvSpPr>
            <a:spLocks noGrp="1"/>
          </p:cNvSpPr>
          <p:nvPr>
            <p:ph idx="1"/>
          </p:nvPr>
        </p:nvSpPr>
        <p:spPr/>
        <p:txBody>
          <a:bodyPr>
            <a:normAutofit fontScale="47500" lnSpcReduction="20000"/>
          </a:bodyPr>
          <a:lstStyle/>
          <a:p>
            <a:r>
              <a:rPr lang="it-IT" b="1" dirty="0" smtClean="0"/>
              <a:t>Spagna</a:t>
            </a:r>
            <a:r>
              <a:rPr lang="it-IT" dirty="0"/>
              <a:t>: </a:t>
            </a:r>
          </a:p>
          <a:p>
            <a:r>
              <a:rPr lang="it-IT" dirty="0"/>
              <a:t>riforma costituzionale: art 167. </a:t>
            </a:r>
            <a:r>
              <a:rPr lang="it-IT" dirty="0" smtClean="0"/>
              <a:t>Approvata a 3</a:t>
            </a:r>
            <a:r>
              <a:rPr lang="it-IT" dirty="0"/>
              <a:t>/5 </a:t>
            </a:r>
            <a:r>
              <a:rPr lang="it-IT" dirty="0" smtClean="0"/>
              <a:t>di Ciascuna </a:t>
            </a:r>
            <a:r>
              <a:rPr lang="it-IT" dirty="0"/>
              <a:t>camera e referendum eventuale. </a:t>
            </a:r>
          </a:p>
          <a:p>
            <a:r>
              <a:rPr lang="it-IT" dirty="0"/>
              <a:t>revisione totale: art. 168. Modifica dei principi generali, diritti e libertà, corona: 1) due terzi di entrambe le camere (</a:t>
            </a:r>
            <a:r>
              <a:rPr lang="it-IT" i="1" dirty="0" err="1"/>
              <a:t>aprobacion</a:t>
            </a:r>
            <a:r>
              <a:rPr lang="it-IT" i="1" dirty="0"/>
              <a:t> de principio</a:t>
            </a:r>
            <a:r>
              <a:rPr lang="it-IT" dirty="0"/>
              <a:t>); 2) scioglimento; 3) ratifica a due terzi delle nuove camere e </a:t>
            </a:r>
            <a:r>
              <a:rPr lang="it-IT" i="1" dirty="0"/>
              <a:t>referendum</a:t>
            </a:r>
            <a:r>
              <a:rPr lang="it-IT" dirty="0"/>
              <a:t>. </a:t>
            </a:r>
          </a:p>
          <a:p>
            <a:r>
              <a:rPr lang="it-IT" b="1" dirty="0"/>
              <a:t>Svizzera</a:t>
            </a:r>
            <a:r>
              <a:rPr lang="it-IT" dirty="0"/>
              <a:t>: già dal 1848 usata per </a:t>
            </a:r>
            <a:r>
              <a:rPr lang="it-IT" dirty="0" smtClean="0"/>
              <a:t>modificare le </a:t>
            </a:r>
            <a:r>
              <a:rPr lang="it-IT" dirty="0"/>
              <a:t>costituzioni del 1874 e del 1999. </a:t>
            </a:r>
          </a:p>
          <a:p>
            <a:r>
              <a:rPr lang="it-IT" dirty="0"/>
              <a:t>Se 100.000 </a:t>
            </a:r>
            <a:r>
              <a:rPr lang="it-IT" dirty="0" smtClean="0"/>
              <a:t>elettori presentano un progetto redatto in </a:t>
            </a:r>
            <a:r>
              <a:rPr lang="it-IT" dirty="0"/>
              <a:t>termini generali o è </a:t>
            </a:r>
            <a:r>
              <a:rPr lang="it-IT" dirty="0" smtClean="0"/>
              <a:t>di iniziativa unicamerale</a:t>
            </a:r>
            <a:r>
              <a:rPr lang="it-IT" dirty="0"/>
              <a:t>: </a:t>
            </a:r>
            <a:r>
              <a:rPr lang="it-IT" dirty="0" smtClean="0"/>
              <a:t>serve una consultazione </a:t>
            </a:r>
            <a:r>
              <a:rPr lang="it-IT" dirty="0"/>
              <a:t>popolare preliminare </a:t>
            </a:r>
            <a:r>
              <a:rPr lang="it-IT" dirty="0" smtClean="0"/>
              <a:t>(a </a:t>
            </a:r>
            <a:r>
              <a:rPr lang="it-IT" dirty="0"/>
              <a:t>maggioranza votanti e maggioranza stati). Elezioni nuove camere e approvazione </a:t>
            </a:r>
            <a:r>
              <a:rPr lang="it-IT" dirty="0" smtClean="0"/>
              <a:t>definitiva. </a:t>
            </a:r>
            <a:endParaRPr lang="it-IT" dirty="0"/>
          </a:p>
          <a:p>
            <a:r>
              <a:rPr lang="it-IT" dirty="0"/>
              <a:t>Delibera bicamerale: </a:t>
            </a:r>
            <a:r>
              <a:rPr lang="it-IT" dirty="0" smtClean="0"/>
              <a:t>non serve il </a:t>
            </a:r>
            <a:r>
              <a:rPr lang="it-IT" i="1" dirty="0" smtClean="0"/>
              <a:t>referendum</a:t>
            </a:r>
            <a:r>
              <a:rPr lang="it-IT" dirty="0" smtClean="0"/>
              <a:t> </a:t>
            </a:r>
            <a:r>
              <a:rPr lang="it-IT" dirty="0"/>
              <a:t>né </a:t>
            </a:r>
            <a:r>
              <a:rPr lang="it-IT" dirty="0" smtClean="0"/>
              <a:t>lo scioglimento, ma si va approva direttamente da parte delle </a:t>
            </a:r>
            <a:r>
              <a:rPr lang="it-IT" dirty="0"/>
              <a:t>due camere </a:t>
            </a:r>
            <a:r>
              <a:rPr lang="it-IT" dirty="0" smtClean="0"/>
              <a:t>con successivo </a:t>
            </a:r>
            <a:r>
              <a:rPr lang="it-IT" i="1" dirty="0" smtClean="0"/>
              <a:t>referendum</a:t>
            </a:r>
            <a:r>
              <a:rPr lang="it-IT" dirty="0" smtClean="0"/>
              <a:t> (a maggioranza del popolo </a:t>
            </a:r>
            <a:r>
              <a:rPr lang="it-IT" dirty="0"/>
              <a:t>e </a:t>
            </a:r>
            <a:r>
              <a:rPr lang="it-IT" dirty="0" smtClean="0"/>
              <a:t>dei Cantoni) </a:t>
            </a:r>
            <a:endParaRPr lang="it-IT" dirty="0"/>
          </a:p>
          <a:p>
            <a:r>
              <a:rPr lang="it-IT" b="1" dirty="0"/>
              <a:t>Bulgaria</a:t>
            </a:r>
            <a:r>
              <a:rPr lang="it-IT" dirty="0"/>
              <a:t>: art. 158. </a:t>
            </a:r>
            <a:r>
              <a:rPr lang="it-IT" dirty="0" smtClean="0"/>
              <a:t>Su iniziativa del Presidente</a:t>
            </a:r>
            <a:r>
              <a:rPr lang="it-IT" dirty="0"/>
              <a:t>, metà deputati. Se verte su nuova costituzione, </a:t>
            </a:r>
            <a:r>
              <a:rPr lang="it-IT" dirty="0" smtClean="0"/>
              <a:t>la modifica di disposizioni </a:t>
            </a:r>
            <a:r>
              <a:rPr lang="it-IT" dirty="0"/>
              <a:t>su efficacia costituzione, primato dei trattati internazionali, </a:t>
            </a:r>
            <a:r>
              <a:rPr lang="it-IT" dirty="0" smtClean="0"/>
              <a:t>irrevocabilità diritti </a:t>
            </a:r>
            <a:r>
              <a:rPr lang="it-IT" dirty="0"/>
              <a:t>e anche in stato </a:t>
            </a:r>
            <a:r>
              <a:rPr lang="it-IT" dirty="0" smtClean="0"/>
              <a:t>eccezione. La proposta è esaminata e approvata dall’Assemblea </a:t>
            </a:r>
            <a:r>
              <a:rPr lang="it-IT" dirty="0"/>
              <a:t>Nazionale a 2/</a:t>
            </a:r>
            <a:r>
              <a:rPr lang="it-IT" dirty="0" smtClean="0"/>
              <a:t>3; segue </a:t>
            </a:r>
            <a:r>
              <a:rPr lang="it-IT" dirty="0"/>
              <a:t>poi </a:t>
            </a:r>
            <a:r>
              <a:rPr lang="it-IT" dirty="0" smtClean="0"/>
              <a:t>l’elezione di una Grande </a:t>
            </a:r>
            <a:r>
              <a:rPr lang="it-IT" dirty="0"/>
              <a:t>Assemblea </a:t>
            </a:r>
            <a:r>
              <a:rPr lang="it-IT" dirty="0" smtClean="0"/>
              <a:t>Nazionale, che </a:t>
            </a:r>
            <a:r>
              <a:rPr lang="it-IT" dirty="0"/>
              <a:t>approva in tre distinte votazioni a 2/</a:t>
            </a:r>
            <a:r>
              <a:rPr lang="it-IT" dirty="0" smtClean="0"/>
              <a:t>3 dei componenti; </a:t>
            </a:r>
            <a:endParaRPr lang="it-IT" dirty="0"/>
          </a:p>
          <a:p>
            <a:r>
              <a:rPr lang="it-IT" b="1" dirty="0"/>
              <a:t>Ungheria 2011</a:t>
            </a:r>
            <a:r>
              <a:rPr lang="it-IT" dirty="0"/>
              <a:t>: </a:t>
            </a:r>
            <a:r>
              <a:rPr lang="it-IT" dirty="0" smtClean="0"/>
              <a:t>per l’approvazione </a:t>
            </a:r>
            <a:r>
              <a:rPr lang="it-IT" dirty="0"/>
              <a:t>di emendamenti </a:t>
            </a:r>
            <a:r>
              <a:rPr lang="it-IT" dirty="0" smtClean="0"/>
              <a:t>e per adottare una nuova costituzione essa richiede </a:t>
            </a:r>
            <a:r>
              <a:rPr lang="it-IT" dirty="0"/>
              <a:t>l’iniziativa del </a:t>
            </a:r>
            <a:r>
              <a:rPr lang="it-IT" dirty="0" smtClean="0"/>
              <a:t>Presidente della Repubblica, </a:t>
            </a:r>
            <a:r>
              <a:rPr lang="it-IT" dirty="0"/>
              <a:t>del governo o </a:t>
            </a:r>
            <a:r>
              <a:rPr lang="it-IT" dirty="0" smtClean="0"/>
              <a:t>di </a:t>
            </a:r>
            <a:r>
              <a:rPr lang="it-IT" dirty="0"/>
              <a:t>una commissione parlamentare o </a:t>
            </a:r>
            <a:r>
              <a:rPr lang="it-IT" dirty="0" smtClean="0"/>
              <a:t>di </a:t>
            </a:r>
            <a:r>
              <a:rPr lang="it-IT" dirty="0"/>
              <a:t>un membro del </a:t>
            </a:r>
            <a:r>
              <a:rPr lang="it-IT" dirty="0" smtClean="0"/>
              <a:t>parlamento. La proposta è approvata a </a:t>
            </a:r>
            <a:r>
              <a:rPr lang="it-IT" dirty="0"/>
              <a:t>maggioranza dei 2/3 dei componenti </a:t>
            </a:r>
            <a:r>
              <a:rPr lang="it-IT" dirty="0" smtClean="0"/>
              <a:t>del parlamento.</a:t>
            </a:r>
            <a:endParaRPr lang="it-IT" dirty="0"/>
          </a:p>
          <a:p>
            <a:r>
              <a:rPr lang="it-IT" b="1" dirty="0"/>
              <a:t>Russia</a:t>
            </a:r>
            <a:r>
              <a:rPr lang="it-IT" dirty="0"/>
              <a:t>: modifica dei principi fondamentali, diritti e revisione. 3/5 duma e 3/5 </a:t>
            </a:r>
            <a:r>
              <a:rPr lang="it-IT" dirty="0" err="1"/>
              <a:t>cons</a:t>
            </a:r>
            <a:r>
              <a:rPr lang="it-IT" dirty="0"/>
              <a:t>. federazione. Assemblea costituente a 3/5 (se no tale maggioranza =&gt; referendum). </a:t>
            </a:r>
          </a:p>
        </p:txBody>
      </p:sp>
    </p:spTree>
    <p:extLst>
      <p:ext uri="{BB962C8B-B14F-4D97-AF65-F5344CB8AC3E}">
        <p14:creationId xmlns:p14="http://schemas.microsoft.com/office/powerpoint/2010/main" val="36565293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revisione totale incontra dei limiti?</a:t>
            </a:r>
            <a:endParaRPr lang="it-IT" dirty="0"/>
          </a:p>
        </p:txBody>
      </p:sp>
      <p:sp>
        <p:nvSpPr>
          <p:cNvPr id="3" name="Segnaposto contenuto 2"/>
          <p:cNvSpPr>
            <a:spLocks noGrp="1"/>
          </p:cNvSpPr>
          <p:nvPr>
            <p:ph idx="1"/>
          </p:nvPr>
        </p:nvSpPr>
        <p:spPr/>
        <p:txBody>
          <a:bodyPr>
            <a:normAutofit/>
          </a:bodyPr>
          <a:lstStyle/>
          <a:p>
            <a:pPr marL="0" indent="0">
              <a:buNone/>
            </a:pPr>
            <a:endParaRPr lang="it-IT" dirty="0" smtClean="0"/>
          </a:p>
          <a:p>
            <a:pPr marL="0" indent="0" algn="ctr">
              <a:buNone/>
            </a:pPr>
            <a:r>
              <a:rPr lang="it-IT" u="sng" dirty="0" smtClean="0"/>
              <a:t>I limiti dei principi fondamentali</a:t>
            </a:r>
          </a:p>
          <a:p>
            <a:pPr marL="0" indent="0" algn="ctr">
              <a:buNone/>
            </a:pPr>
            <a:r>
              <a:rPr lang="it-IT" dirty="0" smtClean="0"/>
              <a:t>D’altra parte, se lo stesso potere costituente è ormai tenuto a rispettare i principi del costituzionalismo, a maggior ragione ciò vale per il potere di revisione costituzionale totale</a:t>
            </a:r>
          </a:p>
          <a:p>
            <a:pPr marL="0" indent="0" algn="ctr">
              <a:buNone/>
            </a:pPr>
            <a:r>
              <a:rPr lang="it-IT" dirty="0" smtClean="0"/>
              <a:t> </a:t>
            </a:r>
            <a:endParaRPr lang="it-IT" dirty="0"/>
          </a:p>
        </p:txBody>
      </p:sp>
    </p:spTree>
    <p:extLst>
      <p:ext uri="{BB962C8B-B14F-4D97-AF65-F5344CB8AC3E}">
        <p14:creationId xmlns:p14="http://schemas.microsoft.com/office/powerpoint/2010/main" val="19640039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Revisioni tacite</a:t>
            </a:r>
            <a:endParaRPr lang="it-IT" dirty="0"/>
          </a:p>
        </p:txBody>
      </p:sp>
      <p:sp>
        <p:nvSpPr>
          <p:cNvPr id="3" name="Segnaposto contenuto 2"/>
          <p:cNvSpPr>
            <a:spLocks noGrp="1"/>
          </p:cNvSpPr>
          <p:nvPr>
            <p:ph idx="1"/>
          </p:nvPr>
        </p:nvSpPr>
        <p:spPr/>
        <p:txBody>
          <a:bodyPr/>
          <a:lstStyle/>
          <a:p>
            <a:r>
              <a:rPr lang="it-IT" dirty="0" smtClean="0"/>
              <a:t>In via di evoluzione interpretativa (interpretazione evolutiva);</a:t>
            </a:r>
          </a:p>
          <a:p>
            <a:r>
              <a:rPr lang="it-IT" dirty="0" smtClean="0"/>
              <a:t>Attuazione/inattuazione costituzione per opera della legislazione sub-costituzionale; </a:t>
            </a:r>
          </a:p>
          <a:p>
            <a:r>
              <a:rPr lang="it-IT" dirty="0" smtClean="0"/>
              <a:t>Consuetudini e convenzioni; </a:t>
            </a:r>
          </a:p>
          <a:p>
            <a:r>
              <a:rPr lang="it-IT" dirty="0" smtClean="0"/>
              <a:t>Ratifica di trattati internazionali che incidono su competenze costituzionalmente attribuite;</a:t>
            </a:r>
          </a:p>
          <a:p>
            <a:endParaRPr lang="it-IT" dirty="0"/>
          </a:p>
        </p:txBody>
      </p:sp>
    </p:spTree>
    <p:extLst>
      <p:ext uri="{BB962C8B-B14F-4D97-AF65-F5344CB8AC3E}">
        <p14:creationId xmlns:p14="http://schemas.microsoft.com/office/powerpoint/2010/main" val="12737615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Deroga e rottura</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Deroga: non è revisione, ma esclusione, in presenza di determinate circostanze, di determinate norme a determinate fattispecie (in via generale o limitata nel tempo)</a:t>
            </a:r>
          </a:p>
          <a:p>
            <a:r>
              <a:rPr lang="it-IT" dirty="0" smtClean="0"/>
              <a:t>Rottura: è la frattura dell’armonia costituzionale come effetto della deroga (Francia 1958, Italia 1989, 1993, 1997)</a:t>
            </a:r>
          </a:p>
          <a:p>
            <a:r>
              <a:rPr lang="it-IT" dirty="0" err="1" smtClean="0"/>
              <a:t>Autorottura</a:t>
            </a:r>
            <a:r>
              <a:rPr lang="it-IT" dirty="0" smtClean="0"/>
              <a:t> (XII e XIII </a:t>
            </a:r>
            <a:r>
              <a:rPr lang="it-IT" dirty="0" err="1" smtClean="0"/>
              <a:t>disp</a:t>
            </a:r>
            <a:r>
              <a:rPr lang="it-IT" dirty="0" smtClean="0"/>
              <a:t>. trans. Cost.) e rottura facoltizzata (art. 116, c. 3, Cost.). </a:t>
            </a:r>
          </a:p>
          <a:p>
            <a:pPr marL="0" indent="0">
              <a:buNone/>
            </a:pPr>
            <a:r>
              <a:rPr lang="it-IT" dirty="0" smtClean="0"/>
              <a:t> </a:t>
            </a:r>
            <a:endParaRPr lang="it-IT" dirty="0"/>
          </a:p>
        </p:txBody>
      </p:sp>
    </p:spTree>
    <p:extLst>
      <p:ext uri="{BB962C8B-B14F-4D97-AF65-F5344CB8AC3E}">
        <p14:creationId xmlns:p14="http://schemas.microsoft.com/office/powerpoint/2010/main" val="808838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Ancora, </a:t>
            </a:r>
            <a:endParaRPr lang="it-IT" dirty="0"/>
          </a:p>
        </p:txBody>
      </p:sp>
      <p:sp>
        <p:nvSpPr>
          <p:cNvPr id="3" name="Segnaposto contenuto 2"/>
          <p:cNvSpPr>
            <a:spLocks noGrp="1"/>
          </p:cNvSpPr>
          <p:nvPr>
            <p:ph idx="1"/>
          </p:nvPr>
        </p:nvSpPr>
        <p:spPr/>
        <p:txBody>
          <a:bodyPr>
            <a:normAutofit fontScale="70000" lnSpcReduction="20000"/>
          </a:bodyPr>
          <a:lstStyle/>
          <a:p>
            <a:pPr marL="0" indent="0">
              <a:buNone/>
            </a:pPr>
            <a:r>
              <a:rPr lang="it-IT" b="1" dirty="0" smtClean="0"/>
              <a:t>2) La </a:t>
            </a:r>
            <a:r>
              <a:rPr lang="it-IT" b="1" dirty="0"/>
              <a:t>seconda difficoltà attiene all’individuazione dei caratteri</a:t>
            </a:r>
            <a:r>
              <a:rPr lang="it-IT" dirty="0"/>
              <a:t>:  </a:t>
            </a:r>
          </a:p>
          <a:p>
            <a:pPr lvl="0"/>
            <a:r>
              <a:rPr lang="it-IT" b="1" dirty="0"/>
              <a:t>Ogni costituzione sembra scegliete i propri criteri di individuazione della materia costituzionale. Sono frutto di scelte ‘politiche’ e non necessariamente comuni a qualsiasi </a:t>
            </a:r>
            <a:r>
              <a:rPr lang="it-IT" b="1" dirty="0" smtClean="0"/>
              <a:t>ordinamento</a:t>
            </a:r>
            <a:endParaRPr lang="it-IT" dirty="0"/>
          </a:p>
          <a:p>
            <a:pPr lvl="0"/>
            <a:r>
              <a:rPr lang="it-IT" b="1" dirty="0" smtClean="0"/>
              <a:t>M</a:t>
            </a:r>
            <a:r>
              <a:rPr lang="it-IT" dirty="0" smtClean="0"/>
              <a:t>eglio </a:t>
            </a:r>
            <a:r>
              <a:rPr lang="it-IT" dirty="0"/>
              <a:t>rifarsi ai singoli ordinamenti per sapere qual è il contenuto della costituzione. </a:t>
            </a:r>
          </a:p>
          <a:p>
            <a:r>
              <a:rPr lang="it-IT" dirty="0"/>
              <a:t>Il contenuto va determinato: 1) sulla base della parte formalizzata nel testo costituzionale (</a:t>
            </a:r>
            <a:r>
              <a:rPr lang="it-IT" b="1" dirty="0"/>
              <a:t>costituzionale formale</a:t>
            </a:r>
            <a:r>
              <a:rPr lang="it-IT" dirty="0"/>
              <a:t>); 2) tenendo in considerazione anche i testi scritti diversi dalla costituzione formale</a:t>
            </a:r>
            <a:r>
              <a:rPr lang="it-IT" b="1" dirty="0"/>
              <a:t> (legislazione di attuazione), </a:t>
            </a:r>
            <a:r>
              <a:rPr lang="it-IT" dirty="0"/>
              <a:t>in consuetudini, convenzioni, o generate da modifiche tacite della costituzione </a:t>
            </a:r>
            <a:r>
              <a:rPr lang="it-IT" b="1" dirty="0"/>
              <a:t>(costituzione reale, vivente, sostanziale). </a:t>
            </a:r>
            <a:endParaRPr lang="it-IT" dirty="0"/>
          </a:p>
        </p:txBody>
      </p:sp>
    </p:spTree>
    <p:extLst>
      <p:ext uri="{BB962C8B-B14F-4D97-AF65-F5344CB8AC3E}">
        <p14:creationId xmlns:p14="http://schemas.microsoft.com/office/powerpoint/2010/main" val="40377722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Sospensione della costituzione</a:t>
            </a:r>
          </a:p>
        </p:txBody>
      </p:sp>
      <p:sp>
        <p:nvSpPr>
          <p:cNvPr id="3" name="Segnaposto contenuto 2"/>
          <p:cNvSpPr>
            <a:spLocks noGrp="1"/>
          </p:cNvSpPr>
          <p:nvPr>
            <p:ph idx="1"/>
          </p:nvPr>
        </p:nvSpPr>
        <p:spPr/>
        <p:txBody>
          <a:bodyPr>
            <a:normAutofit fontScale="70000" lnSpcReduction="20000"/>
          </a:bodyPr>
          <a:lstStyle/>
          <a:p>
            <a:r>
              <a:rPr lang="it-IT" dirty="0"/>
              <a:t>La </a:t>
            </a:r>
            <a:r>
              <a:rPr lang="it-IT" b="1" dirty="0"/>
              <a:t>sospensione</a:t>
            </a:r>
            <a:r>
              <a:rPr lang="it-IT" dirty="0"/>
              <a:t> della costituzione costituisce una figura affine alla rottura, anzi talvolta di difficile distinzione (si pensi ad es. a una disposizione che proroghi i poteri del Parlamento oltre la scadenza della legislatura, al di fuori dei casi previsti dall’art. 60 </a:t>
            </a:r>
            <a:r>
              <a:rPr lang="it-IT" dirty="0" err="1"/>
              <a:t>cost</a:t>
            </a:r>
            <a:r>
              <a:rPr lang="it-IT" dirty="0"/>
              <a:t>. </a:t>
            </a:r>
            <a:r>
              <a:rPr lang="it-IT" dirty="0" err="1"/>
              <a:t>it</a:t>
            </a:r>
            <a:r>
              <a:rPr lang="it-IT" dirty="0"/>
              <a:t>.).</a:t>
            </a:r>
          </a:p>
          <a:p>
            <a:r>
              <a:rPr lang="it-IT" dirty="0"/>
              <a:t>Gli elementi differenziatori di questo istituto rispetto alla rottura sono rappresentati dalla necessaria </a:t>
            </a:r>
            <a:r>
              <a:rPr lang="it-IT" b="1" dirty="0"/>
              <a:t>temporaneità</a:t>
            </a:r>
            <a:r>
              <a:rPr lang="it-IT" i="1" dirty="0"/>
              <a:t> </a:t>
            </a:r>
            <a:r>
              <a:rPr lang="it-IT" dirty="0"/>
              <a:t>(mentre nella rottura è solo eventuale) e dall’</a:t>
            </a:r>
            <a:r>
              <a:rPr lang="it-IT" b="1" dirty="0"/>
              <a:t>incidenza estesa all’efficacia di tutta o di parte della costituzione</a:t>
            </a:r>
            <a:r>
              <a:rPr lang="it-IT" dirty="0"/>
              <a:t>. Si ha, infatti, sospensione ogniqualvolta l’intera carta costituzionale o, più frequentemente, determinate disposizioni costituzionali, concernenti in genere il riparto delle attribuzioni tra i vari organi e le garanzie delle libertà fondamentali, vengono provvisoriamente rese inefficaci per fronteggiare situazioni di crisi interna o internazionale (stato di guerra, d’assedio, di crisi, di emergenza, di eccezione, ecc.), mediante l’instaurazione di un ordinamento o regime detto anch’esso di emergenza (o di crisi, di eccezione, ecc.).</a:t>
            </a:r>
          </a:p>
          <a:p>
            <a:endParaRPr lang="it-IT" dirty="0"/>
          </a:p>
        </p:txBody>
      </p:sp>
    </p:spTree>
    <p:extLst>
      <p:ext uri="{BB962C8B-B14F-4D97-AF65-F5344CB8AC3E}">
        <p14:creationId xmlns:p14="http://schemas.microsoft.com/office/powerpoint/2010/main" val="42943026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Le giustificazioni</a:t>
            </a:r>
            <a:endParaRPr lang="it-IT"/>
          </a:p>
        </p:txBody>
      </p:sp>
      <p:sp>
        <p:nvSpPr>
          <p:cNvPr id="3" name="Segnaposto contenuto 2"/>
          <p:cNvSpPr>
            <a:spLocks noGrp="1"/>
          </p:cNvSpPr>
          <p:nvPr>
            <p:ph idx="1"/>
          </p:nvPr>
        </p:nvSpPr>
        <p:spPr/>
        <p:txBody>
          <a:bodyPr>
            <a:normAutofit fontScale="70000" lnSpcReduction="20000"/>
          </a:bodyPr>
          <a:lstStyle/>
          <a:p>
            <a:r>
              <a:rPr lang="it-IT" dirty="0"/>
              <a:t>La </a:t>
            </a:r>
            <a:r>
              <a:rPr lang="it-IT" b="1" dirty="0"/>
              <a:t>giustificazione</a:t>
            </a:r>
            <a:r>
              <a:rPr lang="it-IT" dirty="0"/>
              <a:t> della sospensione della costituzione viene rinvenuta o nel </a:t>
            </a:r>
            <a:r>
              <a:rPr lang="it-IT" b="1" dirty="0"/>
              <a:t>principio di necessità </a:t>
            </a:r>
            <a:r>
              <a:rPr lang="it-IT" dirty="0"/>
              <a:t>che assurge in tal modo a </a:t>
            </a:r>
            <a:r>
              <a:rPr lang="it-IT" b="1" dirty="0"/>
              <a:t>fonte di diritto</a:t>
            </a:r>
            <a:r>
              <a:rPr lang="it-IT" dirty="0"/>
              <a:t>, operante quando il sistema delle fonti di produzione disciplinato dalla costituzione non è più sufficiente ad assicurare la difesa delle istituzioni, oppure ancora nel principio di necessità, non come fonte, ma come </a:t>
            </a:r>
            <a:r>
              <a:rPr lang="it-IT" b="1" dirty="0"/>
              <a:t>mera </a:t>
            </a:r>
            <a:r>
              <a:rPr lang="it-IT" b="1" i="1" dirty="0" err="1"/>
              <a:t>occasio</a:t>
            </a:r>
            <a:r>
              <a:rPr lang="it-IT" dirty="0"/>
              <a:t> nella quale i fini fondamentali che compongono la c.d. costituzione materiale acquisiscono essi stessi forza normativa, forgiando gli istituti necessari alla sopravvivenza dell’ordinamento. La costituzione viene disattesa in nome di se stessa: essa viene conservata proprio ricorrendo a un regime eccezionale e derogatorio. Si fa cioè richiamo al </a:t>
            </a:r>
            <a:r>
              <a:rPr lang="it-IT" b="1" dirty="0"/>
              <a:t>principio di conservazione dell’assetto costituzionale</a:t>
            </a:r>
            <a:r>
              <a:rPr lang="it-IT" dirty="0"/>
              <a:t>, che per definizione non può essere contrario a misure finalizzate alla sua tutela.</a:t>
            </a:r>
          </a:p>
          <a:p>
            <a:endParaRPr lang="it-IT" dirty="0"/>
          </a:p>
        </p:txBody>
      </p:sp>
    </p:spTree>
    <p:extLst>
      <p:ext uri="{BB962C8B-B14F-4D97-AF65-F5344CB8AC3E}">
        <p14:creationId xmlns:p14="http://schemas.microsoft.com/office/powerpoint/2010/main" val="2110256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definitiva</a:t>
            </a:r>
            <a:endParaRPr lang="it-IT" dirty="0"/>
          </a:p>
        </p:txBody>
      </p:sp>
      <p:sp>
        <p:nvSpPr>
          <p:cNvPr id="3" name="Segnaposto contenuto 2"/>
          <p:cNvSpPr>
            <a:spLocks noGrp="1"/>
          </p:cNvSpPr>
          <p:nvPr>
            <p:ph idx="1"/>
          </p:nvPr>
        </p:nvSpPr>
        <p:spPr/>
        <p:txBody>
          <a:bodyPr/>
          <a:lstStyle/>
          <a:p>
            <a:r>
              <a:rPr lang="it-IT" b="1" dirty="0"/>
              <a:t>Si può replicare che, pur nella varietà dei testi, delle esperienze e del diritto costituzionale vivente, molte costituzioni adottano istituti regole, principi, ecc. che paiono riportabili a concezioni teoriche della costituzione. Per esaminare i testi, dunque, partiamo dalle concezioni che sono sottese al testo.</a:t>
            </a:r>
            <a:r>
              <a:rPr lang="it-IT" dirty="0"/>
              <a:t> </a:t>
            </a:r>
          </a:p>
        </p:txBody>
      </p:sp>
    </p:spTree>
    <p:extLst>
      <p:ext uri="{BB962C8B-B14F-4D97-AF65-F5344CB8AC3E}">
        <p14:creationId xmlns:p14="http://schemas.microsoft.com/office/powerpoint/2010/main" val="3507946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Concezioni concorrenti</a:t>
            </a:r>
            <a:endParaRPr lang="it-IT" dirty="0"/>
          </a:p>
        </p:txBody>
      </p:sp>
      <p:sp>
        <p:nvSpPr>
          <p:cNvPr id="3" name="Segnaposto contenuto 2"/>
          <p:cNvSpPr>
            <a:spLocks noGrp="1"/>
          </p:cNvSpPr>
          <p:nvPr>
            <p:ph idx="1"/>
          </p:nvPr>
        </p:nvSpPr>
        <p:spPr/>
        <p:txBody>
          <a:bodyPr>
            <a:normAutofit fontScale="70000" lnSpcReduction="20000"/>
          </a:bodyPr>
          <a:lstStyle/>
          <a:p>
            <a:r>
              <a:rPr lang="it-IT" b="1" dirty="0" smtClean="0"/>
              <a:t>Tradizionalista</a:t>
            </a:r>
            <a:r>
              <a:rPr lang="it-IT" dirty="0" smtClean="0"/>
              <a:t>: </a:t>
            </a:r>
            <a:r>
              <a:rPr lang="it-IT" dirty="0"/>
              <a:t>tipica dell’ancien </a:t>
            </a:r>
            <a:r>
              <a:rPr lang="it-IT" dirty="0" err="1"/>
              <a:t>régime</a:t>
            </a:r>
            <a:r>
              <a:rPr lang="it-IT" dirty="0"/>
              <a:t>. La costituzione è tale </a:t>
            </a:r>
            <a:r>
              <a:rPr lang="it-IT" dirty="0" smtClean="0"/>
              <a:t>perché è </a:t>
            </a:r>
            <a:r>
              <a:rPr lang="it-IT" b="1" dirty="0" smtClean="0"/>
              <a:t>opera della storia</a:t>
            </a:r>
            <a:r>
              <a:rPr lang="it-IT" dirty="0" smtClean="0"/>
              <a:t>, che ne ha dimostrato la superiorità. Si impone perché il tempo ne ha confermato la necessità: è </a:t>
            </a:r>
            <a:r>
              <a:rPr lang="it-IT" dirty="0"/>
              <a:t>patrimonio </a:t>
            </a:r>
            <a:r>
              <a:rPr lang="it-IT" dirty="0" smtClean="0"/>
              <a:t>di </a:t>
            </a:r>
            <a:r>
              <a:rPr lang="it-IT" dirty="0"/>
              <a:t>una stirpe o </a:t>
            </a:r>
            <a:r>
              <a:rPr lang="it-IT" dirty="0" smtClean="0"/>
              <a:t>è </a:t>
            </a:r>
            <a:r>
              <a:rPr lang="it-IT" dirty="0"/>
              <a:t>da tempo </a:t>
            </a:r>
            <a:r>
              <a:rPr lang="it-IT" dirty="0" smtClean="0"/>
              <a:t>immemorabile legge </a:t>
            </a:r>
            <a:r>
              <a:rPr lang="it-IT" dirty="0"/>
              <a:t>che </a:t>
            </a:r>
            <a:r>
              <a:rPr lang="it-IT" dirty="0" smtClean="0"/>
              <a:t>regola </a:t>
            </a:r>
            <a:r>
              <a:rPr lang="it-IT" dirty="0"/>
              <a:t>quella </a:t>
            </a:r>
            <a:r>
              <a:rPr lang="it-IT" dirty="0" smtClean="0"/>
              <a:t>terra. La </a:t>
            </a:r>
            <a:r>
              <a:rPr lang="it-IT" b="1" dirty="0"/>
              <a:t>consuetudine</a:t>
            </a:r>
            <a:r>
              <a:rPr lang="it-IT" dirty="0"/>
              <a:t> </a:t>
            </a:r>
            <a:r>
              <a:rPr lang="it-IT" dirty="0" smtClean="0"/>
              <a:t>è la prima </a:t>
            </a:r>
            <a:r>
              <a:rPr lang="it-IT" i="1" dirty="0" err="1" smtClean="0"/>
              <a:t>lex</a:t>
            </a:r>
            <a:r>
              <a:rPr lang="it-IT" dirty="0" smtClean="0"/>
              <a:t> </a:t>
            </a:r>
            <a:r>
              <a:rPr lang="it-IT" i="1" dirty="0" err="1" smtClean="0"/>
              <a:t>fundamentalis</a:t>
            </a:r>
            <a:r>
              <a:rPr lang="it-IT" dirty="0" smtClean="0"/>
              <a:t>, anche se </a:t>
            </a:r>
            <a:r>
              <a:rPr lang="it-IT" i="1" dirty="0" err="1" smtClean="0"/>
              <a:t>lex</a:t>
            </a:r>
            <a:r>
              <a:rPr lang="it-IT" dirty="0" smtClean="0"/>
              <a:t> </a:t>
            </a:r>
            <a:r>
              <a:rPr lang="it-IT" i="1" dirty="0"/>
              <a:t>non</a:t>
            </a:r>
            <a:r>
              <a:rPr lang="it-IT" dirty="0"/>
              <a:t> </a:t>
            </a:r>
            <a:r>
              <a:rPr lang="it-IT" i="1" dirty="0" err="1"/>
              <a:t>scripta</a:t>
            </a:r>
            <a:r>
              <a:rPr lang="it-IT" dirty="0" smtClean="0"/>
              <a:t>: ove vi sia questa costituzione, la presenza di una </a:t>
            </a:r>
            <a:r>
              <a:rPr lang="it-IT" dirty="0" err="1" smtClean="0"/>
              <a:t>lex</a:t>
            </a:r>
            <a:r>
              <a:rPr lang="it-IT" dirty="0" smtClean="0"/>
              <a:t> </a:t>
            </a:r>
            <a:r>
              <a:rPr lang="it-IT" i="1" dirty="0" err="1"/>
              <a:t>scripta</a:t>
            </a:r>
            <a:r>
              <a:rPr lang="it-IT" dirty="0"/>
              <a:t> è </a:t>
            </a:r>
            <a:r>
              <a:rPr lang="it-IT" dirty="0" smtClean="0"/>
              <a:t>mera individuazione </a:t>
            </a:r>
            <a:r>
              <a:rPr lang="it-IT" dirty="0"/>
              <a:t>di consuetudini già formate. Sono immutabili e sottratte alla volontà del Re: per essere </a:t>
            </a:r>
            <a:r>
              <a:rPr lang="it-IT" dirty="0" smtClean="0"/>
              <a:t>modificate serve </a:t>
            </a:r>
            <a:r>
              <a:rPr lang="it-IT" dirty="0"/>
              <a:t>un lungo processo storico.</a:t>
            </a:r>
          </a:p>
          <a:p>
            <a:r>
              <a:rPr lang="it-IT" dirty="0"/>
              <a:t>Vi rientrano </a:t>
            </a:r>
            <a:r>
              <a:rPr lang="it-IT" dirty="0" smtClean="0"/>
              <a:t>le </a:t>
            </a:r>
            <a:r>
              <a:rPr lang="it-IT" dirty="0"/>
              <a:t>leggi sulla </a:t>
            </a:r>
            <a:r>
              <a:rPr lang="it-IT" b="1" dirty="0" smtClean="0"/>
              <a:t>investitura (leggi fondamentali della monarchia francese)</a:t>
            </a:r>
            <a:r>
              <a:rPr lang="it-IT" dirty="0" smtClean="0"/>
              <a:t>, sulla successione del sovrano inglese.  </a:t>
            </a:r>
          </a:p>
          <a:p>
            <a:r>
              <a:rPr lang="it-IT" dirty="0" smtClean="0"/>
              <a:t>Non hanno superiorità formale, sono costituzioni storiche e stratificate</a:t>
            </a:r>
          </a:p>
          <a:p>
            <a:endParaRPr lang="it-IT" dirty="0" smtClean="0"/>
          </a:p>
          <a:p>
            <a:endParaRPr lang="it-IT" dirty="0"/>
          </a:p>
        </p:txBody>
      </p:sp>
    </p:spTree>
    <p:extLst>
      <p:ext uri="{BB962C8B-B14F-4D97-AF65-F5344CB8AC3E}">
        <p14:creationId xmlns:p14="http://schemas.microsoft.com/office/powerpoint/2010/main" val="934538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Concezioni concorrenti (2)</a:t>
            </a:r>
            <a:endParaRPr lang="it-IT" dirty="0"/>
          </a:p>
        </p:txBody>
      </p:sp>
      <p:sp>
        <p:nvSpPr>
          <p:cNvPr id="3" name="Segnaposto contenuto 2"/>
          <p:cNvSpPr>
            <a:spLocks noGrp="1"/>
          </p:cNvSpPr>
          <p:nvPr>
            <p:ph idx="1"/>
          </p:nvPr>
        </p:nvSpPr>
        <p:spPr/>
        <p:txBody>
          <a:bodyPr>
            <a:normAutofit fontScale="70000" lnSpcReduction="20000"/>
          </a:bodyPr>
          <a:lstStyle/>
          <a:p>
            <a:r>
              <a:rPr lang="it-IT" b="1" dirty="0" smtClean="0"/>
              <a:t>Costituzioni della restaurazione</a:t>
            </a:r>
            <a:r>
              <a:rPr lang="it-IT" dirty="0"/>
              <a:t>: la costituzione non può essere </a:t>
            </a:r>
            <a:r>
              <a:rPr lang="it-IT" dirty="0" smtClean="0"/>
              <a:t>l’atto </a:t>
            </a:r>
            <a:r>
              <a:rPr lang="it-IT" dirty="0"/>
              <a:t>di volontà del costituente. </a:t>
            </a:r>
            <a:r>
              <a:rPr lang="it-IT" dirty="0" smtClean="0"/>
              <a:t>Se così fosse, sarebbe un dato a-storico e “</a:t>
            </a:r>
            <a:r>
              <a:rPr lang="it-IT" dirty="0"/>
              <a:t>artificiale”. </a:t>
            </a:r>
          </a:p>
          <a:p>
            <a:pPr lvl="0"/>
            <a:r>
              <a:rPr lang="it-IT" dirty="0" smtClean="0"/>
              <a:t>Di solito deriva o trae legittimazione da Dio: ne evidenzia il carattere </a:t>
            </a:r>
            <a:r>
              <a:rPr lang="it-IT" dirty="0"/>
              <a:t>non </a:t>
            </a:r>
            <a:r>
              <a:rPr lang="it-IT" dirty="0" smtClean="0"/>
              <a:t>transeunte, opposto a una volontà affidata a </a:t>
            </a:r>
            <a:r>
              <a:rPr lang="it-IT" dirty="0"/>
              <a:t>un testo </a:t>
            </a:r>
            <a:r>
              <a:rPr lang="it-IT" dirty="0" smtClean="0"/>
              <a:t>scritto, che </a:t>
            </a:r>
            <a:r>
              <a:rPr lang="it-IT" dirty="0"/>
              <a:t>per </a:t>
            </a:r>
            <a:r>
              <a:rPr lang="it-IT" dirty="0" smtClean="0"/>
              <a:t>natura è </a:t>
            </a:r>
            <a:r>
              <a:rPr lang="it-IT" dirty="0"/>
              <a:t>fragile.</a:t>
            </a:r>
          </a:p>
          <a:p>
            <a:r>
              <a:rPr lang="it-IT" dirty="0" smtClean="0"/>
              <a:t>Anche </a:t>
            </a:r>
            <a:r>
              <a:rPr lang="it-IT" dirty="0"/>
              <a:t>dove la </a:t>
            </a:r>
            <a:r>
              <a:rPr lang="it-IT" dirty="0" smtClean="0"/>
              <a:t>Costituzione </a:t>
            </a:r>
            <a:r>
              <a:rPr lang="it-IT" dirty="0"/>
              <a:t>è un atto solenne: </a:t>
            </a:r>
            <a:r>
              <a:rPr lang="it-IT" dirty="0" smtClean="0"/>
              <a:t>è </a:t>
            </a:r>
            <a:r>
              <a:rPr lang="it-IT" dirty="0"/>
              <a:t>concessa dal sovrano </a:t>
            </a:r>
            <a:r>
              <a:rPr lang="it-IT" dirty="0" smtClean="0"/>
              <a:t>(costituzione </a:t>
            </a:r>
            <a:r>
              <a:rPr lang="it-IT" i="1" dirty="0" err="1" smtClean="0"/>
              <a:t>octroyée</a:t>
            </a:r>
            <a:r>
              <a:rPr lang="it-IT" dirty="0" smtClean="0"/>
              <a:t>) o è pattuita tra assemblee rappresentative e sovrano.</a:t>
            </a:r>
          </a:p>
          <a:p>
            <a:r>
              <a:rPr lang="it-IT" dirty="0" smtClean="0"/>
              <a:t>Non si chiamano formalmente costituzioni, ma “carte” (Francia 1814) “statuti” (Spagna 1834 e Piemonte 1848), o “leggi fondamentali” (Francia 1875): il concetto di costituzione è troppo compromesso perché evocatore della ideologia rivoluzionaria. </a:t>
            </a:r>
            <a:endParaRPr lang="it-IT" dirty="0"/>
          </a:p>
        </p:txBody>
      </p:sp>
    </p:spTree>
    <p:extLst>
      <p:ext uri="{BB962C8B-B14F-4D97-AF65-F5344CB8AC3E}">
        <p14:creationId xmlns:p14="http://schemas.microsoft.com/office/powerpoint/2010/main" val="312367349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789</TotalTime>
  <Words>8267</Words>
  <Application>Microsoft Macintosh PowerPoint</Application>
  <PresentationFormat>Presentazione su schermo (4:3)</PresentationFormat>
  <Paragraphs>301</Paragraphs>
  <Slides>61</Slides>
  <Notes>0</Notes>
  <HiddenSlides>0</HiddenSlides>
  <MMClips>0</MMClips>
  <ScaleCrop>false</ScaleCrop>
  <HeadingPairs>
    <vt:vector size="4" baseType="variant">
      <vt:variant>
        <vt:lpstr>Tema</vt:lpstr>
      </vt:variant>
      <vt:variant>
        <vt:i4>1</vt:i4>
      </vt:variant>
      <vt:variant>
        <vt:lpstr>Titoli diapositive</vt:lpstr>
      </vt:variant>
      <vt:variant>
        <vt:i4>61</vt:i4>
      </vt:variant>
    </vt:vector>
  </HeadingPairs>
  <TitlesOfParts>
    <vt:vector size="62" baseType="lpstr">
      <vt:lpstr>Tema di Office</vt:lpstr>
      <vt:lpstr>La Costituzione</vt:lpstr>
      <vt:lpstr>Ricapitoliamo…</vt:lpstr>
      <vt:lpstr>Definiscono la concezione garantista</vt:lpstr>
      <vt:lpstr>E, tuttavia, …</vt:lpstr>
      <vt:lpstr>segue</vt:lpstr>
      <vt:lpstr>Ancora, </vt:lpstr>
      <vt:lpstr>In definitiva</vt:lpstr>
      <vt:lpstr>Concezioni concorrenti</vt:lpstr>
      <vt:lpstr>Concezioni concorrenti (2)</vt:lpstr>
      <vt:lpstr>Concezioni concorrenti (3)</vt:lpstr>
      <vt:lpstr>Concezioni concorrenti (4)</vt:lpstr>
      <vt:lpstr>Concezioni concorrenti (5)</vt:lpstr>
      <vt:lpstr>Concezioni concorrenti (6)</vt:lpstr>
      <vt:lpstr>Come classificare le costituzioni</vt:lpstr>
      <vt:lpstr>Costituzioni: studio per cicli …</vt:lpstr>
      <vt:lpstr>I cicli (1)</vt:lpstr>
      <vt:lpstr>I cicli (2)</vt:lpstr>
      <vt:lpstr>… e per modelli</vt:lpstr>
      <vt:lpstr>segue</vt:lpstr>
      <vt:lpstr>Il potere costituente</vt:lpstr>
      <vt:lpstr>Forme di manifestazione del potere costituente (1)</vt:lpstr>
      <vt:lpstr>Esempi </vt:lpstr>
      <vt:lpstr>Forme di manifestazione del potere costituente (2)</vt:lpstr>
      <vt:lpstr>Forme di manifestazione del potere costituente (3)</vt:lpstr>
      <vt:lpstr>Forme di manifestazione del potere costituente (4)</vt:lpstr>
      <vt:lpstr>Potere costituito</vt:lpstr>
      <vt:lpstr>Costituzioni storiche</vt:lpstr>
      <vt:lpstr>In base al potere (1)</vt:lpstr>
      <vt:lpstr>In base al potere (2)</vt:lpstr>
      <vt:lpstr>Caratteristiche </vt:lpstr>
      <vt:lpstr>Procedimenti esterni</vt:lpstr>
      <vt:lpstr>Procedimenti internazionalmente guidati</vt:lpstr>
      <vt:lpstr>Procedimenti interni</vt:lpstr>
      <vt:lpstr>Le modificazioni alla Costituzione</vt:lpstr>
      <vt:lpstr>Quali tipologie di modifiche?</vt:lpstr>
      <vt:lpstr>Modificazioni formali</vt:lpstr>
      <vt:lpstr>In assenza di procedimenti e limiti alla revisione …</vt:lpstr>
      <vt:lpstr>Revisioni rigide: la non uniformità  di procedimenti di revisione</vt:lpstr>
      <vt:lpstr>Segue ….</vt:lpstr>
      <vt:lpstr>Segue …</vt:lpstr>
      <vt:lpstr>Segue …</vt:lpstr>
      <vt:lpstr>Revisione nelle costituzioni federali</vt:lpstr>
      <vt:lpstr>La revisione della Costituzione USA (art. V)</vt:lpstr>
      <vt:lpstr>Ne viene che …</vt:lpstr>
      <vt:lpstr>Combinando i vari elementi …</vt:lpstr>
      <vt:lpstr>Limiti temporali alla revisione</vt:lpstr>
      <vt:lpstr>Limiti circostanziali </vt:lpstr>
      <vt:lpstr>Limiti di contenuto  alla revisione costituzionale</vt:lpstr>
      <vt:lpstr>Il caso Ungherese</vt:lpstr>
      <vt:lpstr>Rigidità variabile</vt:lpstr>
      <vt:lpstr>Esempi </vt:lpstr>
      <vt:lpstr>segue</vt:lpstr>
      <vt:lpstr>Canada</vt:lpstr>
      <vt:lpstr>Revisioni totali</vt:lpstr>
      <vt:lpstr>È un potere costituente che non si muove solo sul piano della politica e del fatto compiuto?</vt:lpstr>
      <vt:lpstr>È comunque disciplinata</vt:lpstr>
      <vt:lpstr>La revisione totale incontra dei limiti?</vt:lpstr>
      <vt:lpstr>Revisioni tacite</vt:lpstr>
      <vt:lpstr>Deroga e rottura</vt:lpstr>
      <vt:lpstr>Sospensione della costituzione</vt:lpstr>
      <vt:lpstr>Le giustificazioni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dc:creator>
  <cp:lastModifiedBy>Matteo Nicolini</cp:lastModifiedBy>
  <cp:revision>88</cp:revision>
  <cp:lastPrinted>2015-10-19T16:22:05Z</cp:lastPrinted>
  <dcterms:created xsi:type="dcterms:W3CDTF">2013-02-21T09:08:49Z</dcterms:created>
  <dcterms:modified xsi:type="dcterms:W3CDTF">2016-10-24T10:24:48Z</dcterms:modified>
</cp:coreProperties>
</file>