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7" r:id="rId2"/>
    <p:sldId id="258" r:id="rId3"/>
    <p:sldId id="352" r:id="rId4"/>
    <p:sldId id="310" r:id="rId5"/>
    <p:sldId id="323" r:id="rId6"/>
    <p:sldId id="311" r:id="rId7"/>
    <p:sldId id="272" r:id="rId8"/>
    <p:sldId id="273" r:id="rId9"/>
    <p:sldId id="362" r:id="rId10"/>
    <p:sldId id="307" r:id="rId11"/>
    <p:sldId id="309" r:id="rId12"/>
    <p:sldId id="312" r:id="rId13"/>
    <p:sldId id="313" r:id="rId14"/>
    <p:sldId id="314" r:id="rId15"/>
    <p:sldId id="315" r:id="rId16"/>
    <p:sldId id="316" r:id="rId17"/>
    <p:sldId id="317" r:id="rId18"/>
    <p:sldId id="359" r:id="rId19"/>
    <p:sldId id="360" r:id="rId20"/>
    <p:sldId id="361" r:id="rId21"/>
    <p:sldId id="344" r:id="rId22"/>
    <p:sldId id="334" r:id="rId23"/>
    <p:sldId id="332" r:id="rId24"/>
    <p:sldId id="319" r:id="rId25"/>
    <p:sldId id="320" r:id="rId26"/>
    <p:sldId id="321" r:id="rId27"/>
    <p:sldId id="324" r:id="rId28"/>
    <p:sldId id="325" r:id="rId29"/>
    <p:sldId id="326" r:id="rId30"/>
    <p:sldId id="327" r:id="rId31"/>
    <p:sldId id="328" r:id="rId32"/>
  </p:sldIdLst>
  <p:sldSz cx="9144000" cy="6858000" type="screen4x3"/>
  <p:notesSz cx="6797675" cy="985678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906"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2839"/>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2839"/>
          </a:xfrm>
          <a:prstGeom prst="rect">
            <a:avLst/>
          </a:prstGeom>
        </p:spPr>
        <p:txBody>
          <a:bodyPr vert="horz" lIns="91440" tIns="45720" rIns="91440" bIns="45720" rtlCol="0"/>
          <a:lstStyle>
            <a:lvl1pPr algn="r">
              <a:defRPr sz="1200"/>
            </a:lvl1pPr>
          </a:lstStyle>
          <a:p>
            <a:fld id="{61C27844-189C-41C2-82A2-536FC461AAFD}" type="datetimeFigureOut">
              <a:rPr lang="it-IT" smtClean="0"/>
              <a:pPr/>
              <a:t>10/11/2014</a:t>
            </a:fld>
            <a:endParaRPr lang="it-IT"/>
          </a:p>
        </p:txBody>
      </p:sp>
      <p:sp>
        <p:nvSpPr>
          <p:cNvPr id="4" name="Segnaposto immagine diapositiva 3"/>
          <p:cNvSpPr>
            <a:spLocks noGrp="1" noRot="1" noChangeAspect="1"/>
          </p:cNvSpPr>
          <p:nvPr>
            <p:ph type="sldImg" idx="2"/>
          </p:nvPr>
        </p:nvSpPr>
        <p:spPr>
          <a:xfrm>
            <a:off x="935038" y="739775"/>
            <a:ext cx="4929187" cy="36957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681974"/>
            <a:ext cx="5438140" cy="4435555"/>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362238"/>
            <a:ext cx="2945659" cy="492839"/>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362238"/>
            <a:ext cx="2945659" cy="492839"/>
          </a:xfrm>
          <a:prstGeom prst="rect">
            <a:avLst/>
          </a:prstGeom>
        </p:spPr>
        <p:txBody>
          <a:bodyPr vert="horz" lIns="91440" tIns="45720" rIns="91440" bIns="45720" rtlCol="0" anchor="b"/>
          <a:lstStyle>
            <a:lvl1pPr algn="r">
              <a:defRPr sz="1200"/>
            </a:lvl1pPr>
          </a:lstStyle>
          <a:p>
            <a:fld id="{1DEFFA8B-C355-4544-8B2B-A4C7C2367195}" type="slidenum">
              <a:rPr lang="it-IT" smtClean="0"/>
              <a:pPr/>
              <a:t>‹N›</a:t>
            </a:fld>
            <a:endParaRPr lang="it-IT"/>
          </a:p>
        </p:txBody>
      </p:sp>
    </p:spTree>
    <p:extLst>
      <p:ext uri="{BB962C8B-B14F-4D97-AF65-F5344CB8AC3E}">
        <p14:creationId xmlns:p14="http://schemas.microsoft.com/office/powerpoint/2010/main" val="3162046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428B1F3-7AD8-4765-9164-7CDFEBED98DF}" type="datetimeFigureOut">
              <a:rPr lang="it-IT" smtClean="0"/>
              <a:pPr/>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6892499-252B-40C3-A29D-79EB5F907CE4}"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428B1F3-7AD8-4765-9164-7CDFEBED98DF}" type="datetimeFigureOut">
              <a:rPr lang="it-IT" smtClean="0"/>
              <a:pPr/>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6892499-252B-40C3-A29D-79EB5F907CE4}"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428B1F3-7AD8-4765-9164-7CDFEBED98DF}" type="datetimeFigureOut">
              <a:rPr lang="it-IT" smtClean="0"/>
              <a:pPr/>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6892499-252B-40C3-A29D-79EB5F907CE4}"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428B1F3-7AD8-4765-9164-7CDFEBED98DF}" type="datetimeFigureOut">
              <a:rPr lang="it-IT" smtClean="0"/>
              <a:pPr/>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6892499-252B-40C3-A29D-79EB5F907CE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428B1F3-7AD8-4765-9164-7CDFEBED98DF}" type="datetimeFigureOut">
              <a:rPr lang="it-IT" smtClean="0"/>
              <a:pPr/>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6892499-252B-40C3-A29D-79EB5F907CE4}"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428B1F3-7AD8-4765-9164-7CDFEBED98DF}" type="datetimeFigureOut">
              <a:rPr lang="it-IT" smtClean="0"/>
              <a:pPr/>
              <a:t>10/11/2014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6892499-252B-40C3-A29D-79EB5F907CE4}"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428B1F3-7AD8-4765-9164-7CDFEBED98DF}" type="datetimeFigureOut">
              <a:rPr lang="it-IT" smtClean="0"/>
              <a:pPr/>
              <a:t>10/11/2014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6892499-252B-40C3-A29D-79EB5F907CE4}"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428B1F3-7AD8-4765-9164-7CDFEBED98DF}" type="datetimeFigureOut">
              <a:rPr lang="it-IT" smtClean="0"/>
              <a:pPr/>
              <a:t>10/11/2014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6892499-252B-40C3-A29D-79EB5F907CE4}"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428B1F3-7AD8-4765-9164-7CDFEBED98DF}" type="datetimeFigureOut">
              <a:rPr lang="it-IT" smtClean="0"/>
              <a:pPr/>
              <a:t>10/11/2014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6892499-252B-40C3-A29D-79EB5F907CE4}"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428B1F3-7AD8-4765-9164-7CDFEBED98DF}" type="datetimeFigureOut">
              <a:rPr lang="it-IT" smtClean="0"/>
              <a:pPr/>
              <a:t>10/11/2014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6892499-252B-40C3-A29D-79EB5F907CE4}"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428B1F3-7AD8-4765-9164-7CDFEBED98DF}" type="datetimeFigureOut">
              <a:rPr lang="it-IT" smtClean="0"/>
              <a:pPr/>
              <a:t>10/11/2014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6892499-252B-40C3-A29D-79EB5F907CE4}"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28B1F3-7AD8-4765-9164-7CDFEBED98DF}" type="datetimeFigureOut">
              <a:rPr lang="it-IT" smtClean="0"/>
              <a:pPr/>
              <a:t>10/11/2014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892499-252B-40C3-A29D-79EB5F907CE4}"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FINANZA PUBBLICA, COSTITUZIONE E UNIONE EUROPEA</a:t>
            </a:r>
            <a:endParaRPr lang="it-IT" sz="3200" b="1" dirty="0"/>
          </a:p>
        </p:txBody>
      </p:sp>
      <p:sp>
        <p:nvSpPr>
          <p:cNvPr id="3" name="Segnaposto contenuto 2"/>
          <p:cNvSpPr>
            <a:spLocks noGrp="1"/>
          </p:cNvSpPr>
          <p:nvPr>
            <p:ph idx="1"/>
          </p:nvPr>
        </p:nvSpPr>
        <p:spPr/>
        <p:txBody>
          <a:bodyPr>
            <a:normAutofit lnSpcReduction="10000"/>
          </a:bodyPr>
          <a:lstStyle/>
          <a:p>
            <a:r>
              <a:rPr lang="it-IT" sz="2400" b="1" u="sng" dirty="0" smtClean="0"/>
              <a:t>Stato costituzionale democratico di diritto = Stato sociale</a:t>
            </a:r>
          </a:p>
          <a:p>
            <a:endParaRPr lang="it-IT" sz="2800" b="1" dirty="0"/>
          </a:p>
          <a:p>
            <a:pPr algn="just"/>
            <a:r>
              <a:rPr lang="it-IT" sz="2400" b="1" dirty="0" smtClean="0"/>
              <a:t>Art. 3 comma 2 Cost.: “È compito della Repubblica rimuovere gli ostacoli di ordine economico e sociale che limitando di fatto la libertà e l’eguaglianza impediscono il pieno sviluppo della persona umana e l’effettiva partecipazione dei lavoratori all’organizzazione politica, economica e sociale del Paese”</a:t>
            </a:r>
          </a:p>
          <a:p>
            <a:pPr algn="just"/>
            <a:endParaRPr lang="it-IT" sz="2400" b="1" dirty="0"/>
          </a:p>
          <a:p>
            <a:pPr algn="just"/>
            <a:r>
              <a:rPr lang="it-IT" sz="2400" b="1" dirty="0" smtClean="0"/>
              <a:t>Due leve dello Stato costituzionale democratico e sociale di diritto = 1) tributi = risorse finanziarie per servizi; 2)   erogazione della spesa pubblica</a:t>
            </a:r>
            <a:endParaRPr lang="it-IT" sz="2400" b="1" dirty="0"/>
          </a:p>
        </p:txBody>
      </p:sp>
    </p:spTree>
  </p:cSld>
  <p:clrMapOvr>
    <a:masterClrMapping/>
  </p:clrMapOvr>
  <p:transition>
    <p:cut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a:t>
            </a:r>
            <a:endParaRPr lang="it-IT" sz="3200" b="1" dirty="0"/>
          </a:p>
        </p:txBody>
      </p:sp>
      <p:sp>
        <p:nvSpPr>
          <p:cNvPr id="3" name="Segnaposto contenuto 2"/>
          <p:cNvSpPr>
            <a:spLocks noGrp="1"/>
          </p:cNvSpPr>
          <p:nvPr>
            <p:ph idx="1"/>
          </p:nvPr>
        </p:nvSpPr>
        <p:spPr/>
        <p:txBody>
          <a:bodyPr>
            <a:normAutofit fontScale="92500" lnSpcReduction="20000"/>
          </a:bodyPr>
          <a:lstStyle/>
          <a:p>
            <a:r>
              <a:rPr lang="it-IT" sz="2400" b="1" dirty="0" smtClean="0"/>
              <a:t>- TUE = trattato internazionale modificabile solo con la procedura in esso prevista o con un nuovo Trattato internazionale stipulato fra gli stessi Stati. </a:t>
            </a:r>
          </a:p>
          <a:p>
            <a:endParaRPr lang="it-IT" sz="2400" b="1" dirty="0" smtClean="0"/>
          </a:p>
          <a:p>
            <a:r>
              <a:rPr lang="it-IT" sz="2400" b="1" dirty="0" smtClean="0"/>
              <a:t>Art. 104 C TUE = norma a carattere permanente.</a:t>
            </a:r>
          </a:p>
          <a:p>
            <a:pPr>
              <a:buNone/>
            </a:pPr>
            <a:endParaRPr lang="it-IT" sz="2400" b="1" dirty="0" smtClean="0"/>
          </a:p>
          <a:p>
            <a:r>
              <a:rPr lang="it-IT" sz="2400" b="1" dirty="0" smtClean="0"/>
              <a:t>- Regolamento n. 1466/1997 = carenza assoluta di potere = inesistenza.</a:t>
            </a:r>
          </a:p>
          <a:p>
            <a:endParaRPr lang="it-IT" sz="2400" b="1" dirty="0" smtClean="0"/>
          </a:p>
          <a:p>
            <a:r>
              <a:rPr lang="it-IT" sz="2400" b="1" dirty="0" smtClean="0"/>
              <a:t>- Compressione della capacità finanziaria degli Stati dell’eurozona.</a:t>
            </a:r>
          </a:p>
          <a:p>
            <a:endParaRPr lang="it-IT" sz="2400" b="1" dirty="0" smtClean="0"/>
          </a:p>
          <a:p>
            <a:r>
              <a:rPr lang="it-IT" sz="2400" b="1" dirty="0" smtClean="0"/>
              <a:t>- Trattato di Lisbona (TUE e TFUE) entrato in vigore il 1° dicembre 2009</a:t>
            </a:r>
          </a:p>
          <a:p>
            <a:r>
              <a:rPr lang="it-IT" sz="2400" b="1" dirty="0" smtClean="0"/>
              <a:t>Art. 126 TFUE riproduce l’art. 104 TUE sul rapporto debito/PIL.</a:t>
            </a:r>
            <a:endParaRPr lang="it-IT" sz="24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b="1" dirty="0" smtClean="0"/>
              <a:t>FISCAL COMPACT (TRATTATO SULLA STABILITA’, SUL COORDINAMENTO E SULLA GOVERNANCE NELL’UNIONE ECONOMICA E MONETARIA)</a:t>
            </a:r>
            <a:endParaRPr lang="it-IT" sz="2800" b="1" dirty="0"/>
          </a:p>
        </p:txBody>
      </p:sp>
      <p:sp>
        <p:nvSpPr>
          <p:cNvPr id="3" name="Segnaposto contenuto 2"/>
          <p:cNvSpPr>
            <a:spLocks noGrp="1"/>
          </p:cNvSpPr>
          <p:nvPr>
            <p:ph idx="1"/>
          </p:nvPr>
        </p:nvSpPr>
        <p:spPr/>
        <p:txBody>
          <a:bodyPr>
            <a:normAutofit/>
          </a:bodyPr>
          <a:lstStyle/>
          <a:p>
            <a:pPr algn="just"/>
            <a:r>
              <a:rPr lang="it-IT" sz="2000" b="1" dirty="0" smtClean="0"/>
              <a:t>- Disciplina nuova per l’eurozona; disposizioni valide anche per gli Stati non partecipanti alla moneta unica:</a:t>
            </a:r>
          </a:p>
          <a:p>
            <a:pPr algn="just"/>
            <a:r>
              <a:rPr lang="it-IT" sz="2000" b="1" dirty="0" smtClean="0"/>
              <a:t>- patto di bilancio e coordinamento delle politiche economiche degli Stati;</a:t>
            </a:r>
          </a:p>
          <a:p>
            <a:pPr algn="just"/>
            <a:r>
              <a:rPr lang="it-IT" sz="2000" b="1" dirty="0" smtClean="0"/>
              <a:t>- </a:t>
            </a:r>
            <a:r>
              <a:rPr lang="it-IT" sz="2000" b="1" dirty="0" err="1" smtClean="0"/>
              <a:t>art.</a:t>
            </a:r>
            <a:r>
              <a:rPr lang="it-IT" sz="2000" b="1" dirty="0" smtClean="0"/>
              <a:t> 2, punto 2: </a:t>
            </a:r>
            <a:r>
              <a:rPr lang="it-IT" sz="2000" b="1" i="1" dirty="0" smtClean="0"/>
              <a:t>“il Trattato si applica nella misura in cui è compatibile con i Trattati su cui si fonda l’Unione europea e con il diritto dell’Unione europea. Esso non pregiudica la competenza dell’Unione in materia di unione economica”;</a:t>
            </a:r>
          </a:p>
          <a:p>
            <a:pPr algn="just"/>
            <a:r>
              <a:rPr lang="it-IT" sz="2000" b="1" dirty="0" smtClean="0"/>
              <a:t>- </a:t>
            </a:r>
            <a:r>
              <a:rPr lang="it-IT" sz="2000" b="1" dirty="0" err="1" smtClean="0"/>
              <a:t>art.</a:t>
            </a:r>
            <a:r>
              <a:rPr lang="it-IT" sz="2000" b="1" dirty="0" smtClean="0"/>
              <a:t> 3 = obbligo di posizione di bilancio degli Stati in pareggio o </a:t>
            </a:r>
            <a:r>
              <a:rPr lang="it-IT" sz="2000" b="1" i="1" dirty="0" smtClean="0"/>
              <a:t>addirittura </a:t>
            </a:r>
            <a:r>
              <a:rPr lang="it-IT" sz="2000" b="1" dirty="0" smtClean="0"/>
              <a:t>in attivo;</a:t>
            </a:r>
          </a:p>
          <a:p>
            <a:pPr algn="just"/>
            <a:r>
              <a:rPr lang="it-IT" sz="2000" b="1" dirty="0" smtClean="0"/>
              <a:t>- limite tollerabile di disavanzo strutturale = non più dello 0,5% del PIL;</a:t>
            </a:r>
          </a:p>
          <a:p>
            <a:pPr algn="just"/>
            <a:r>
              <a:rPr lang="it-IT" sz="2000" b="1" dirty="0" smtClean="0"/>
              <a:t>- termine per realizzare la convergenza è fissato dalla Commissione europea.</a:t>
            </a:r>
          </a:p>
          <a:p>
            <a:pPr algn="just"/>
            <a:endParaRPr lang="it-IT" sz="28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a:t>
            </a:r>
            <a:endParaRPr lang="it-IT" sz="3200" b="1" dirty="0"/>
          </a:p>
        </p:txBody>
      </p:sp>
      <p:sp>
        <p:nvSpPr>
          <p:cNvPr id="3" name="Segnaposto contenuto 2"/>
          <p:cNvSpPr>
            <a:spLocks noGrp="1"/>
          </p:cNvSpPr>
          <p:nvPr>
            <p:ph idx="1"/>
          </p:nvPr>
        </p:nvSpPr>
        <p:spPr/>
        <p:txBody>
          <a:bodyPr>
            <a:normAutofit fontScale="92500" lnSpcReduction="20000"/>
          </a:bodyPr>
          <a:lstStyle/>
          <a:p>
            <a:pPr algn="just">
              <a:buNone/>
            </a:pPr>
            <a:r>
              <a:rPr lang="it-IT" sz="2800" b="1" dirty="0" smtClean="0"/>
              <a:t> </a:t>
            </a:r>
            <a:r>
              <a:rPr lang="it-IT" sz="2000" b="1" dirty="0" smtClean="0"/>
              <a:t>- </a:t>
            </a:r>
            <a:r>
              <a:rPr lang="it-IT" sz="1800" b="1" dirty="0" err="1" smtClean="0"/>
              <a:t>Art.</a:t>
            </a:r>
            <a:r>
              <a:rPr lang="it-IT" sz="1800" b="1" dirty="0" smtClean="0"/>
              <a:t> 3, par. d: se la deviazione dal programma a medio termine è significativa opera il meccanismo di correzione = obbligo dello Stato di adottare misure di correzione entro un termine definito.</a:t>
            </a:r>
          </a:p>
          <a:p>
            <a:pPr algn="just">
              <a:buNone/>
            </a:pPr>
            <a:r>
              <a:rPr lang="it-IT" sz="1800" b="1" dirty="0" smtClean="0"/>
              <a:t>- </a:t>
            </a:r>
            <a:r>
              <a:rPr lang="it-IT" sz="1800" b="1" dirty="0" err="1" smtClean="0"/>
              <a:t>Art.</a:t>
            </a:r>
            <a:r>
              <a:rPr lang="it-IT" sz="1800" b="1" dirty="0" smtClean="0"/>
              <a:t> 3, c. 2: </a:t>
            </a:r>
            <a:r>
              <a:rPr lang="it-IT" sz="1800" b="1" u="sng" dirty="0" smtClean="0"/>
              <a:t>le disposizioni del Fiscal Compact producono effetti nel diritto nazionale mediante disposizioni vincolanti preferibilmente costituzionali.</a:t>
            </a:r>
            <a:endParaRPr lang="it-IT" sz="1800" b="1" u="sng" dirty="0"/>
          </a:p>
          <a:p>
            <a:pPr algn="just">
              <a:buFontTx/>
              <a:buChar char="-"/>
            </a:pPr>
            <a:r>
              <a:rPr lang="it-IT" sz="1800" b="1" u="sng" dirty="0" smtClean="0"/>
              <a:t>Per il Fiscal Compact è necessario che l’obbligo del pareggio del bilancio sia inserito in Costituzione (Legge fondamentale dello Stato).</a:t>
            </a:r>
          </a:p>
          <a:p>
            <a:pPr algn="just">
              <a:buFontTx/>
              <a:buChar char="-"/>
            </a:pPr>
            <a:r>
              <a:rPr lang="it-IT" sz="1800" b="1" dirty="0" smtClean="0"/>
              <a:t>Non è detto che per effetto del Fiscal Compact sia obbligatorio inserire in Costituzione l’obbligo del pareggio del bilancio, in modo che i provvedimenti correttivi, legati al vincolo del pareggio del bilancio, compresi quelli di carattere strutturale, specificamente prescritti dalla Commissione, quale che sia la loro natura e la loro portata, debbano ricevere applicazione automatica nello Stato anche in dipendenza dei vincoli costituzionali o equiparati. Dubbio interpretativo circa l’art. 3, comma 2 del fiscal compact. Cosa significa rispetto alle prerogative dei parlamenti nazionali? Che i parlamenti nazionali possono valutare il merito della correzione, prima di dare via libera all’applicazione, o significa che all’opposto le norme costituzionali devono essere tali da vincolare anche i Parlamenti in modo che i Parlamenti stessi esercitando le loro prerogative </a:t>
            </a:r>
            <a:r>
              <a:rPr lang="it-IT" sz="1800" b="1" smtClean="0"/>
              <a:t>concorrano all’obbligatorietà? </a:t>
            </a:r>
          </a:p>
          <a:p>
            <a:pPr algn="just">
              <a:buFontTx/>
              <a:buChar char="-"/>
            </a:pPr>
            <a:endParaRPr lang="it-IT" sz="1800" b="1" dirty="0" smtClean="0"/>
          </a:p>
          <a:p>
            <a:pPr algn="just">
              <a:buFontTx/>
              <a:buChar char="-"/>
            </a:pPr>
            <a:endParaRPr lang="it-IT" sz="1800" b="1" u="sng"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 </a:t>
            </a:r>
            <a:endParaRPr lang="it-IT" sz="3200" b="1" dirty="0"/>
          </a:p>
        </p:txBody>
      </p:sp>
      <p:sp>
        <p:nvSpPr>
          <p:cNvPr id="3" name="Segnaposto contenuto 2"/>
          <p:cNvSpPr>
            <a:spLocks noGrp="1"/>
          </p:cNvSpPr>
          <p:nvPr>
            <p:ph idx="1"/>
          </p:nvPr>
        </p:nvSpPr>
        <p:spPr/>
        <p:txBody>
          <a:bodyPr>
            <a:normAutofit/>
          </a:bodyPr>
          <a:lstStyle/>
          <a:p>
            <a:pPr algn="just"/>
            <a:r>
              <a:rPr lang="it-IT" sz="2400" b="1" dirty="0" smtClean="0"/>
              <a:t>- Obbligo degli Stati di modificare le proprie Costituzioni  in modo che i provvedimenti correttivi legati al vincolo di pareggio del bilancio abbiano applicazione immediata e permanente. </a:t>
            </a:r>
          </a:p>
          <a:p>
            <a:pPr algn="just"/>
            <a:endParaRPr lang="it-IT" sz="2400" b="1" dirty="0" smtClean="0"/>
          </a:p>
          <a:p>
            <a:pPr algn="just"/>
            <a:r>
              <a:rPr lang="it-IT" sz="2400" b="1" dirty="0" err="1" smtClean="0"/>
              <a:t>-Art</a:t>
            </a:r>
            <a:r>
              <a:rPr lang="it-IT" sz="2400" b="1" dirty="0" smtClean="0"/>
              <a:t>. 4 = se rapporto debito pubblico/PIL supera il 60 % la parte eccedente deve essere ridotta di 1/20 l’anno.</a:t>
            </a:r>
          </a:p>
          <a:p>
            <a:pPr algn="just"/>
            <a:endParaRPr lang="it-IT" sz="2400" b="1" dirty="0" smtClean="0"/>
          </a:p>
          <a:p>
            <a:pPr algn="just"/>
            <a:r>
              <a:rPr lang="it-IT" sz="2400" b="1" dirty="0" smtClean="0"/>
              <a:t>- In caso di inosservanza dell’art. 4 = procedura per disavanzo eccessivo. </a:t>
            </a:r>
            <a:endParaRPr lang="it-IT" sz="24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a:t>
            </a:r>
            <a:endParaRPr lang="it-IT" sz="3200" b="1" dirty="0"/>
          </a:p>
        </p:txBody>
      </p:sp>
      <p:sp>
        <p:nvSpPr>
          <p:cNvPr id="3" name="Segnaposto contenuto 2"/>
          <p:cNvSpPr>
            <a:spLocks noGrp="1"/>
          </p:cNvSpPr>
          <p:nvPr>
            <p:ph idx="1"/>
          </p:nvPr>
        </p:nvSpPr>
        <p:spPr/>
        <p:txBody>
          <a:bodyPr>
            <a:normAutofit/>
          </a:bodyPr>
          <a:lstStyle/>
          <a:p>
            <a:pPr algn="just"/>
            <a:r>
              <a:rPr lang="it-IT" sz="2400" b="1" dirty="0" smtClean="0"/>
              <a:t>Art. 5: le riforme strutturali di correzione formano oggetto di un programma che deve essere approvato dal Consiglio e dalla Commissione = partenariato. </a:t>
            </a:r>
          </a:p>
          <a:p>
            <a:pPr algn="just"/>
            <a:endParaRPr lang="it-IT" sz="2400" b="1" dirty="0" smtClean="0"/>
          </a:p>
          <a:p>
            <a:pPr algn="just"/>
            <a:r>
              <a:rPr lang="it-IT" sz="2400" b="1" dirty="0" smtClean="0"/>
              <a:t>Se lo Stato non accetta le misure strutturali specifiche che la Commissione chiede si può avviare la procedura per disavanzo eccessivo. </a:t>
            </a:r>
          </a:p>
          <a:p>
            <a:pPr algn="just"/>
            <a:endParaRPr lang="it-IT" sz="2400" b="1" dirty="0" smtClean="0"/>
          </a:p>
          <a:p>
            <a:pPr algn="just"/>
            <a:r>
              <a:rPr lang="it-IT" sz="2400" b="1" dirty="0" smtClean="0"/>
              <a:t>Consiglio e Commissione = monitoraggio sull’attuazione del programma.</a:t>
            </a:r>
            <a:endParaRPr lang="it-IT" sz="24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a:t>
            </a:r>
            <a:endParaRPr lang="it-IT" sz="3200" b="1" dirty="0"/>
          </a:p>
        </p:txBody>
      </p:sp>
      <p:sp>
        <p:nvSpPr>
          <p:cNvPr id="3" name="Segnaposto contenuto 2"/>
          <p:cNvSpPr>
            <a:spLocks noGrp="1"/>
          </p:cNvSpPr>
          <p:nvPr>
            <p:ph idx="1"/>
          </p:nvPr>
        </p:nvSpPr>
        <p:spPr/>
        <p:txBody>
          <a:bodyPr>
            <a:normAutofit/>
          </a:bodyPr>
          <a:lstStyle/>
          <a:p>
            <a:r>
              <a:rPr lang="it-IT" sz="2400" b="1" dirty="0" smtClean="0"/>
              <a:t>- Art. 6: gli Stati devono sottoporre </a:t>
            </a:r>
            <a:r>
              <a:rPr lang="it-IT" sz="2400" b="1" i="1" dirty="0" smtClean="0"/>
              <a:t>ex ante </a:t>
            </a:r>
            <a:r>
              <a:rPr lang="it-IT" sz="2400" b="1" dirty="0" smtClean="0"/>
              <a:t>i piani di emissione dei titoli del debito pubblico al Consiglio e alla Commissione ai fini del loro coordinamento = limitazione della capacità finanziaria dello Stato nazionale.</a:t>
            </a:r>
          </a:p>
          <a:p>
            <a:endParaRPr lang="it-IT" sz="2400" b="1" dirty="0" smtClean="0"/>
          </a:p>
          <a:p>
            <a:r>
              <a:rPr lang="it-IT" sz="2400" b="1" dirty="0" smtClean="0"/>
              <a:t>- Art. 7: in caso di procedimento per disavanzo eccessivo gli Stati devono osservare le proposte e le raccomandazioni della Commissione. Il Consiglio può disattendere le proposte della Commissione solo se il voto del Consiglio sia espresso con la maggioranza qualificata degli Stati euro.  </a:t>
            </a:r>
            <a:endParaRPr lang="it-IT" sz="24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 </a:t>
            </a:r>
            <a:endParaRPr lang="it-IT" sz="3200" b="1" dirty="0"/>
          </a:p>
        </p:txBody>
      </p:sp>
      <p:sp>
        <p:nvSpPr>
          <p:cNvPr id="3" name="Segnaposto contenuto 2"/>
          <p:cNvSpPr>
            <a:spLocks noGrp="1"/>
          </p:cNvSpPr>
          <p:nvPr>
            <p:ph idx="1"/>
          </p:nvPr>
        </p:nvSpPr>
        <p:spPr/>
        <p:txBody>
          <a:bodyPr>
            <a:normAutofit lnSpcReduction="10000"/>
          </a:bodyPr>
          <a:lstStyle/>
          <a:p>
            <a:pPr algn="just"/>
            <a:r>
              <a:rPr lang="it-IT" sz="2400" b="1" dirty="0" smtClean="0"/>
              <a:t>Art. 8: Commissione informa gli Stati sulle misure adottate da ciascuno dei Paesi per il recepimento delle norme del Fiscal Compact nel diritto nazionale.</a:t>
            </a:r>
          </a:p>
          <a:p>
            <a:pPr algn="just"/>
            <a:endParaRPr lang="it-IT" sz="2400" b="1" dirty="0" smtClean="0"/>
          </a:p>
          <a:p>
            <a:pPr algn="just"/>
            <a:r>
              <a:rPr lang="it-IT" sz="2400" b="1" dirty="0" smtClean="0"/>
              <a:t>In caso di inottemperanza, la Commissione ed autonomamente qualsiasi Stato membro può adire la Corte di giustizia UE. La Corte di giustizia se accoglie il ricorso stabilisce le misure che devono essere adottate. Se lo Stato non si adegua, il Paese ricorrente può di nuovo adire la Corte di giustizia ed ottenere la condanna dello Stato al pagamento di una pena pecuniaria (fino al 0,1% PIL). Tali somme </a:t>
            </a:r>
            <a:r>
              <a:rPr lang="it-IT" sz="2400" b="1" smtClean="0"/>
              <a:t>vanno n el</a:t>
            </a:r>
            <a:r>
              <a:rPr lang="it-IT" sz="2400" b="1" dirty="0" smtClean="0"/>
              <a:t> Meccanismo europeo di stabilità (MES).</a:t>
            </a:r>
            <a:endParaRPr lang="it-IT" sz="24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a:t>
            </a:r>
            <a:endParaRPr lang="it-IT" sz="3200" b="1" dirty="0"/>
          </a:p>
        </p:txBody>
      </p:sp>
      <p:sp>
        <p:nvSpPr>
          <p:cNvPr id="3" name="Segnaposto contenuto 2"/>
          <p:cNvSpPr>
            <a:spLocks noGrp="1"/>
          </p:cNvSpPr>
          <p:nvPr>
            <p:ph idx="1"/>
          </p:nvPr>
        </p:nvSpPr>
        <p:spPr/>
        <p:txBody>
          <a:bodyPr>
            <a:normAutofit fontScale="92500" lnSpcReduction="10000"/>
          </a:bodyPr>
          <a:lstStyle/>
          <a:p>
            <a:r>
              <a:rPr lang="it-IT" sz="2400" b="1" dirty="0" smtClean="0"/>
              <a:t>Fiscal Compact attribuisce alla Commissione e agli Stati membri poteri non contemplati dai Trattati.</a:t>
            </a:r>
          </a:p>
          <a:p>
            <a:endParaRPr lang="it-IT" sz="2400" b="1" dirty="0" smtClean="0"/>
          </a:p>
          <a:p>
            <a:r>
              <a:rPr lang="it-IT" sz="2400" b="1" dirty="0" smtClean="0"/>
              <a:t>Art. 3, punto 1 Fiscal Compact = il Fiscal Compact si applica nella misura in cui è compatibile con il Trattato su cui si fonda l’Unione europea e con il diritto dell’Unione europea.</a:t>
            </a:r>
          </a:p>
          <a:p>
            <a:endParaRPr lang="it-IT" sz="2400" b="1" dirty="0" smtClean="0"/>
          </a:p>
          <a:p>
            <a:r>
              <a:rPr lang="it-IT" sz="2400" b="1" u="sng" dirty="0" smtClean="0"/>
              <a:t>TUE (Lisbona) = 3% limite dell’indebitamento;</a:t>
            </a:r>
          </a:p>
          <a:p>
            <a:r>
              <a:rPr lang="it-IT" sz="2400" b="1" u="sng" dirty="0" smtClean="0"/>
              <a:t>Fiscal Compact fissa il limite a zero punti; </a:t>
            </a:r>
          </a:p>
          <a:p>
            <a:r>
              <a:rPr lang="it-IT" sz="2400" b="1" u="sng" dirty="0" smtClean="0"/>
              <a:t>TFUE (Lisbona) pone nel limite del 3% la funzione di determinare la sfera di sovranità fiscale degli Stati;	</a:t>
            </a:r>
          </a:p>
          <a:p>
            <a:r>
              <a:rPr lang="it-IT" sz="2400" b="1" u="sng" dirty="0" smtClean="0"/>
              <a:t>Fiscal Compact con l’obbligo del pareggio del bilancio sopprime la sovranità fiscale degli Stati. </a:t>
            </a:r>
            <a:endParaRPr lang="it-IT" sz="2400" b="1" u="sng"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PROBLEMI CON I PRINCIPI COSTITUZIONALI FONDAMENTALI</a:t>
            </a:r>
            <a:endParaRPr lang="it-IT" sz="3200" b="1" dirty="0"/>
          </a:p>
        </p:txBody>
      </p:sp>
      <p:sp>
        <p:nvSpPr>
          <p:cNvPr id="3" name="Segnaposto contenuto 2"/>
          <p:cNvSpPr>
            <a:spLocks noGrp="1"/>
          </p:cNvSpPr>
          <p:nvPr>
            <p:ph idx="1"/>
          </p:nvPr>
        </p:nvSpPr>
        <p:spPr/>
        <p:txBody>
          <a:bodyPr>
            <a:normAutofit fontScale="92500" lnSpcReduction="20000"/>
          </a:bodyPr>
          <a:lstStyle/>
          <a:p>
            <a:r>
              <a:rPr lang="it-IT" sz="2400" b="1" dirty="0" smtClean="0"/>
              <a:t>Art. 11 Cost. = autolimitazione della sovranità come riduzione della sovranità, non come soppressione della sovranità.</a:t>
            </a:r>
          </a:p>
          <a:p>
            <a:endParaRPr lang="it-IT" sz="2400" b="1" dirty="0" smtClean="0"/>
          </a:p>
          <a:p>
            <a:pPr algn="just"/>
            <a:r>
              <a:rPr lang="it-IT" sz="2400" b="1" dirty="0" smtClean="0"/>
              <a:t>Principio democratico (art. 1 Cost.: </a:t>
            </a:r>
            <a:r>
              <a:rPr lang="it-IT" sz="2400" b="1" i="1" dirty="0" smtClean="0"/>
              <a:t>“</a:t>
            </a:r>
            <a:r>
              <a:rPr lang="it-IT" sz="2400" b="1" i="1" u="sng" dirty="0" smtClean="0"/>
              <a:t>L’Italia è una Repubblica democratica </a:t>
            </a:r>
            <a:r>
              <a:rPr lang="it-IT" sz="2400" b="1" i="1" dirty="0" smtClean="0"/>
              <a:t>fondata sul lavoro. </a:t>
            </a:r>
            <a:r>
              <a:rPr lang="it-IT" sz="2400" b="1" i="1" u="sng" dirty="0" smtClean="0"/>
              <a:t>La sovranità appartiene al popolo che la esercita nelle forme e nei limiti della Costituzione</a:t>
            </a:r>
            <a:r>
              <a:rPr lang="it-IT" sz="2400" b="1" i="1" dirty="0" smtClean="0"/>
              <a:t>”)</a:t>
            </a:r>
            <a:r>
              <a:rPr lang="it-IT" sz="2400" b="1" dirty="0" smtClean="0"/>
              <a:t> = invece nel Fiscal Compact il potere dominante è attribuito alla Commissione europea.</a:t>
            </a:r>
          </a:p>
          <a:p>
            <a:endParaRPr lang="it-IT" sz="2400" b="1" dirty="0" smtClean="0"/>
          </a:p>
          <a:p>
            <a:r>
              <a:rPr lang="it-IT" sz="2400" b="1" dirty="0" smtClean="0"/>
              <a:t>Commissione europea è priva di collegamento con i popoli dell’Unione = non risponde ai requisiti di democraticità.</a:t>
            </a:r>
          </a:p>
          <a:p>
            <a:pPr>
              <a:buNone/>
            </a:pPr>
            <a:endParaRPr lang="it-IT" sz="2400" b="1" dirty="0" smtClean="0"/>
          </a:p>
          <a:p>
            <a:r>
              <a:rPr lang="it-IT" sz="2400" b="1" dirty="0" smtClean="0"/>
              <a:t>Consiglio esautorato quando invece è espressione della volontà popolare quale manifestatasi in ciascuno Stato nelle elezioni politiche. </a:t>
            </a:r>
          </a:p>
          <a:p>
            <a:pPr>
              <a:buNone/>
            </a:pPr>
            <a:endParaRPr lang="it-IT" sz="1900" b="1" dirty="0" smtClean="0"/>
          </a:p>
          <a:p>
            <a:endParaRPr lang="it-IT" sz="2800" b="1" dirty="0" smtClean="0"/>
          </a:p>
          <a:p>
            <a:endParaRPr lang="it-IT" sz="2800" b="1" dirty="0"/>
          </a:p>
        </p:txBody>
      </p:sp>
    </p:spTree>
    <p:extLst>
      <p:ext uri="{BB962C8B-B14F-4D97-AF65-F5344CB8AC3E}">
        <p14:creationId xmlns:p14="http://schemas.microsoft.com/office/powerpoint/2010/main" val="15757195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LA MANCANZA </a:t>
            </a:r>
            <a:r>
              <a:rPr lang="it-IT" sz="3200" b="1" dirty="0" err="1" smtClean="0"/>
              <a:t>DI</a:t>
            </a:r>
            <a:r>
              <a:rPr lang="it-IT" sz="3200" b="1" dirty="0" smtClean="0"/>
              <a:t> LEGITTIMITA’ DEMOCRATICA DELLA COMMISSIONE EUROPEA</a:t>
            </a:r>
            <a:endParaRPr lang="it-IT" sz="3200" b="1" dirty="0"/>
          </a:p>
        </p:txBody>
      </p:sp>
      <p:sp>
        <p:nvSpPr>
          <p:cNvPr id="3" name="Segnaposto contenuto 2"/>
          <p:cNvSpPr>
            <a:spLocks noGrp="1"/>
          </p:cNvSpPr>
          <p:nvPr>
            <p:ph idx="1"/>
          </p:nvPr>
        </p:nvSpPr>
        <p:spPr/>
        <p:txBody>
          <a:bodyPr>
            <a:normAutofit lnSpcReduction="10000"/>
          </a:bodyPr>
          <a:lstStyle/>
          <a:p>
            <a:r>
              <a:rPr lang="it-IT" sz="2000" b="1" dirty="0" smtClean="0"/>
              <a:t>Democrazia – sovranità popolare (art. 1 Cost.);</a:t>
            </a:r>
          </a:p>
          <a:p>
            <a:endParaRPr lang="it-IT" sz="2000" b="1" dirty="0" smtClean="0"/>
          </a:p>
          <a:p>
            <a:r>
              <a:rPr lang="it-IT" sz="2000" b="1" dirty="0" smtClean="0"/>
              <a:t>Diritti di partecipazione al corpo elettorale:</a:t>
            </a:r>
          </a:p>
          <a:p>
            <a:r>
              <a:rPr lang="it-IT" sz="2000" b="1" dirty="0" smtClean="0"/>
              <a:t>- diritti di elettorato attivo e passivo (artt. 48 e 51 Cost.);</a:t>
            </a:r>
          </a:p>
          <a:p>
            <a:r>
              <a:rPr lang="it-IT" sz="2000" b="1" dirty="0" smtClean="0"/>
              <a:t>- diritto di avvalersi dei partiti politici per concorrere con metodo democratico a determinare la politica nazionale (art. 49 Cost.);</a:t>
            </a:r>
          </a:p>
          <a:p>
            <a:r>
              <a:rPr lang="it-IT" sz="2000" b="1" dirty="0" smtClean="0"/>
              <a:t>- elezione di Camera e Senato;</a:t>
            </a:r>
          </a:p>
          <a:p>
            <a:r>
              <a:rPr lang="it-IT" sz="2000" b="1" dirty="0" smtClean="0"/>
              <a:t>- fiducia Parlamento-Governo (art. 94 Cost.).</a:t>
            </a:r>
          </a:p>
          <a:p>
            <a:endParaRPr lang="it-IT" sz="2000" b="1" dirty="0" smtClean="0"/>
          </a:p>
          <a:p>
            <a:r>
              <a:rPr lang="it-IT" sz="2000" b="1" dirty="0" smtClean="0"/>
              <a:t>Nella Costituzione italiana non si ammette che per una legislatura le funzioni di governo siano esercitate da soggetti estranei al Parlamento, indipendenti verso il Parlamento, scelti da una istituzione diversa non responsabile verso il Parlamento (G. </a:t>
            </a:r>
            <a:r>
              <a:rPr lang="it-IT" sz="2000" b="1" dirty="0" err="1" smtClean="0"/>
              <a:t>Guarino</a:t>
            </a:r>
            <a:r>
              <a:rPr lang="it-IT" sz="2000" b="1" dirty="0" smtClean="0"/>
              <a:t>).</a:t>
            </a:r>
          </a:p>
          <a:p>
            <a:endParaRPr lang="it-IT" sz="2400" b="1" dirty="0" smtClean="0"/>
          </a:p>
          <a:p>
            <a:endParaRPr lang="it-IT" sz="2400" b="1" dirty="0"/>
          </a:p>
        </p:txBody>
      </p:sp>
    </p:spTree>
    <p:extLst>
      <p:ext uri="{BB962C8B-B14F-4D97-AF65-F5344CB8AC3E}">
        <p14:creationId xmlns:p14="http://schemas.microsoft.com/office/powerpoint/2010/main" val="1029176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DEFINIZIONE </a:t>
            </a:r>
            <a:r>
              <a:rPr lang="it-IT" sz="3200" b="1" dirty="0" err="1" smtClean="0"/>
              <a:t>DI</a:t>
            </a:r>
            <a:r>
              <a:rPr lang="it-IT" sz="3200" b="1" dirty="0" smtClean="0"/>
              <a:t> FINANZA PUBBLICA</a:t>
            </a:r>
            <a:endParaRPr lang="it-IT" sz="3200" dirty="0"/>
          </a:p>
        </p:txBody>
      </p:sp>
      <p:sp>
        <p:nvSpPr>
          <p:cNvPr id="3" name="Segnaposto contenuto 2"/>
          <p:cNvSpPr>
            <a:spLocks noGrp="1"/>
          </p:cNvSpPr>
          <p:nvPr>
            <p:ph idx="1"/>
          </p:nvPr>
        </p:nvSpPr>
        <p:spPr/>
        <p:txBody>
          <a:bodyPr>
            <a:normAutofit/>
          </a:bodyPr>
          <a:lstStyle/>
          <a:p>
            <a:r>
              <a:rPr lang="it-IT" sz="2800" b="1" dirty="0" smtClean="0"/>
              <a:t>Disciplina delle entrate e delle spese;</a:t>
            </a:r>
          </a:p>
          <a:p>
            <a:endParaRPr lang="it-IT" sz="2800" b="1" dirty="0"/>
          </a:p>
          <a:p>
            <a:r>
              <a:rPr lang="it-IT" sz="2800" b="1" dirty="0" smtClean="0"/>
              <a:t>Disciplina della Costituzione in tema di finanza </a:t>
            </a:r>
            <a:r>
              <a:rPr lang="it-IT" sz="2800" b="1" u="sng" dirty="0" smtClean="0"/>
              <a:t>pubblica:</a:t>
            </a:r>
          </a:p>
          <a:p>
            <a:pPr algn="just"/>
            <a:r>
              <a:rPr lang="it-IT" sz="2800" b="1" u="sng" dirty="0" smtClean="0"/>
              <a:t>entrate – art. 53 Cost.: </a:t>
            </a:r>
            <a:r>
              <a:rPr lang="it-IT" sz="2800" b="1" dirty="0" smtClean="0"/>
              <a:t>“Tutti sono tenuti a concorrere alle spese pubbliche in ragione della loro capacità contributiva. Il sistema italiano è informato a criteri di </a:t>
            </a:r>
            <a:r>
              <a:rPr lang="it-IT" sz="2800" b="1" u="sng" dirty="0" smtClean="0"/>
              <a:t>progressività</a:t>
            </a:r>
            <a:r>
              <a:rPr lang="it-IT" sz="2800" b="1" dirty="0" smtClean="0"/>
              <a:t>”.</a:t>
            </a:r>
            <a:endParaRPr lang="it-IT" sz="28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 </a:t>
            </a:r>
            <a:endParaRPr lang="it-IT" sz="3200" b="1" dirty="0"/>
          </a:p>
        </p:txBody>
      </p:sp>
      <p:sp>
        <p:nvSpPr>
          <p:cNvPr id="3" name="Segnaposto contenuto 2"/>
          <p:cNvSpPr>
            <a:spLocks noGrp="1"/>
          </p:cNvSpPr>
          <p:nvPr>
            <p:ph idx="1"/>
          </p:nvPr>
        </p:nvSpPr>
        <p:spPr/>
        <p:txBody>
          <a:bodyPr>
            <a:noAutofit/>
          </a:bodyPr>
          <a:lstStyle/>
          <a:p>
            <a:pPr algn="ctr"/>
            <a:r>
              <a:rPr lang="it-IT" sz="1600" b="1" dirty="0" smtClean="0"/>
              <a:t>Composizione e formazione della Commissione europea:</a:t>
            </a:r>
          </a:p>
          <a:p>
            <a:endParaRPr lang="it-IT" sz="1400" b="1" dirty="0" smtClean="0"/>
          </a:p>
          <a:p>
            <a:endParaRPr lang="it-IT" sz="1400" b="1" dirty="0" smtClean="0"/>
          </a:p>
          <a:p>
            <a:r>
              <a:rPr lang="it-IT" sz="1400" b="1" dirty="0" smtClean="0"/>
              <a:t>28 membri; </a:t>
            </a:r>
          </a:p>
          <a:p>
            <a:r>
              <a:rPr lang="it-IT" sz="1400" b="1" dirty="0" smtClean="0"/>
              <a:t>- Consiglio europeo a maggioranza qualificata propone al Parlamento europeo il Presidente della Commissione;</a:t>
            </a:r>
          </a:p>
          <a:p>
            <a:r>
              <a:rPr lang="it-IT" sz="1400" b="1" dirty="0" smtClean="0"/>
              <a:t>- Parlamento si pronuncia a maggioranza dei membri;</a:t>
            </a:r>
          </a:p>
          <a:p>
            <a:r>
              <a:rPr lang="it-IT" sz="1400" b="1" dirty="0" smtClean="0"/>
              <a:t>- Il Presidente eletto della Commissione di comune accordo con il Consiglio seleziona le altre personalità chiamate a comporre la Commissione attenendosi alle proposte degli Stati;</a:t>
            </a:r>
          </a:p>
          <a:p>
            <a:r>
              <a:rPr lang="it-IT" sz="1400" b="1" dirty="0" smtClean="0"/>
              <a:t>- Presidente e i membri della Commissione si sottopongono collettivamente al voto di approvazione del Parlamento;</a:t>
            </a:r>
          </a:p>
          <a:p>
            <a:r>
              <a:rPr lang="it-IT" sz="1400" b="1" dirty="0" smtClean="0"/>
              <a:t>- Infine il Consiglio europeo nomina la Commissione a maggioranza qualificata (art. 9D TUE). </a:t>
            </a:r>
          </a:p>
          <a:p>
            <a:r>
              <a:rPr lang="it-IT" sz="1400" b="1" dirty="0" smtClean="0"/>
              <a:t>- Revoca della Commissione = maggioranza dei 2/3 del Parlamento europeo.</a:t>
            </a:r>
          </a:p>
          <a:p>
            <a:r>
              <a:rPr lang="it-IT" sz="1400" b="1" dirty="0" smtClean="0"/>
              <a:t>- Commissione = organo europeo; non rappresenta gli Stati. </a:t>
            </a:r>
          </a:p>
          <a:p>
            <a:r>
              <a:rPr lang="it-IT" sz="1400" b="1" dirty="0" smtClean="0"/>
              <a:t>- Commissione europea dal 1° novembre 2014: numero pari ai 2/3 del numero degli Stati membri;</a:t>
            </a:r>
          </a:p>
          <a:p>
            <a:r>
              <a:rPr lang="it-IT" sz="1400" b="1" dirty="0" smtClean="0"/>
              <a:t>- Commissione europea = governo dell’Unione europea.</a:t>
            </a:r>
            <a:endParaRPr lang="it-IT" sz="1400" b="1" dirty="0"/>
          </a:p>
        </p:txBody>
      </p:sp>
    </p:spTree>
    <p:extLst>
      <p:ext uri="{BB962C8B-B14F-4D97-AF65-F5344CB8AC3E}">
        <p14:creationId xmlns:p14="http://schemas.microsoft.com/office/powerpoint/2010/main" val="1736295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PROBLEMA</a:t>
            </a:r>
            <a:endParaRPr lang="it-IT" sz="3200" b="1" dirty="0"/>
          </a:p>
        </p:txBody>
      </p:sp>
      <p:sp>
        <p:nvSpPr>
          <p:cNvPr id="3" name="Segnaposto contenuto 2"/>
          <p:cNvSpPr>
            <a:spLocks noGrp="1"/>
          </p:cNvSpPr>
          <p:nvPr>
            <p:ph idx="1"/>
          </p:nvPr>
        </p:nvSpPr>
        <p:spPr/>
        <p:txBody>
          <a:bodyPr>
            <a:normAutofit fontScale="92500" lnSpcReduction="10000"/>
          </a:bodyPr>
          <a:lstStyle/>
          <a:p>
            <a:pPr algn="just"/>
            <a:r>
              <a:rPr lang="it-IT" sz="2800" b="1" dirty="0" smtClean="0"/>
              <a:t>Art. 11 </a:t>
            </a:r>
            <a:r>
              <a:rPr lang="it-IT" sz="2800" b="1" dirty="0" err="1" smtClean="0"/>
              <a:t>Cost</a:t>
            </a:r>
            <a:r>
              <a:rPr lang="it-IT" sz="2800" b="1" dirty="0" smtClean="0"/>
              <a:t>.:</a:t>
            </a:r>
          </a:p>
          <a:p>
            <a:pPr algn="just"/>
            <a:r>
              <a:rPr lang="it-IT" sz="2800" b="1" dirty="0" smtClean="0"/>
              <a:t>«L’Italia …. consente, in condizioni di parità con gli altri Stati, alle limitazioni di sovranità necessarie ad un ordinamento che assicuri la pace e la giustizia fra le nazioni; promuove e favorisce le organizzazioni internazionali rivolte a tale scopo». </a:t>
            </a:r>
          </a:p>
          <a:p>
            <a:pPr algn="just"/>
            <a:endParaRPr lang="it-IT" sz="2800" b="1" dirty="0"/>
          </a:p>
          <a:p>
            <a:pPr algn="just"/>
            <a:r>
              <a:rPr lang="it-IT" sz="2800" b="1" dirty="0" smtClean="0"/>
              <a:t>Obbligo del pareggio di bilancio = limitazione o soppressione di sovranità?</a:t>
            </a:r>
          </a:p>
          <a:p>
            <a:pPr algn="just"/>
            <a:r>
              <a:rPr lang="it-IT" sz="2800" b="1" dirty="0" smtClean="0"/>
              <a:t>Lo Stato nazionale non ha più margine di autonomia fiscale.                                                            </a:t>
            </a:r>
            <a:endParaRPr lang="it-IT" sz="2800" b="1" dirty="0"/>
          </a:p>
        </p:txBody>
      </p:sp>
    </p:spTree>
    <p:extLst>
      <p:ext uri="{BB962C8B-B14F-4D97-AF65-F5344CB8AC3E}">
        <p14:creationId xmlns:p14="http://schemas.microsoft.com/office/powerpoint/2010/main" val="27755278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DEMOCRAZIA/ORGANOCRAZIA</a:t>
            </a:r>
            <a:endParaRPr lang="it-IT" sz="3200" b="1" dirty="0"/>
          </a:p>
        </p:txBody>
      </p:sp>
      <p:sp>
        <p:nvSpPr>
          <p:cNvPr id="3" name="Segnaposto contenuto 2"/>
          <p:cNvSpPr>
            <a:spLocks noGrp="1"/>
          </p:cNvSpPr>
          <p:nvPr>
            <p:ph idx="1"/>
          </p:nvPr>
        </p:nvSpPr>
        <p:spPr/>
        <p:txBody>
          <a:bodyPr>
            <a:normAutofit/>
          </a:bodyPr>
          <a:lstStyle/>
          <a:p>
            <a:endParaRPr lang="it-IT" sz="2800" b="1" dirty="0" smtClean="0"/>
          </a:p>
          <a:p>
            <a:endParaRPr lang="it-IT" sz="2800" b="1" dirty="0" smtClean="0"/>
          </a:p>
          <a:p>
            <a:pPr algn="just"/>
            <a:r>
              <a:rPr lang="it-IT" sz="2800" b="1" u="sng" dirty="0" smtClean="0"/>
              <a:t>Democrazia</a:t>
            </a:r>
            <a:r>
              <a:rPr lang="it-IT" sz="2800" b="1" dirty="0" smtClean="0"/>
              <a:t> = sistema di organi dotati di poteri aventi derivazione dal corpo elettorale.</a:t>
            </a:r>
          </a:p>
          <a:p>
            <a:pPr algn="just"/>
            <a:endParaRPr lang="it-IT" sz="2800" b="1" dirty="0" smtClean="0"/>
          </a:p>
          <a:p>
            <a:pPr algn="just"/>
            <a:r>
              <a:rPr lang="it-IT" sz="2800" b="1" u="sng" dirty="0" err="1" smtClean="0"/>
              <a:t>Organocrazia</a:t>
            </a:r>
            <a:r>
              <a:rPr lang="it-IT" sz="2800" b="1" dirty="0" smtClean="0"/>
              <a:t> = sistema di organi dotati di poteri che non hanno derivazione diretta dal corpo elettorale dei cittadini europei e dal Parlamento europeo. </a:t>
            </a:r>
            <a:endParaRPr lang="it-IT" sz="28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 </a:t>
            </a:r>
            <a:endParaRPr lang="it-IT" sz="3200" b="1" dirty="0"/>
          </a:p>
        </p:txBody>
      </p:sp>
      <p:sp>
        <p:nvSpPr>
          <p:cNvPr id="3" name="Segnaposto contenuto 2"/>
          <p:cNvSpPr>
            <a:spLocks noGrp="1"/>
          </p:cNvSpPr>
          <p:nvPr>
            <p:ph idx="1"/>
          </p:nvPr>
        </p:nvSpPr>
        <p:spPr/>
        <p:txBody>
          <a:bodyPr>
            <a:normAutofit fontScale="92500" lnSpcReduction="10000"/>
          </a:bodyPr>
          <a:lstStyle/>
          <a:p>
            <a:pPr algn="just"/>
            <a:r>
              <a:rPr lang="it-IT" sz="2400" b="1" dirty="0" smtClean="0"/>
              <a:t>- Dal 1° novembre 2014 = Commissione sarà composta da un numero di membri corrispondente ai 2/3 degli Stati membri;</a:t>
            </a:r>
          </a:p>
          <a:p>
            <a:pPr algn="just"/>
            <a:endParaRPr lang="it-IT" sz="2400" b="1" dirty="0" smtClean="0"/>
          </a:p>
          <a:p>
            <a:pPr algn="just"/>
            <a:r>
              <a:rPr lang="it-IT" sz="2400" b="1" dirty="0" smtClean="0"/>
              <a:t>- Sistema di rotazione paritaria fra gli Stati membri;</a:t>
            </a:r>
          </a:p>
          <a:p>
            <a:pPr algn="just"/>
            <a:endParaRPr lang="it-IT" sz="2400" b="1" dirty="0" smtClean="0"/>
          </a:p>
          <a:p>
            <a:pPr algn="just"/>
            <a:r>
              <a:rPr lang="it-IT" sz="2400" b="1" dirty="0" smtClean="0"/>
              <a:t>- Atti normativi e amministrativi saranno adottati da persone totalmente estranee ai corpi elettorali nazionali = </a:t>
            </a:r>
            <a:r>
              <a:rPr lang="it-IT" sz="2400" b="1" u="sng" dirty="0" smtClean="0"/>
              <a:t>incisione sul principio democratico e sulla sovranità parlamentare</a:t>
            </a:r>
            <a:r>
              <a:rPr lang="it-IT" sz="2400" b="1" dirty="0" smtClean="0"/>
              <a:t>.</a:t>
            </a:r>
          </a:p>
          <a:p>
            <a:pPr algn="just"/>
            <a:endParaRPr lang="it-IT" sz="2400" b="1" dirty="0" smtClean="0"/>
          </a:p>
          <a:p>
            <a:pPr algn="just"/>
            <a:r>
              <a:rPr lang="it-IT" sz="2400" b="1" dirty="0" smtClean="0"/>
              <a:t>- Funzioni di governo affidate ad un organo nel quale non è istituzionalmente assicurata la partecipazione di un cittadino dello Stato che sarà destinatario di misure incidenti sulla propria sovranità (G. </a:t>
            </a:r>
            <a:r>
              <a:rPr lang="it-IT" sz="2400" b="1" dirty="0" err="1" smtClean="0"/>
              <a:t>Guarino</a:t>
            </a:r>
            <a:r>
              <a:rPr lang="it-IT" sz="2400" b="1" dirty="0" smtClean="0"/>
              <a:t>).</a:t>
            </a:r>
          </a:p>
          <a:p>
            <a:endParaRPr lang="it-IT" sz="28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ALTRI CONTRASTI TRA FISCAL COMPACT E TUE</a:t>
            </a:r>
            <a:endParaRPr lang="it-IT" sz="3200" b="1" dirty="0"/>
          </a:p>
        </p:txBody>
      </p:sp>
      <p:sp>
        <p:nvSpPr>
          <p:cNvPr id="3" name="Segnaposto contenuto 2"/>
          <p:cNvSpPr>
            <a:spLocks noGrp="1"/>
          </p:cNvSpPr>
          <p:nvPr>
            <p:ph idx="1"/>
          </p:nvPr>
        </p:nvSpPr>
        <p:spPr/>
        <p:txBody>
          <a:bodyPr>
            <a:normAutofit/>
          </a:bodyPr>
          <a:lstStyle/>
          <a:p>
            <a:pPr algn="just"/>
            <a:r>
              <a:rPr lang="it-IT" sz="2400" b="1" dirty="0" smtClean="0"/>
              <a:t>Art. 3, n. 2 TUE (Lisbona): l’Unione rispetta la identità nazionale degli Stati, insita nelle loro strutture fondamentali, quella politica e costituzionale.</a:t>
            </a:r>
          </a:p>
          <a:p>
            <a:pPr algn="just"/>
            <a:endParaRPr lang="it-IT" sz="2400" b="1" dirty="0" smtClean="0"/>
          </a:p>
          <a:p>
            <a:pPr algn="just"/>
            <a:r>
              <a:rPr lang="it-IT" sz="2400" b="1" dirty="0" smtClean="0"/>
              <a:t>Art. 5 TUE (Lisbona): qualsiasi competenza non attribuita all’Unione nei Trattati, appartiene agli Stati membri = principio di sussidiarietà. </a:t>
            </a:r>
          </a:p>
          <a:p>
            <a:pPr algn="just"/>
            <a:endParaRPr lang="it-IT" sz="2400" b="1" dirty="0" smtClean="0"/>
          </a:p>
          <a:p>
            <a:pPr algn="just"/>
            <a:r>
              <a:rPr lang="it-IT" sz="2400" b="1" dirty="0" smtClean="0"/>
              <a:t>Fiscal Compact = stravolgimento dell’architettura istituzionale fissata dal TUE. </a:t>
            </a:r>
            <a:endParaRPr lang="it-IT" sz="24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ALTRO PROBLEMA </a:t>
            </a:r>
            <a:r>
              <a:rPr lang="it-IT" sz="3200" b="1" dirty="0" err="1" smtClean="0"/>
              <a:t>DI</a:t>
            </a:r>
            <a:r>
              <a:rPr lang="it-IT" sz="3200" b="1" dirty="0" smtClean="0"/>
              <a:t> COMPATIBILITA’ COSTITUZIONALE DEL FISCAL COMPACT</a:t>
            </a:r>
            <a:endParaRPr lang="it-IT" sz="3200" b="1" dirty="0"/>
          </a:p>
        </p:txBody>
      </p:sp>
      <p:sp>
        <p:nvSpPr>
          <p:cNvPr id="3" name="Segnaposto contenuto 2"/>
          <p:cNvSpPr>
            <a:spLocks noGrp="1"/>
          </p:cNvSpPr>
          <p:nvPr>
            <p:ph idx="1"/>
          </p:nvPr>
        </p:nvSpPr>
        <p:spPr/>
        <p:txBody>
          <a:bodyPr>
            <a:normAutofit lnSpcReduction="10000"/>
          </a:bodyPr>
          <a:lstStyle/>
          <a:p>
            <a:pPr algn="just"/>
            <a:endParaRPr lang="it-IT" sz="2400" b="1" dirty="0" smtClean="0"/>
          </a:p>
          <a:p>
            <a:pPr algn="just"/>
            <a:r>
              <a:rPr lang="it-IT" sz="2000" b="1" dirty="0" smtClean="0"/>
              <a:t>Art. 3, punto 2 Fiscal Compact: </a:t>
            </a:r>
          </a:p>
          <a:p>
            <a:pPr algn="just"/>
            <a:r>
              <a:rPr lang="it-IT" sz="2000" b="1" i="1" dirty="0" smtClean="0"/>
              <a:t>“Le regole enunciate al paragrafo 1 producono effetti nel diritto nazionale delle parti contraenti al più tardi un anno dopo l’entrata in vigore del presente trattato tramite disposizioni vincolanti e di natura permanente – preferibilmente costituzionali – o il cui rispetto fedele è in altro modo rigorosamente garantito lungo tutto il processo nazionale di bilancio”.</a:t>
            </a:r>
          </a:p>
          <a:p>
            <a:pPr algn="just"/>
            <a:endParaRPr lang="it-IT" sz="2000" b="1" i="1" dirty="0" smtClean="0"/>
          </a:p>
          <a:p>
            <a:pPr algn="just"/>
            <a:r>
              <a:rPr lang="it-IT" sz="2000" b="1" dirty="0" smtClean="0"/>
              <a:t>Obbligo degli Stati di riprodurre nella propria disciplina di bilancio il principio di parità.</a:t>
            </a:r>
          </a:p>
          <a:p>
            <a:pPr algn="just"/>
            <a:endParaRPr lang="it-IT" sz="2000" b="1" dirty="0" smtClean="0"/>
          </a:p>
          <a:p>
            <a:pPr algn="just"/>
            <a:r>
              <a:rPr lang="it-IT" sz="2000" b="1" u="sng" dirty="0" smtClean="0"/>
              <a:t>Disciplina di bilancio è stata sempre considerata di spettanza degli Stati, del raccordo Governo-Parlamento nazionali.  Ora non più.</a:t>
            </a:r>
            <a:endParaRPr lang="it-IT" sz="2000" b="1" u="sng"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a:t>
            </a:r>
            <a:endParaRPr lang="it-IT" sz="3200" b="1" dirty="0"/>
          </a:p>
        </p:txBody>
      </p:sp>
      <p:sp>
        <p:nvSpPr>
          <p:cNvPr id="3" name="Segnaposto contenuto 2"/>
          <p:cNvSpPr>
            <a:spLocks noGrp="1"/>
          </p:cNvSpPr>
          <p:nvPr>
            <p:ph idx="1"/>
          </p:nvPr>
        </p:nvSpPr>
        <p:spPr/>
        <p:txBody>
          <a:bodyPr>
            <a:normAutofit/>
          </a:bodyPr>
          <a:lstStyle/>
          <a:p>
            <a:pPr algn="just"/>
            <a:endParaRPr lang="it-IT" sz="2800" b="1" dirty="0" smtClean="0"/>
          </a:p>
          <a:p>
            <a:pPr algn="just"/>
            <a:endParaRPr lang="it-IT" sz="2800" b="1" dirty="0" smtClean="0"/>
          </a:p>
          <a:p>
            <a:pPr algn="just"/>
            <a:r>
              <a:rPr lang="it-IT" sz="2800" b="1" dirty="0" smtClean="0"/>
              <a:t>Un Trattato internazionale multilaterale impone agli Stati a Costituzione rigida modifiche radicali di una prerogativa un tempo nazionale: il bilancio.</a:t>
            </a:r>
          </a:p>
          <a:p>
            <a:pPr algn="just"/>
            <a:endParaRPr lang="it-IT" sz="2800" b="1" dirty="0" smtClean="0"/>
          </a:p>
          <a:p>
            <a:pPr algn="just"/>
            <a:r>
              <a:rPr lang="it-IT" sz="2800" b="1" dirty="0" smtClean="0"/>
              <a:t>Stati stipulanti = obbligo di </a:t>
            </a:r>
            <a:r>
              <a:rPr lang="it-IT" sz="2800" b="1" dirty="0" err="1" smtClean="0"/>
              <a:t>autovincolarsi</a:t>
            </a:r>
            <a:r>
              <a:rPr lang="it-IT" sz="2800" b="1" dirty="0" smtClean="0"/>
              <a:t> addirittura con norme costituzionali interne.</a:t>
            </a:r>
            <a:endParaRPr lang="it-IT" sz="28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MUTAMENTO RADICALE DELLO STATO</a:t>
            </a:r>
            <a:endParaRPr lang="it-IT" sz="3200" b="1" dirty="0"/>
          </a:p>
        </p:txBody>
      </p:sp>
      <p:sp>
        <p:nvSpPr>
          <p:cNvPr id="3" name="Segnaposto contenuto 2"/>
          <p:cNvSpPr>
            <a:spLocks noGrp="1"/>
          </p:cNvSpPr>
          <p:nvPr>
            <p:ph idx="1"/>
          </p:nvPr>
        </p:nvSpPr>
        <p:spPr/>
        <p:txBody>
          <a:bodyPr>
            <a:normAutofit lnSpcReduction="10000"/>
          </a:bodyPr>
          <a:lstStyle/>
          <a:p>
            <a:pPr algn="just"/>
            <a:r>
              <a:rPr lang="it-IT" sz="2400" b="1" dirty="0" smtClean="0"/>
              <a:t>Funzione dello Stato = realizzare beni e servizi (ambiente, cultura, assistenza, sanità, ordine pubblico, condizioni generali di benessere).</a:t>
            </a:r>
          </a:p>
          <a:p>
            <a:pPr algn="just"/>
            <a:endParaRPr lang="it-IT" sz="2400" b="1" dirty="0" smtClean="0"/>
          </a:p>
          <a:p>
            <a:pPr algn="just"/>
            <a:r>
              <a:rPr lang="it-IT" sz="2400" b="1" dirty="0" smtClean="0"/>
              <a:t>Stato si rivolge al mercato per erogare beni e servizi.</a:t>
            </a:r>
          </a:p>
          <a:p>
            <a:pPr algn="just"/>
            <a:endParaRPr lang="it-IT" sz="2400" b="1" dirty="0" smtClean="0"/>
          </a:p>
          <a:p>
            <a:pPr algn="just"/>
            <a:r>
              <a:rPr lang="it-IT" sz="2400" b="1" dirty="0" smtClean="0"/>
              <a:t>Stato otterrà crediti se l’investimento lo giustifichi e se lo Stato viene riconosciuto come debitore affidabile.</a:t>
            </a:r>
          </a:p>
          <a:p>
            <a:pPr algn="just"/>
            <a:endParaRPr lang="it-IT" sz="2400" b="1" dirty="0" smtClean="0"/>
          </a:p>
          <a:p>
            <a:pPr algn="just"/>
            <a:r>
              <a:rPr lang="it-IT" sz="2400" b="1" dirty="0" smtClean="0"/>
              <a:t>Vincolo del pareggio del bilancio = limitazione nell’accesso dello Stato al mercato a causa del problema dell’indebitamento.</a:t>
            </a:r>
            <a:endParaRPr lang="it-IT" sz="24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b="1" dirty="0" smtClean="0"/>
              <a:t>LE FORME EUROPEE DI “ASSISTENZA FINANZIARIA” AGLI STATI. AIUTI AGLI STATI IN DIFFICOLTÀ FINANZIARIA</a:t>
            </a:r>
            <a:endParaRPr lang="it-IT" sz="2800" b="1" dirty="0"/>
          </a:p>
        </p:txBody>
      </p:sp>
      <p:sp>
        <p:nvSpPr>
          <p:cNvPr id="3" name="Segnaposto contenuto 2"/>
          <p:cNvSpPr>
            <a:spLocks noGrp="1"/>
          </p:cNvSpPr>
          <p:nvPr>
            <p:ph idx="1"/>
          </p:nvPr>
        </p:nvSpPr>
        <p:spPr/>
        <p:txBody>
          <a:bodyPr>
            <a:normAutofit fontScale="92500" lnSpcReduction="20000"/>
          </a:bodyPr>
          <a:lstStyle/>
          <a:p>
            <a:pPr algn="just"/>
            <a:r>
              <a:rPr lang="it-IT" sz="2200" b="1" dirty="0" smtClean="0"/>
              <a:t>Regolamento n. 407/2010 (meccanismo europeo di stabilizzazione finanziaria MESF): Consiglio, su proposta della Commissione, decide a maggioranza qualificata la concessione di aiuti agli Stati membri (linee di credito), subordinatamente all’assunzione da parte dello Stato di obblighi di risanamento finanziario (bilancio dell’Unione pari a 60 miliardi di euro);</a:t>
            </a:r>
          </a:p>
          <a:p>
            <a:pPr algn="just"/>
            <a:endParaRPr lang="it-IT" sz="2200" b="1" dirty="0" smtClean="0"/>
          </a:p>
          <a:p>
            <a:pPr algn="just"/>
            <a:r>
              <a:rPr lang="it-IT" sz="2200" b="1" dirty="0" smtClean="0"/>
              <a:t>Accordo internazionale fra i governi dei 17 Stati euro = fondo europeo per la stabilità finanziaria (FESF);</a:t>
            </a:r>
          </a:p>
          <a:p>
            <a:pPr algn="just"/>
            <a:endParaRPr lang="it-IT" sz="2200" b="1" dirty="0" smtClean="0"/>
          </a:p>
          <a:p>
            <a:pPr algn="just"/>
            <a:r>
              <a:rPr lang="it-IT" sz="2200" b="1" dirty="0" smtClean="0"/>
              <a:t>Accordo senza approvazione dei Parlamenti nazionali;</a:t>
            </a:r>
          </a:p>
          <a:p>
            <a:pPr algn="just"/>
            <a:endParaRPr lang="it-IT" sz="2200" b="1" dirty="0" smtClean="0"/>
          </a:p>
          <a:p>
            <a:pPr algn="just"/>
            <a:r>
              <a:rPr lang="it-IT" sz="2200" b="1" dirty="0" smtClean="0"/>
              <a:t>FESF = società lussemburghese partecipata dagli Stati dell’eurozona che si finanzia con l’emissione di obbligazioni garantite da ciascuno Stato in proporzione alla propria quota di sottoscrizione del FESF. </a:t>
            </a:r>
          </a:p>
          <a:p>
            <a:pPr algn="just"/>
            <a:r>
              <a:rPr lang="it-IT" sz="2200" b="1" dirty="0" smtClean="0"/>
              <a:t>Erogazione dei finanziamenti sino all’importo di 780 miliardi di euro.</a:t>
            </a:r>
          </a:p>
          <a:p>
            <a:pPr algn="just"/>
            <a:endParaRPr lang="it-IT" sz="2400" b="1" dirty="0" smtClean="0"/>
          </a:p>
          <a:p>
            <a:pPr algn="just">
              <a:buNone/>
            </a:pPr>
            <a:endParaRPr lang="it-IT" sz="2400"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a:t>
            </a:r>
            <a:endParaRPr lang="it-IT" sz="3200" b="1" dirty="0"/>
          </a:p>
        </p:txBody>
      </p:sp>
      <p:sp>
        <p:nvSpPr>
          <p:cNvPr id="3" name="Segnaposto contenuto 2"/>
          <p:cNvSpPr>
            <a:spLocks noGrp="1"/>
          </p:cNvSpPr>
          <p:nvPr>
            <p:ph idx="1"/>
          </p:nvPr>
        </p:nvSpPr>
        <p:spPr/>
        <p:txBody>
          <a:bodyPr>
            <a:normAutofit fontScale="92500" lnSpcReduction="20000"/>
          </a:bodyPr>
          <a:lstStyle/>
          <a:p>
            <a:pPr algn="just"/>
            <a:r>
              <a:rPr lang="it-IT" sz="2400" b="1" dirty="0" smtClean="0"/>
              <a:t>Aiuti concessi dal FESF in base a un criterio di stretta condizionalità: Commissione (</a:t>
            </a:r>
            <a:r>
              <a:rPr lang="it-IT" sz="2400" b="1" dirty="0" err="1" smtClean="0"/>
              <a:t>rappr</a:t>
            </a:r>
            <a:r>
              <a:rPr lang="it-IT" sz="2400" b="1" dirty="0" smtClean="0"/>
              <a:t>. Stati dell’eurogruppo) e il Paese che chiede gli aiuti sottoscrivono un MOU </a:t>
            </a:r>
            <a:r>
              <a:rPr lang="it-IT" sz="2400" b="1" i="1" dirty="0" smtClean="0"/>
              <a:t>(Memorandum </a:t>
            </a:r>
            <a:r>
              <a:rPr lang="it-IT" sz="2400" b="1" i="1" dirty="0" err="1" smtClean="0"/>
              <a:t>of</a:t>
            </a:r>
            <a:r>
              <a:rPr lang="it-IT" sz="2400" b="1" i="1" dirty="0" smtClean="0"/>
              <a:t> </a:t>
            </a:r>
            <a:r>
              <a:rPr lang="it-IT" sz="2400" b="1" i="1" dirty="0" err="1" smtClean="0"/>
              <a:t>Understanding</a:t>
            </a:r>
            <a:r>
              <a:rPr lang="it-IT" sz="2400" b="1" i="1" dirty="0" smtClean="0"/>
              <a:t>).</a:t>
            </a:r>
          </a:p>
          <a:p>
            <a:endParaRPr lang="it-IT" sz="2400" b="1" i="1" dirty="0" smtClean="0"/>
          </a:p>
          <a:p>
            <a:r>
              <a:rPr lang="it-IT" sz="2400" b="1" dirty="0" smtClean="0"/>
              <a:t>MOU = tagli di spesa e riforma strutturali.</a:t>
            </a:r>
          </a:p>
          <a:p>
            <a:r>
              <a:rPr lang="it-IT" sz="2400" b="1" dirty="0" smtClean="0"/>
              <a:t>FESF cessa il 30 giugno 2013.</a:t>
            </a:r>
          </a:p>
          <a:p>
            <a:r>
              <a:rPr lang="it-IT" sz="2400" b="1" dirty="0" smtClean="0"/>
              <a:t>Decisione Consiglio europeo n. 199/2011 (25 marzo) modifica il TFUE ai sensi dell’art. 48 TUE</a:t>
            </a:r>
            <a:r>
              <a:rPr lang="it-IT" sz="2800" b="1" dirty="0" smtClean="0"/>
              <a:t>.</a:t>
            </a:r>
          </a:p>
          <a:p>
            <a:pPr algn="just"/>
            <a:r>
              <a:rPr lang="it-IT" sz="2400" b="1" dirty="0" smtClean="0"/>
              <a:t>Introduzione dell’art. 136, c. 3, TFUE: Stati euro = </a:t>
            </a:r>
            <a:r>
              <a:rPr lang="it-IT" sz="2400" b="1" u="sng" dirty="0" smtClean="0"/>
              <a:t>istituzione di un meccanismo di stabilità</a:t>
            </a:r>
            <a:r>
              <a:rPr lang="it-IT" sz="2400" b="1" dirty="0" smtClean="0"/>
              <a:t> da attivare ove indispensabile per salvaguardare la stabilità della zona euro nel suo insieme. La concessione dell’assistenza finanziaria necessaria nell’ambito del meccanismo di stabilità sarà soggetta a una rigorosa condizionalità.</a:t>
            </a:r>
            <a:endParaRPr lang="it-IT" sz="2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NORMA COSTITUZIONALE PRINCIPALE IN MATERIA </a:t>
            </a:r>
            <a:r>
              <a:rPr lang="it-IT" sz="3200" b="1" dirty="0" err="1" smtClean="0"/>
              <a:t>DI</a:t>
            </a:r>
            <a:r>
              <a:rPr lang="it-IT" sz="3200" b="1" dirty="0" smtClean="0"/>
              <a:t> ENTRATE E SPESE</a:t>
            </a:r>
            <a:endParaRPr lang="it-IT" sz="3200" b="1" dirty="0"/>
          </a:p>
        </p:txBody>
      </p:sp>
      <p:sp>
        <p:nvSpPr>
          <p:cNvPr id="3" name="Segnaposto contenuto 2"/>
          <p:cNvSpPr>
            <a:spLocks noGrp="1"/>
          </p:cNvSpPr>
          <p:nvPr>
            <p:ph idx="1"/>
          </p:nvPr>
        </p:nvSpPr>
        <p:spPr/>
        <p:txBody>
          <a:bodyPr>
            <a:normAutofit fontScale="55000" lnSpcReduction="20000"/>
          </a:bodyPr>
          <a:lstStyle/>
          <a:p>
            <a:r>
              <a:rPr lang="it-IT" sz="3600" b="1" dirty="0" smtClean="0"/>
              <a:t>Art. 81 Cost. </a:t>
            </a:r>
          </a:p>
          <a:p>
            <a:r>
              <a:rPr lang="it-IT" sz="3600" b="1" dirty="0" smtClean="0"/>
              <a:t>Vecchio art. 81 Cost.</a:t>
            </a:r>
          </a:p>
          <a:p>
            <a:r>
              <a:rPr lang="it-IT" sz="3600" b="1" u="sng" dirty="0" smtClean="0"/>
              <a:t>Nuovo art. 81 Cost. = legge costituzionale n. 1/2012</a:t>
            </a:r>
          </a:p>
          <a:p>
            <a:endParaRPr lang="it-IT" sz="2800" b="1" dirty="0"/>
          </a:p>
          <a:p>
            <a:r>
              <a:rPr lang="it-IT" sz="3800" b="1" dirty="0" smtClean="0"/>
              <a:t>Vecchio art. 81 Cost.:</a:t>
            </a:r>
          </a:p>
          <a:p>
            <a:r>
              <a:rPr lang="it-IT" sz="3800" b="1" dirty="0" smtClean="0"/>
              <a:t>1) approvazione da parte delle Camere ogni anno del bilancio e del rendiconto consuntivo presentati dal Governo;</a:t>
            </a:r>
          </a:p>
          <a:p>
            <a:r>
              <a:rPr lang="it-IT" sz="3800" b="1" dirty="0" smtClean="0"/>
              <a:t>2) l’esercizio provvisorio del bilancio non può essere concesso se non per legge e per periodi non superiori complessivamente a quattro mesi;</a:t>
            </a:r>
          </a:p>
          <a:p>
            <a:r>
              <a:rPr lang="it-IT" sz="3800" b="1" dirty="0" smtClean="0"/>
              <a:t>3) con la legge di approvazione del bilancio non si possono stabilire nuovi tributi e nuove spese;</a:t>
            </a:r>
          </a:p>
          <a:p>
            <a:r>
              <a:rPr lang="it-IT" sz="3800" b="1" dirty="0" smtClean="0"/>
              <a:t>4) ogni altra legge che importi nuove o maggiori spese deve indicare i mezzi per farvi fronte = </a:t>
            </a:r>
            <a:r>
              <a:rPr lang="it-IT" sz="3800" b="1" u="sng" dirty="0" smtClean="0"/>
              <a:t>obbligo di copertura delle leggi di spesa</a:t>
            </a:r>
            <a:endParaRPr lang="it-IT" sz="3800" b="1" u="sng" dirty="0"/>
          </a:p>
        </p:txBody>
      </p:sp>
    </p:spTree>
    <p:extLst>
      <p:ext uri="{BB962C8B-B14F-4D97-AF65-F5344CB8AC3E}">
        <p14:creationId xmlns:p14="http://schemas.microsoft.com/office/powerpoint/2010/main" val="41639540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a:t>
            </a:r>
            <a:endParaRPr lang="it-IT" sz="3200" b="1" dirty="0"/>
          </a:p>
        </p:txBody>
      </p:sp>
      <p:sp>
        <p:nvSpPr>
          <p:cNvPr id="3" name="Segnaposto contenuto 2"/>
          <p:cNvSpPr>
            <a:spLocks noGrp="1"/>
          </p:cNvSpPr>
          <p:nvPr>
            <p:ph idx="1"/>
          </p:nvPr>
        </p:nvSpPr>
        <p:spPr/>
        <p:txBody>
          <a:bodyPr>
            <a:normAutofit/>
          </a:bodyPr>
          <a:lstStyle/>
          <a:p>
            <a:pPr algn="just"/>
            <a:r>
              <a:rPr lang="it-IT" sz="1600" b="1" dirty="0" smtClean="0"/>
              <a:t>- 12 febbraio 2012 = 17 Stati eurozona hanno concluso un Trattato che istituisce il </a:t>
            </a:r>
            <a:r>
              <a:rPr lang="it-IT" sz="1600" b="1" u="sng" dirty="0" smtClean="0"/>
              <a:t>meccanismo europeo di stabilità </a:t>
            </a:r>
            <a:r>
              <a:rPr lang="it-IT" sz="1600" b="1" dirty="0" smtClean="0"/>
              <a:t>(MES).</a:t>
            </a:r>
          </a:p>
          <a:p>
            <a:pPr algn="just"/>
            <a:r>
              <a:rPr lang="it-IT" sz="1600" b="1" dirty="0" smtClean="0"/>
              <a:t>- MES = strumento permanente di sostegno finanziario per salvaguardare la stabilità finanziaria dell’eurozona.</a:t>
            </a:r>
          </a:p>
          <a:p>
            <a:pPr algn="just"/>
            <a:r>
              <a:rPr lang="it-IT" sz="1600" b="1" dirty="0" smtClean="0"/>
              <a:t>- MES sostituisce il MESF e il FESF.</a:t>
            </a:r>
          </a:p>
          <a:p>
            <a:pPr algn="just"/>
            <a:r>
              <a:rPr lang="it-IT" sz="1600" b="1" dirty="0" smtClean="0"/>
              <a:t>- MES = istituzione internazionale sottoposta al diritto internazionale pubblico.</a:t>
            </a:r>
          </a:p>
          <a:p>
            <a:pPr algn="just"/>
            <a:r>
              <a:rPr lang="it-IT" sz="1600" b="1" dirty="0" smtClean="0"/>
              <a:t>- MES = capitale di 700 miliardi di euro. </a:t>
            </a:r>
          </a:p>
          <a:p>
            <a:pPr algn="just"/>
            <a:r>
              <a:rPr lang="it-IT" sz="1600" b="1" dirty="0" smtClean="0"/>
              <a:t>- Ciascuno Stato partecipa al MES limitatamente alla quota di sottoscrizione del capitale.</a:t>
            </a:r>
          </a:p>
          <a:p>
            <a:pPr algn="just"/>
            <a:r>
              <a:rPr lang="it-IT" sz="1600" b="1" dirty="0" smtClean="0"/>
              <a:t>- Aiuto del MES riservato agli Stati che hanno sottoscritto il Fiscal Compact e si impegnano ad una gestione virtuosa del bilancio e ad accettare i mezzi correttivi individuati dalla Commissione.</a:t>
            </a:r>
          </a:p>
          <a:p>
            <a:pPr algn="just"/>
            <a:r>
              <a:rPr lang="it-IT" sz="1600" b="1" dirty="0" smtClean="0"/>
              <a:t>- Aiuto del MES: criterio di stretta condizionalità.</a:t>
            </a:r>
          </a:p>
          <a:p>
            <a:pPr algn="just"/>
            <a:r>
              <a:rPr lang="it-IT" sz="1600" b="1" dirty="0" smtClean="0"/>
              <a:t>- Aiuto del MES: erogazione di prestiti, acquisto di titoli del debito pubblico sul mercato primario e secondario; concessione di prestiti per ricapitalizzare banche o istituzioni finanziarie nazionali.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a:t>
            </a:r>
            <a:endParaRPr lang="it-IT" sz="3200" b="1" dirty="0"/>
          </a:p>
        </p:txBody>
      </p:sp>
      <p:sp>
        <p:nvSpPr>
          <p:cNvPr id="3" name="Segnaposto contenuto 2"/>
          <p:cNvSpPr>
            <a:spLocks noGrp="1"/>
          </p:cNvSpPr>
          <p:nvPr>
            <p:ph idx="1"/>
          </p:nvPr>
        </p:nvSpPr>
        <p:spPr/>
        <p:txBody>
          <a:bodyPr>
            <a:normAutofit lnSpcReduction="10000"/>
          </a:bodyPr>
          <a:lstStyle/>
          <a:p>
            <a:pPr algn="just"/>
            <a:r>
              <a:rPr lang="it-IT" sz="2400" b="1" dirty="0" smtClean="0"/>
              <a:t>Organo del fondo MES = Consiglio dei governatori (ministri finanziari dell’eurozona e come osservatori Presidente BCE e del commissario per gli affari economici e monetari).</a:t>
            </a:r>
          </a:p>
          <a:p>
            <a:pPr algn="just"/>
            <a:endParaRPr lang="it-IT" sz="2400" b="1" dirty="0" smtClean="0"/>
          </a:p>
          <a:p>
            <a:pPr algn="just"/>
            <a:r>
              <a:rPr lang="it-IT" sz="2400" b="1" dirty="0" smtClean="0"/>
              <a:t>Decisioni sull’assistenza finanziaria di comune accordo dei membri del Consiglio dei governatori = approccio intergovernativo.</a:t>
            </a:r>
          </a:p>
          <a:p>
            <a:pPr algn="just"/>
            <a:endParaRPr lang="it-IT" sz="2400" b="1" dirty="0" smtClean="0"/>
          </a:p>
          <a:p>
            <a:pPr algn="just"/>
            <a:r>
              <a:rPr lang="it-IT" sz="2400" b="1" dirty="0" smtClean="0"/>
              <a:t>Tribunale costituzionale tedesco (12/09/2012): MES è costituzionale perché la responsabilità finanziaria tedesca è limitata alla quota di sottoscrizione approvata dal </a:t>
            </a:r>
            <a:r>
              <a:rPr lang="it-IT" sz="2400" b="1" i="1" dirty="0" err="1" smtClean="0"/>
              <a:t>Bundestag</a:t>
            </a:r>
            <a:r>
              <a:rPr lang="it-IT" sz="2400" b="1" i="1" dirty="0" smtClean="0"/>
              <a:t> </a:t>
            </a:r>
            <a:r>
              <a:rPr lang="it-IT" sz="2400" b="1" dirty="0" smtClean="0"/>
              <a:t>(rispetto del principio democratico).</a:t>
            </a:r>
            <a:endParaRPr lang="it-IT" sz="2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VINCOLI EUROPEI</a:t>
            </a:r>
            <a:endParaRPr lang="it-IT" sz="3200" b="1" dirty="0"/>
          </a:p>
        </p:txBody>
      </p:sp>
      <p:sp>
        <p:nvSpPr>
          <p:cNvPr id="3" name="Segnaposto contenuto 2"/>
          <p:cNvSpPr>
            <a:spLocks noGrp="1"/>
          </p:cNvSpPr>
          <p:nvPr>
            <p:ph idx="1"/>
          </p:nvPr>
        </p:nvSpPr>
        <p:spPr/>
        <p:txBody>
          <a:bodyPr>
            <a:normAutofit fontScale="77500" lnSpcReduction="20000"/>
          </a:bodyPr>
          <a:lstStyle/>
          <a:p>
            <a:r>
              <a:rPr lang="it-IT" sz="2800" b="1" dirty="0" smtClean="0"/>
              <a:t>Atto unico europeo (AUE) 1987 = Unione economica e mercato unico dei fattori della produzione.</a:t>
            </a:r>
          </a:p>
          <a:p>
            <a:endParaRPr lang="it-IT" sz="2800" b="1" dirty="0" smtClean="0"/>
          </a:p>
          <a:p>
            <a:r>
              <a:rPr lang="it-IT" sz="2800" b="1" dirty="0" smtClean="0"/>
              <a:t>Trattato sull’Unione europea (TUE stipulato il 7/2/1992 entrato in vigore il 1° novembre 1993) = Unione monetaria.</a:t>
            </a:r>
          </a:p>
          <a:p>
            <a:pPr>
              <a:buNone/>
            </a:pPr>
            <a:endParaRPr lang="it-IT" sz="2800" b="1" dirty="0" smtClean="0"/>
          </a:p>
          <a:p>
            <a:r>
              <a:rPr lang="it-IT" sz="2800" b="1" dirty="0" smtClean="0"/>
              <a:t>Art. 104 C, TUE = deficit/PIL non sup. 3%; debito pubblico/PIL non sup. 60%.</a:t>
            </a:r>
          </a:p>
          <a:p>
            <a:endParaRPr lang="it-IT" sz="2800" b="1" dirty="0" smtClean="0"/>
          </a:p>
          <a:p>
            <a:r>
              <a:rPr lang="it-IT" sz="2800" b="1" dirty="0" smtClean="0"/>
              <a:t>Protocollo n. 6 TUE avente carattere temporaneo = criteri di convergenza per l’ammissione all’euro. </a:t>
            </a:r>
          </a:p>
          <a:p>
            <a:endParaRPr lang="it-IT" sz="2800" b="1" dirty="0" smtClean="0"/>
          </a:p>
          <a:p>
            <a:r>
              <a:rPr lang="it-IT" sz="2800" b="1" dirty="0" smtClean="0"/>
              <a:t>Art. 109 J TUE: Stati senza deroga (aderenti all’euro); Stati con deroga; Stati che si avvalgono dell’</a:t>
            </a:r>
            <a:r>
              <a:rPr lang="it-IT" sz="2800" b="1" i="1" dirty="0" err="1" smtClean="0"/>
              <a:t>opting</a:t>
            </a:r>
            <a:r>
              <a:rPr lang="it-IT" sz="2800" b="1" i="1" dirty="0" smtClean="0"/>
              <a:t> out </a:t>
            </a:r>
            <a:r>
              <a:rPr lang="it-IT" sz="2800" b="1" dirty="0" smtClean="0"/>
              <a:t>(Gran Bretagna). </a:t>
            </a:r>
            <a:endParaRPr lang="it-IT" sz="28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 </a:t>
            </a:r>
            <a:endParaRPr lang="it-IT" sz="3200" b="1" dirty="0"/>
          </a:p>
        </p:txBody>
      </p:sp>
      <p:sp>
        <p:nvSpPr>
          <p:cNvPr id="3" name="Segnaposto contenuto 2"/>
          <p:cNvSpPr>
            <a:spLocks noGrp="1"/>
          </p:cNvSpPr>
          <p:nvPr>
            <p:ph idx="1"/>
          </p:nvPr>
        </p:nvSpPr>
        <p:spPr/>
        <p:txBody>
          <a:bodyPr>
            <a:normAutofit lnSpcReduction="10000"/>
          </a:bodyPr>
          <a:lstStyle/>
          <a:p>
            <a:r>
              <a:rPr lang="it-IT" sz="2000" b="1" dirty="0" smtClean="0"/>
              <a:t>Art. 109 J TUE = regole sull’ammissione all’euro.</a:t>
            </a:r>
          </a:p>
          <a:p>
            <a:endParaRPr lang="it-IT" sz="2000" b="1" dirty="0" smtClean="0"/>
          </a:p>
          <a:p>
            <a:r>
              <a:rPr lang="it-IT" sz="2000" b="1" dirty="0" smtClean="0"/>
              <a:t>Termine per l’esame = 31 dicembre 1996.</a:t>
            </a:r>
          </a:p>
          <a:p>
            <a:endParaRPr lang="it-IT" sz="2000" b="1" dirty="0" smtClean="0"/>
          </a:p>
          <a:p>
            <a:r>
              <a:rPr lang="it-IT" sz="2000" b="1" dirty="0" smtClean="0"/>
              <a:t>Se giudicato utile lo scrutinio avrebbe potuto essere tenuto il 1° luglio 1998.</a:t>
            </a:r>
          </a:p>
          <a:p>
            <a:endParaRPr lang="it-IT" sz="2000" b="1" dirty="0" smtClean="0"/>
          </a:p>
          <a:p>
            <a:r>
              <a:rPr lang="it-IT" sz="2000" b="1" dirty="0" smtClean="0"/>
              <a:t>Criteri concreti di ammissione all’euro = Protocollo n. 6 al TUE (efficacia temporanea):</a:t>
            </a:r>
          </a:p>
          <a:p>
            <a:r>
              <a:rPr lang="it-IT" sz="2000" b="1" dirty="0" smtClean="0"/>
              <a:t>1) tasso medio di inflazione non superiore all’1,5 % di quello dei tre Stati membri con migliori risultati; 2) assenza di procedimento per disavanzo eccessivo;  3) assenza di tensioni nella ottemperanza allo SME; 4) tassi di interesse sui titoli di Stato a lungo termine che non oltrepassasse di oltre due punti percentuali quello dei tre Stati più virtuosi.</a:t>
            </a:r>
          </a:p>
          <a:p>
            <a:endParaRPr lang="it-IT" sz="2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PASSAGGI DELL’EURO</a:t>
            </a:r>
            <a:endParaRPr lang="it-IT" sz="3200" b="1" dirty="0"/>
          </a:p>
        </p:txBody>
      </p:sp>
      <p:sp>
        <p:nvSpPr>
          <p:cNvPr id="3" name="Segnaposto contenuto 2"/>
          <p:cNvSpPr>
            <a:spLocks noGrp="1"/>
          </p:cNvSpPr>
          <p:nvPr>
            <p:ph idx="1"/>
          </p:nvPr>
        </p:nvSpPr>
        <p:spPr/>
        <p:txBody>
          <a:bodyPr>
            <a:normAutofit/>
          </a:bodyPr>
          <a:lstStyle/>
          <a:p>
            <a:r>
              <a:rPr lang="it-IT" sz="2400" b="1" dirty="0" smtClean="0"/>
              <a:t>3 maggio 1998 = terminato lo scrutinio per l’ammissione alla moneta unica.</a:t>
            </a:r>
          </a:p>
          <a:p>
            <a:endParaRPr lang="it-IT" sz="2400" b="1" dirty="0" smtClean="0"/>
          </a:p>
          <a:p>
            <a:r>
              <a:rPr lang="it-IT" sz="2400" b="1" dirty="0" smtClean="0"/>
              <a:t>Regolamento n. 1466/1997: assicurare condizioni di stabilità finanziaria permanenti</a:t>
            </a:r>
          </a:p>
          <a:p>
            <a:pPr>
              <a:buNone/>
            </a:pPr>
            <a:endParaRPr lang="it-IT" sz="2400" b="1" dirty="0" smtClean="0"/>
          </a:p>
          <a:p>
            <a:r>
              <a:rPr lang="it-IT" sz="2400" b="1" dirty="0" smtClean="0"/>
              <a:t>1° gennaio 1999 = adozione dell’euro.</a:t>
            </a:r>
          </a:p>
          <a:p>
            <a:endParaRPr lang="it-IT" sz="2400" b="1" dirty="0" smtClean="0"/>
          </a:p>
          <a:p>
            <a:endParaRPr lang="it-IT" sz="2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I VINCOLI SOVRANAZIONALI ALLA DECISIONE NAZIONALE </a:t>
            </a:r>
            <a:r>
              <a:rPr lang="it-IT" sz="3200" b="1" dirty="0" err="1" smtClean="0"/>
              <a:t>DI</a:t>
            </a:r>
            <a:r>
              <a:rPr lang="it-IT" sz="3200" b="1" dirty="0" smtClean="0"/>
              <a:t> BILANCIO</a:t>
            </a:r>
            <a:endParaRPr lang="it-IT" sz="3200" b="1" dirty="0"/>
          </a:p>
        </p:txBody>
      </p:sp>
      <p:sp>
        <p:nvSpPr>
          <p:cNvPr id="3" name="Segnaposto contenuto 2"/>
          <p:cNvSpPr>
            <a:spLocks noGrp="1"/>
          </p:cNvSpPr>
          <p:nvPr>
            <p:ph idx="1"/>
          </p:nvPr>
        </p:nvSpPr>
        <p:spPr/>
        <p:txBody>
          <a:bodyPr>
            <a:normAutofit/>
          </a:bodyPr>
          <a:lstStyle/>
          <a:p>
            <a:r>
              <a:rPr lang="it-IT" sz="2800" b="1" dirty="0" smtClean="0"/>
              <a:t>Creazione dell’Unione economica e monetaria = rigidissimi vincoli sulle finanze degli Stati aderenti al sistema della moneta unica (Eurozona).</a:t>
            </a:r>
          </a:p>
          <a:p>
            <a:endParaRPr lang="it-IT" sz="2800" b="1" dirty="0" smtClean="0"/>
          </a:p>
          <a:p>
            <a:r>
              <a:rPr lang="it-IT" sz="2800" b="1" dirty="0" smtClean="0"/>
              <a:t>Trattato UE Maastricht 1992 = divieto di disavanzi eccessivi.</a:t>
            </a:r>
          </a:p>
          <a:p>
            <a:endParaRPr lang="it-IT" sz="2800" b="1" dirty="0" smtClean="0"/>
          </a:p>
          <a:p>
            <a:r>
              <a:rPr lang="it-IT" sz="2800" b="1" dirty="0" smtClean="0"/>
              <a:t>Limiti al rapporto tra debito pubblico e PIL.</a:t>
            </a:r>
            <a:endParaRPr lang="it-IT" sz="28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CONTINUA …</a:t>
            </a:r>
            <a:endParaRPr lang="it-IT" sz="3200" b="1" dirty="0"/>
          </a:p>
        </p:txBody>
      </p:sp>
      <p:sp>
        <p:nvSpPr>
          <p:cNvPr id="3" name="Segnaposto contenuto 2"/>
          <p:cNvSpPr>
            <a:spLocks noGrp="1"/>
          </p:cNvSpPr>
          <p:nvPr>
            <p:ph idx="1"/>
          </p:nvPr>
        </p:nvSpPr>
        <p:spPr/>
        <p:txBody>
          <a:bodyPr>
            <a:normAutofit/>
          </a:bodyPr>
          <a:lstStyle/>
          <a:p>
            <a:pPr lvl="1">
              <a:buNone/>
            </a:pPr>
            <a:r>
              <a:rPr lang="it-IT" sz="3200" b="1" dirty="0" smtClean="0"/>
              <a:t>Protocollo allegato al Trattato UE = </a:t>
            </a:r>
          </a:p>
          <a:p>
            <a:pPr lvl="1">
              <a:buNone/>
            </a:pPr>
            <a:endParaRPr lang="it-IT" sz="3200" b="1" dirty="0" smtClean="0"/>
          </a:p>
          <a:p>
            <a:pPr marL="971550" lvl="1" indent="-514350">
              <a:buAutoNum type="arabicParenR"/>
            </a:pPr>
            <a:r>
              <a:rPr lang="it-IT" sz="3200" b="1" dirty="0" smtClean="0"/>
              <a:t>deficit/</a:t>
            </a:r>
            <a:r>
              <a:rPr lang="it-IT" sz="3200" b="1" dirty="0" err="1" smtClean="0"/>
              <a:t>pil</a:t>
            </a:r>
            <a:r>
              <a:rPr lang="it-IT" sz="3200" b="1" dirty="0" smtClean="0"/>
              <a:t> = non deve superare il 3%;</a:t>
            </a:r>
          </a:p>
          <a:p>
            <a:pPr marL="971550" lvl="1" indent="-514350">
              <a:buNone/>
            </a:pPr>
            <a:r>
              <a:rPr lang="it-IT" sz="3200" b="1" dirty="0" smtClean="0"/>
              <a:t>2)   debito pubblico/</a:t>
            </a:r>
            <a:r>
              <a:rPr lang="it-IT" sz="3200" b="1" dirty="0" err="1" smtClean="0"/>
              <a:t>pil</a:t>
            </a:r>
            <a:r>
              <a:rPr lang="it-IT" sz="3200" b="1" dirty="0" smtClean="0"/>
              <a:t> = non deve superare il 60%</a:t>
            </a:r>
            <a:endParaRPr lang="it-IT" sz="32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DIFFERENZA TRA DEBITO PUBBLICO E DEFICIT</a:t>
            </a:r>
            <a:endParaRPr lang="it-IT" sz="3200" b="1" dirty="0"/>
          </a:p>
        </p:txBody>
      </p:sp>
      <p:sp>
        <p:nvSpPr>
          <p:cNvPr id="3" name="Segnaposto contenuto 2"/>
          <p:cNvSpPr>
            <a:spLocks noGrp="1"/>
          </p:cNvSpPr>
          <p:nvPr>
            <p:ph idx="1"/>
          </p:nvPr>
        </p:nvSpPr>
        <p:spPr/>
        <p:txBody>
          <a:bodyPr>
            <a:normAutofit/>
          </a:bodyPr>
          <a:lstStyle/>
          <a:p>
            <a:pPr marL="0" lvl="1" indent="0" algn="just">
              <a:spcBef>
                <a:spcPts val="0"/>
              </a:spcBef>
              <a:buNone/>
            </a:pPr>
            <a:r>
              <a:rPr lang="it-IT" sz="2400" b="1" dirty="0" smtClean="0"/>
              <a:t>Deficit = rapporto negativo fra le entrate e le uscite di un’istituzione pubblica. Flusso che rappresenta il saldo delle pubbliche amministrazioni calcolato come differenza tra il totale delle entrate e il totale delle uscite.</a:t>
            </a:r>
          </a:p>
          <a:p>
            <a:pPr marL="0" lvl="1" indent="0" algn="just">
              <a:spcBef>
                <a:spcPts val="0"/>
              </a:spcBef>
              <a:buNone/>
            </a:pPr>
            <a:endParaRPr lang="it-IT" sz="2400" b="1" dirty="0"/>
          </a:p>
          <a:p>
            <a:pPr marL="0" lvl="1" indent="0" algn="just">
              <a:spcBef>
                <a:spcPts val="0"/>
              </a:spcBef>
              <a:buNone/>
            </a:pPr>
            <a:r>
              <a:rPr lang="it-IT" sz="2400" b="1" dirty="0" smtClean="0"/>
              <a:t>Debito pubblico = stock delle passività accumulate in un dato lasso di tempo; l’ammontare del debito contratto da uno Stato (governo) nei confronti di diversi creditori (persone fisiche, società, enti, altri Stati)</a:t>
            </a:r>
          </a:p>
          <a:p>
            <a:pPr lvl="1">
              <a:buNone/>
            </a:pPr>
            <a:endParaRPr lang="it-IT" sz="2400" b="1" dirty="0" smtClean="0"/>
          </a:p>
          <a:p>
            <a:pPr lvl="1">
              <a:buNone/>
            </a:pPr>
            <a:endParaRPr lang="it-IT" sz="2400" b="1" dirty="0"/>
          </a:p>
          <a:p>
            <a:pPr lvl="1">
              <a:buNone/>
            </a:pPr>
            <a:endParaRPr lang="it-IT" sz="2400" b="1" dirty="0"/>
          </a:p>
        </p:txBody>
      </p:sp>
    </p:spTree>
    <p:extLst>
      <p:ext uri="{BB962C8B-B14F-4D97-AF65-F5344CB8AC3E}">
        <p14:creationId xmlns:p14="http://schemas.microsoft.com/office/powerpoint/2010/main" val="63052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922</TotalTime>
  <Words>2935</Words>
  <Application>Microsoft Office PowerPoint</Application>
  <PresentationFormat>Presentazione su schermo (4:3)</PresentationFormat>
  <Paragraphs>227</Paragraphs>
  <Slides>31</Slides>
  <Notes>0</Notes>
  <HiddenSlides>0</HiddenSlides>
  <MMClips>0</MMClips>
  <ScaleCrop>false</ScaleCrop>
  <HeadingPairs>
    <vt:vector size="4" baseType="variant">
      <vt:variant>
        <vt:lpstr>Tema</vt:lpstr>
      </vt:variant>
      <vt:variant>
        <vt:i4>1</vt:i4>
      </vt:variant>
      <vt:variant>
        <vt:lpstr>Titoli diapositive</vt:lpstr>
      </vt:variant>
      <vt:variant>
        <vt:i4>31</vt:i4>
      </vt:variant>
    </vt:vector>
  </HeadingPairs>
  <TitlesOfParts>
    <vt:vector size="32" baseType="lpstr">
      <vt:lpstr>Tema di Office</vt:lpstr>
      <vt:lpstr>FINANZA PUBBLICA, COSTITUZIONE E UNIONE EUROPEA</vt:lpstr>
      <vt:lpstr>DEFINIZIONE DI FINANZA PUBBLICA</vt:lpstr>
      <vt:lpstr>NORMA COSTITUZIONALE PRINCIPALE IN MATERIA DI ENTRATE E SPESE</vt:lpstr>
      <vt:lpstr>VINCOLI EUROPEI</vt:lpstr>
      <vt:lpstr>CONTINUA … </vt:lpstr>
      <vt:lpstr>PASSAGGI DELL’EURO</vt:lpstr>
      <vt:lpstr>I VINCOLI SOVRANAZIONALI ALLA DECISIONE NAZIONALE DI BILANCIO</vt:lpstr>
      <vt:lpstr>CONTINUA …</vt:lpstr>
      <vt:lpstr>DIFFERENZA TRA DEBITO PUBBLICO E DEFICIT</vt:lpstr>
      <vt:lpstr>CONTINUA …</vt:lpstr>
      <vt:lpstr>FISCAL COMPACT (TRATTATO SULLA STABILITA’, SUL COORDINAMENTO E SULLA GOVERNANCE NELL’UNIONE ECONOMICA E MONETARIA)</vt:lpstr>
      <vt:lpstr>CONTINUA …</vt:lpstr>
      <vt:lpstr>CONTINUA … </vt:lpstr>
      <vt:lpstr>CONTINUA …</vt:lpstr>
      <vt:lpstr>CONTINUA …</vt:lpstr>
      <vt:lpstr>CONTINUA … </vt:lpstr>
      <vt:lpstr>CONTINUA …</vt:lpstr>
      <vt:lpstr>PROBLEMI CON I PRINCIPI COSTITUZIONALI FONDAMENTALI</vt:lpstr>
      <vt:lpstr>LA MANCANZA DI LEGITTIMITA’ DEMOCRATICA DELLA COMMISSIONE EUROPEA</vt:lpstr>
      <vt:lpstr>CONTINUA … </vt:lpstr>
      <vt:lpstr>PROBLEMA</vt:lpstr>
      <vt:lpstr>DEMOCRAZIA/ORGANOCRAZIA</vt:lpstr>
      <vt:lpstr>CONTINUA … </vt:lpstr>
      <vt:lpstr>ALTRI CONTRASTI TRA FISCAL COMPACT E TUE</vt:lpstr>
      <vt:lpstr>ALTRO PROBLEMA DI COMPATIBILITA’ COSTITUZIONALE DEL FISCAL COMPACT</vt:lpstr>
      <vt:lpstr>CONTINUA …</vt:lpstr>
      <vt:lpstr>MUTAMENTO RADICALE DELLO STATO</vt:lpstr>
      <vt:lpstr>LE FORME EUROPEE DI “ASSISTENZA FINANZIARIA” AGLI STATI. AIUTI AGLI STATI IN DIFFICOLTÀ FINANZIARIA</vt:lpstr>
      <vt:lpstr>CONTINUA …</vt:lpstr>
      <vt:lpstr>CONTINUA …</vt:lpstr>
      <vt:lpstr>CONTINUA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FINANZA PUBBLICA E COSTITUZIONE</dc:title>
  <dc:creator>Daniele</dc:creator>
  <cp:lastModifiedBy>Matteo Nicolini</cp:lastModifiedBy>
  <cp:revision>162</cp:revision>
  <cp:lastPrinted>2013-10-25T17:49:17Z</cp:lastPrinted>
  <dcterms:created xsi:type="dcterms:W3CDTF">2013-05-02T19:50:04Z</dcterms:created>
  <dcterms:modified xsi:type="dcterms:W3CDTF">2014-11-10T08:36:27Z</dcterms:modified>
</cp:coreProperties>
</file>