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9" r:id="rId4"/>
    <p:sldId id="260" r:id="rId5"/>
    <p:sldId id="261" r:id="rId6"/>
    <p:sldId id="262" r:id="rId7"/>
    <p:sldId id="27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4" r:id="rId25"/>
    <p:sldId id="285" r:id="rId26"/>
    <p:sldId id="281" r:id="rId27"/>
    <p:sldId id="286" r:id="rId28"/>
    <p:sldId id="287" r:id="rId29"/>
    <p:sldId id="288" r:id="rId30"/>
    <p:sldId id="282" r:id="rId31"/>
    <p:sldId id="283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6DE4A-11D9-4416-A403-787FBA34DDFB}" type="datetimeFigureOut">
              <a:rPr lang="it-IT" smtClean="0"/>
              <a:t>15/11/2016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DCA47-8A2F-4B06-AFE2-4C426D7C39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433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7F3AD-1634-4BFB-899D-0E40CDCEDE13}" type="datetimeFigureOut">
              <a:rPr lang="it-IT" smtClean="0"/>
              <a:t>15/11/2016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4D4A7-0F3C-4D7E-BF49-DEC894CB2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55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E9D78-F78F-4B15-A836-DC97FDF99848}" type="slidenum">
              <a:rPr lang="en-GB" smtClean="0">
                <a:cs typeface="Arial" charset="0"/>
              </a:rPr>
              <a:pPr/>
              <a:t>25</a:t>
            </a:fld>
            <a:endParaRPr lang="en-GB" smtClean="0"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3638"/>
            <a:ext cx="4945673" cy="3430950"/>
          </a:xfrm>
          <a:ln w="12700"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109"/>
            <a:ext cx="5029200" cy="4116215"/>
          </a:xfrm>
          <a:noFill/>
          <a:ln/>
        </p:spPr>
        <p:txBody>
          <a:bodyPr lIns="90479" tIns="44445" rIns="90479" bIns="44445"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65145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841C-7C9A-4534-B085-EC53B96E0E69}" type="datetimeFigureOut">
              <a:rPr lang="it-IT" smtClean="0"/>
              <a:pPr/>
              <a:t>15/11/2016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625F-D92F-4612-BDA1-36B3E4798A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841C-7C9A-4534-B085-EC53B96E0E69}" type="datetimeFigureOut">
              <a:rPr lang="it-IT" smtClean="0"/>
              <a:pPr/>
              <a:t>15/11/2016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625F-D92F-4612-BDA1-36B3E4798A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841C-7C9A-4534-B085-EC53B96E0E69}" type="datetimeFigureOut">
              <a:rPr lang="it-IT" smtClean="0"/>
              <a:pPr/>
              <a:t>15/11/2016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625F-D92F-4612-BDA1-36B3E4798A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E5827-0A70-41CC-945E-903E06A0C6A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841C-7C9A-4534-B085-EC53B96E0E69}" type="datetimeFigureOut">
              <a:rPr lang="it-IT" smtClean="0"/>
              <a:pPr/>
              <a:t>15/11/2016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625F-D92F-4612-BDA1-36B3E4798A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841C-7C9A-4534-B085-EC53B96E0E69}" type="datetimeFigureOut">
              <a:rPr lang="it-IT" smtClean="0"/>
              <a:pPr/>
              <a:t>15/11/2016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625F-D92F-4612-BDA1-36B3E4798A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841C-7C9A-4534-B085-EC53B96E0E69}" type="datetimeFigureOut">
              <a:rPr lang="it-IT" smtClean="0"/>
              <a:pPr/>
              <a:t>15/11/2016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625F-D92F-4612-BDA1-36B3E4798A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841C-7C9A-4534-B085-EC53B96E0E69}" type="datetimeFigureOut">
              <a:rPr lang="it-IT" smtClean="0"/>
              <a:pPr/>
              <a:t>15/11/2016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625F-D92F-4612-BDA1-36B3E4798A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841C-7C9A-4534-B085-EC53B96E0E69}" type="datetimeFigureOut">
              <a:rPr lang="it-IT" smtClean="0"/>
              <a:pPr/>
              <a:t>15/11/2016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625F-D92F-4612-BDA1-36B3E4798A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841C-7C9A-4534-B085-EC53B96E0E69}" type="datetimeFigureOut">
              <a:rPr lang="it-IT" smtClean="0"/>
              <a:pPr/>
              <a:t>15/11/2016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625F-D92F-4612-BDA1-36B3E4798A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841C-7C9A-4534-B085-EC53B96E0E69}" type="datetimeFigureOut">
              <a:rPr lang="it-IT" smtClean="0"/>
              <a:pPr/>
              <a:t>15/11/2016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625F-D92F-4612-BDA1-36B3E4798A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841C-7C9A-4534-B085-EC53B96E0E69}" type="datetimeFigureOut">
              <a:rPr lang="it-IT" smtClean="0"/>
              <a:pPr/>
              <a:t>15/11/2016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6E625F-D92F-4612-BDA1-36B3E4798AD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9F841C-7C9A-4534-B085-EC53B96E0E69}" type="datetimeFigureOut">
              <a:rPr lang="it-IT" smtClean="0"/>
              <a:pPr/>
              <a:t>15/11/2016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6E625F-D92F-4612-BDA1-36B3E4798AD2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A%20Beautiful%20Mind%20(Drammatico%20-%20Romantico)%2014_30%20-%20.av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PowerPoint_Slide3.sld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PowerPoint_Slide4.sld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_Slide1.sldx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Slide2.sld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Marketing territoriale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_beautiful_mind_001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Dove si trovano le idee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Nelle domande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Nei viaggi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Nelle letture, nei film, nei romanzi, nel teatro, nella manifestazioni della cultura e dell’arte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Nelle conversazioni</a:t>
            </a:r>
          </a:p>
          <a:p>
            <a:pPr marL="514350" indent="-514350">
              <a:buFont typeface="+mj-lt"/>
              <a:buAutoNum type="arabicPeriod"/>
            </a:pPr>
            <a:endParaRPr lang="it-IT" sz="2400" dirty="0" smtClean="0"/>
          </a:p>
          <a:p>
            <a:endParaRPr lang="it-IT" sz="24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Dove si trovano le idee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5506691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endParaRPr lang="it-IT" sz="2800" dirty="0"/>
          </a:p>
          <a:p>
            <a:pPr marL="514350" indent="-514350">
              <a:buNone/>
            </a:pPr>
            <a:endParaRPr lang="it-IT" sz="2800" dirty="0"/>
          </a:p>
          <a:p>
            <a:pPr marL="514350" indent="-514350">
              <a:buNone/>
            </a:pPr>
            <a:r>
              <a:rPr lang="it-IT" sz="2800" dirty="0" smtClean="0"/>
              <a:t>6. Nel </a:t>
            </a:r>
            <a:r>
              <a:rPr lang="it-IT" sz="2800" dirty="0"/>
              <a:t>proprio io</a:t>
            </a:r>
          </a:p>
          <a:p>
            <a:pPr marL="514350" indent="-514350">
              <a:buNone/>
            </a:pPr>
            <a:r>
              <a:rPr lang="it-IT" sz="2800" dirty="0" smtClean="0"/>
              <a:t> 7. Nella </a:t>
            </a:r>
            <a:r>
              <a:rPr lang="it-IT" sz="2800" dirty="0"/>
              <a:t>ricerca</a:t>
            </a:r>
          </a:p>
          <a:p>
            <a:pPr marL="514350" indent="-514350">
              <a:buNone/>
            </a:pPr>
            <a:r>
              <a:rPr lang="it-IT" sz="2800" dirty="0" smtClean="0"/>
              <a:t> 8. Nei </a:t>
            </a:r>
            <a:r>
              <a:rPr lang="it-IT" sz="2800" dirty="0"/>
              <a:t>vincoli e nei limiti</a:t>
            </a:r>
          </a:p>
          <a:p>
            <a:pPr marL="514350" indent="-514350">
              <a:buNone/>
            </a:pPr>
            <a:r>
              <a:rPr lang="it-IT" sz="2800" dirty="0" smtClean="0"/>
              <a:t> 9. Nell’esperienza</a:t>
            </a:r>
            <a:endParaRPr lang="it-IT" sz="2800" dirty="0"/>
          </a:p>
          <a:p>
            <a:pPr marL="514350" indent="-514350">
              <a:buNone/>
            </a:pPr>
            <a:r>
              <a:rPr lang="it-IT" sz="2800" dirty="0" smtClean="0"/>
              <a:t>10. Nell’invisibile</a:t>
            </a:r>
            <a:r>
              <a:rPr lang="it-IT" sz="2800" dirty="0"/>
              <a:t>, ciò che non appare a prima </a:t>
            </a:r>
            <a:r>
              <a:rPr lang="it-IT" sz="2800" dirty="0" smtClean="0"/>
              <a:t>vista</a:t>
            </a:r>
          </a:p>
          <a:p>
            <a:pPr marL="514350" indent="-514350">
              <a:buNone/>
            </a:pPr>
            <a:r>
              <a:rPr lang="it-IT" sz="2800" dirty="0" smtClean="0"/>
              <a:t>11. Nei sogni di giorno</a:t>
            </a:r>
          </a:p>
          <a:p>
            <a:pPr marL="514350" indent="-514350">
              <a:buFont typeface="+mj-lt"/>
              <a:buAutoNum type="arabicPeriod"/>
            </a:pP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Dove si trovano le idee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5246043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endParaRPr lang="it-IT" sz="2800" dirty="0"/>
          </a:p>
          <a:p>
            <a:pPr marL="514350" indent="-514350">
              <a:buFont typeface="+mj-lt"/>
              <a:buAutoNum type="arabicPeriod" startAt="11"/>
            </a:pPr>
            <a:r>
              <a:rPr lang="it-IT" sz="2800" dirty="0" smtClean="0"/>
              <a:t>Nel </a:t>
            </a:r>
            <a:r>
              <a:rPr lang="it-IT" sz="2800" dirty="0"/>
              <a:t>sogno di notte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it-IT" sz="2800" dirty="0" smtClean="0"/>
              <a:t>Nell’osservazione </a:t>
            </a:r>
            <a:r>
              <a:rPr lang="it-IT" sz="2800" dirty="0"/>
              <a:t>con tutti i cinque sensi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it-IT" sz="2800" dirty="0" smtClean="0"/>
              <a:t>Nelle </a:t>
            </a:r>
            <a:r>
              <a:rPr lang="it-IT" sz="2800" dirty="0"/>
              <a:t>metafore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it-IT" sz="2800" dirty="0" smtClean="0"/>
              <a:t>Nei </a:t>
            </a:r>
            <a:r>
              <a:rPr lang="it-IT" sz="2800" dirty="0"/>
              <a:t>valori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it-IT" sz="2800" dirty="0" smtClean="0"/>
              <a:t>Nella </a:t>
            </a:r>
            <a:r>
              <a:rPr lang="it-IT" sz="2800" dirty="0"/>
              <a:t>diversità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it-IT" sz="2800" dirty="0" smtClean="0"/>
              <a:t>In </a:t>
            </a:r>
            <a:r>
              <a:rPr lang="it-IT" sz="2800" dirty="0"/>
              <a:t>internet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it-IT" sz="2800" dirty="0" smtClean="0"/>
              <a:t>Nelle </a:t>
            </a:r>
            <a:r>
              <a:rPr lang="it-IT" sz="2800" dirty="0"/>
              <a:t>stranezze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it-IT" sz="2800" dirty="0" smtClean="0"/>
              <a:t>Negli insuccessi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it-IT" sz="2800" dirty="0" smtClean="0"/>
              <a:t>Nei bisogni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Dove si trovano le idee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1"/>
            </a:pPr>
            <a:endParaRPr lang="it-IT" sz="2800" dirty="0" smtClean="0"/>
          </a:p>
          <a:p>
            <a:pPr marL="514350" indent="-514350">
              <a:buFont typeface="+mj-lt"/>
              <a:buAutoNum type="arabicPeriod" startAt="21"/>
            </a:pPr>
            <a:endParaRPr lang="it-IT" sz="2800" dirty="0" smtClean="0"/>
          </a:p>
          <a:p>
            <a:pPr marL="514350" indent="-514350">
              <a:buFont typeface="+mj-lt"/>
              <a:buAutoNum type="arabicPeriod" startAt="21"/>
            </a:pPr>
            <a:r>
              <a:rPr lang="it-IT" sz="2800" dirty="0" smtClean="0"/>
              <a:t>Nella </a:t>
            </a:r>
            <a:r>
              <a:rPr lang="it-IT" sz="2800" dirty="0"/>
              <a:t>natura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it-IT" sz="2800" dirty="0" smtClean="0"/>
              <a:t>Nei </a:t>
            </a:r>
            <a:r>
              <a:rPr lang="it-IT" sz="2800" dirty="0"/>
              <a:t>ricordi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it-IT" sz="2800" dirty="0" smtClean="0"/>
              <a:t>Nel </a:t>
            </a:r>
            <a:r>
              <a:rPr lang="it-IT" sz="2800" dirty="0"/>
              <a:t>desiderio di futuro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it-IT" sz="2800" dirty="0" smtClean="0"/>
              <a:t>Negli occhi </a:t>
            </a:r>
            <a:r>
              <a:rPr lang="it-IT" sz="2800" dirty="0"/>
              <a:t>di chi ci guarda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it-IT" sz="2800" dirty="0" smtClean="0"/>
              <a:t>Nei </a:t>
            </a:r>
            <a:r>
              <a:rPr lang="it-IT" sz="2800" dirty="0"/>
              <a:t>momenti seguenti ad una meditazione </a:t>
            </a:r>
            <a:r>
              <a:rPr lang="it-IT" sz="2800" dirty="0" smtClean="0"/>
              <a:t>rilassata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it-IT" sz="2800" dirty="0" err="1" smtClean="0"/>
              <a:t>………………</a:t>
            </a:r>
            <a:endParaRPr lang="it-IT" sz="2800" dirty="0"/>
          </a:p>
          <a:p>
            <a:pPr marL="514350" indent="-514350">
              <a:buFont typeface="+mj-lt"/>
              <a:buAutoNum type="arabicPeriod" startAt="21"/>
            </a:pP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Quesiti sulla creatività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Che cos’è la creatività?</a:t>
            </a:r>
          </a:p>
          <a:p>
            <a:pPr lvl="0"/>
            <a:r>
              <a:rPr lang="it-IT" dirty="0" smtClean="0"/>
              <a:t>Tutti possono essere creativi?</a:t>
            </a:r>
          </a:p>
          <a:p>
            <a:pPr lvl="0"/>
            <a:r>
              <a:rPr lang="it-IT" dirty="0" smtClean="0"/>
              <a:t>I caratteri delle persone creative</a:t>
            </a:r>
          </a:p>
          <a:p>
            <a:pPr lvl="0"/>
            <a:r>
              <a:rPr lang="it-IT" dirty="0" smtClean="0"/>
              <a:t>Esistono ostacoli e blocchi della creatività?</a:t>
            </a:r>
          </a:p>
          <a:p>
            <a:pPr lvl="0"/>
            <a:r>
              <a:rPr lang="it-IT" dirty="0" smtClean="0"/>
              <a:t>L’organizzazione creativa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segue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Creatività deriva dal verbo creare, “ dar origine, far sorgere, suscitare”</a:t>
            </a:r>
          </a:p>
          <a:p>
            <a:r>
              <a:rPr lang="it-IT" dirty="0" smtClean="0"/>
              <a:t>Significa produrre nuove idee e verificarne la fattibilità</a:t>
            </a:r>
          </a:p>
          <a:p>
            <a:r>
              <a:rPr lang="it-IT" dirty="0" smtClean="0"/>
              <a:t>Significa configurare nuove soluzioni a problemi vecchi e nuovi, palesi o latenti</a:t>
            </a:r>
          </a:p>
          <a:p>
            <a:r>
              <a:rPr lang="it-IT" dirty="0" smtClean="0"/>
              <a:t>Significa trovare connessioni invisibili tra una serie di elementi disorganizzati</a:t>
            </a:r>
          </a:p>
          <a:p>
            <a:r>
              <a:rPr lang="it-IT" dirty="0" smtClean="0"/>
              <a:t>La creatività scaturisce dall’applicazione di intelligenza, osservazione, conoscenza e fantasia al mondo ed a un problema nella ricerca della soluzione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 delle persone creative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Umili</a:t>
            </a:r>
          </a:p>
          <a:p>
            <a:r>
              <a:rPr lang="it-IT" dirty="0" smtClean="0"/>
              <a:t>Curiose</a:t>
            </a:r>
          </a:p>
          <a:p>
            <a:r>
              <a:rPr lang="it-IT" dirty="0" smtClean="0"/>
              <a:t>Tolleranti l’ambiguità</a:t>
            </a:r>
          </a:p>
          <a:p>
            <a:r>
              <a:rPr lang="it-IT" dirty="0" smtClean="0"/>
              <a:t>Sicure di sé</a:t>
            </a:r>
          </a:p>
          <a:p>
            <a:r>
              <a:rPr lang="it-IT" dirty="0" smtClean="0"/>
              <a:t>Sensibili</a:t>
            </a:r>
          </a:p>
          <a:p>
            <a:r>
              <a:rPr lang="it-IT" dirty="0" smtClean="0"/>
              <a:t>Tenaci</a:t>
            </a:r>
          </a:p>
          <a:p>
            <a:r>
              <a:rPr lang="it-IT" dirty="0" smtClean="0"/>
              <a:t>Coraggiose</a:t>
            </a:r>
          </a:p>
          <a:p>
            <a:r>
              <a:rPr lang="it-IT" dirty="0" smtClean="0"/>
              <a:t>Ascoltatori</a:t>
            </a:r>
          </a:p>
          <a:p>
            <a:r>
              <a:rPr lang="it-IT" dirty="0" smtClean="0"/>
              <a:t>Dotate di senso dell’umorismo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blocchi della creatività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Blocchi di tipo culturale</a:t>
            </a:r>
          </a:p>
          <a:p>
            <a:r>
              <a:rPr lang="it-IT" dirty="0" smtClean="0"/>
              <a:t>- il successo</a:t>
            </a:r>
          </a:p>
          <a:p>
            <a:r>
              <a:rPr lang="it-IT" dirty="0" smtClean="0"/>
              <a:t>- l’abitudine</a:t>
            </a:r>
          </a:p>
          <a:p>
            <a:r>
              <a:rPr lang="it-IT" dirty="0" smtClean="0"/>
              <a:t>- l’opinione comune</a:t>
            </a:r>
          </a:p>
          <a:p>
            <a:r>
              <a:rPr lang="it-IT" dirty="0" smtClean="0"/>
              <a:t>- il carpe </a:t>
            </a:r>
            <a:r>
              <a:rPr lang="it-IT" dirty="0" err="1" smtClean="0"/>
              <a:t>diem</a:t>
            </a:r>
            <a:endParaRPr lang="it-IT" dirty="0" smtClean="0"/>
          </a:p>
          <a:p>
            <a:r>
              <a:rPr lang="it-IT" dirty="0" smtClean="0"/>
              <a:t>- la paura</a:t>
            </a:r>
          </a:p>
          <a:p>
            <a:r>
              <a:rPr lang="it-IT" dirty="0" smtClean="0"/>
              <a:t>- la fede eccessiva nel numero e nei fatti</a:t>
            </a:r>
          </a:p>
          <a:p>
            <a:r>
              <a:rPr lang="it-IT" dirty="0" smtClean="0"/>
              <a:t>- l’incapacità di ragionare al di là dell’ovvietà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segue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Blocchi di tipo emotivo</a:t>
            </a:r>
          </a:p>
          <a:p>
            <a:r>
              <a:rPr lang="it-IT" dirty="0" smtClean="0"/>
              <a:t>- il giudizio affrettato su un fatto o un’idea</a:t>
            </a:r>
          </a:p>
          <a:p>
            <a:r>
              <a:rPr lang="it-IT" dirty="0" smtClean="0"/>
              <a:t>- il timore di essere considerati tipi strambi</a:t>
            </a:r>
          </a:p>
          <a:p>
            <a:r>
              <a:rPr lang="it-IT" dirty="0" smtClean="0"/>
              <a:t>- l’ansia da soluzione di un problema</a:t>
            </a:r>
          </a:p>
          <a:p>
            <a:r>
              <a:rPr lang="it-IT" dirty="0" smtClean="0"/>
              <a:t>- il timore nel percorrere una strada nuova</a:t>
            </a:r>
          </a:p>
          <a:p>
            <a:r>
              <a:rPr lang="it-IT" dirty="0" smtClean="0"/>
              <a:t>- il ricorso al no automatico</a:t>
            </a:r>
          </a:p>
          <a:p>
            <a:r>
              <a:rPr lang="it-IT" dirty="0" smtClean="0"/>
              <a:t>- l’incapacità di agire come squadra</a:t>
            </a:r>
          </a:p>
          <a:p>
            <a:r>
              <a:rPr lang="it-IT" dirty="0" smtClean="0"/>
              <a:t>- una scarsa opinione di </a:t>
            </a:r>
            <a:r>
              <a:rPr lang="it-IT" dirty="0" err="1" smtClean="0"/>
              <a:t>sè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progetto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Il problema</a:t>
            </a:r>
          </a:p>
          <a:p>
            <a:r>
              <a:rPr lang="it-IT" dirty="0" smtClean="0"/>
              <a:t>Gli obiettivi</a:t>
            </a:r>
          </a:p>
          <a:p>
            <a:r>
              <a:rPr lang="it-IT" dirty="0" smtClean="0"/>
              <a:t>Lo stato dell’arte</a:t>
            </a:r>
          </a:p>
          <a:p>
            <a:r>
              <a:rPr lang="it-IT" dirty="0" smtClean="0"/>
              <a:t>Considerazioni</a:t>
            </a:r>
          </a:p>
          <a:p>
            <a:r>
              <a:rPr lang="it-IT" dirty="0" smtClean="0"/>
              <a:t>Idee guida progettuali</a:t>
            </a:r>
          </a:p>
          <a:p>
            <a:r>
              <a:rPr lang="it-IT" dirty="0" smtClean="0"/>
              <a:t>Valutazione di fattibilità</a:t>
            </a:r>
          </a:p>
          <a:p>
            <a:endParaRPr lang="it-IT" dirty="0" smtClean="0"/>
          </a:p>
          <a:p>
            <a:r>
              <a:rPr lang="it-IT" dirty="0" smtClean="0"/>
              <a:t>Condivisione</a:t>
            </a:r>
          </a:p>
          <a:p>
            <a:r>
              <a:rPr lang="it-IT" dirty="0" smtClean="0"/>
              <a:t>Azione</a:t>
            </a:r>
          </a:p>
          <a:p>
            <a:r>
              <a:rPr lang="it-IT" dirty="0" smtClean="0"/>
              <a:t>Controllo</a:t>
            </a:r>
          </a:p>
          <a:p>
            <a:r>
              <a:rPr lang="it-IT" dirty="0" smtClean="0"/>
              <a:t>Ridefinizione</a:t>
            </a:r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Caratteri di un ambiente creativo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Senso di sfida</a:t>
            </a:r>
          </a:p>
          <a:p>
            <a:r>
              <a:rPr lang="it-IT" dirty="0" smtClean="0"/>
              <a:t>Autonomia</a:t>
            </a:r>
          </a:p>
          <a:p>
            <a:r>
              <a:rPr lang="it-IT" dirty="0" smtClean="0"/>
              <a:t>Dinamismo</a:t>
            </a:r>
          </a:p>
          <a:p>
            <a:r>
              <a:rPr lang="it-IT" dirty="0" smtClean="0"/>
              <a:t>Fiducia e apertura</a:t>
            </a:r>
          </a:p>
          <a:p>
            <a:r>
              <a:rPr lang="it-IT" dirty="0" smtClean="0"/>
              <a:t>Tempo per le idee</a:t>
            </a:r>
          </a:p>
          <a:p>
            <a:r>
              <a:rPr lang="it-IT" dirty="0" smtClean="0"/>
              <a:t>Divertimento e umorismo</a:t>
            </a:r>
          </a:p>
          <a:p>
            <a:r>
              <a:rPr lang="it-IT" dirty="0" smtClean="0"/>
              <a:t>Supporto alle idee, sostenitore, sponsor</a:t>
            </a:r>
          </a:p>
          <a:p>
            <a:r>
              <a:rPr lang="it-IT" dirty="0" smtClean="0"/>
              <a:t>Dialogo, discussioni</a:t>
            </a:r>
          </a:p>
          <a:p>
            <a:r>
              <a:rPr lang="it-IT" dirty="0" smtClean="0"/>
              <a:t>Assunzione del rischio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segue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Capacità di governare i conflitti</a:t>
            </a:r>
          </a:p>
          <a:p>
            <a:r>
              <a:rPr lang="it-IT" dirty="0" smtClean="0"/>
              <a:t>Creare un ambiente dove sia apprezzato il gioco,</a:t>
            </a:r>
          </a:p>
          <a:p>
            <a:r>
              <a:rPr lang="it-IT" dirty="0" smtClean="0"/>
              <a:t>Nel gioco i bambini inventano, fanno le cose seriamente, si sfidano, fanno domande, si divertono, competono</a:t>
            </a:r>
          </a:p>
          <a:p>
            <a:r>
              <a:rPr lang="it-IT" dirty="0" smtClean="0"/>
              <a:t>Il gioco elimina la tristezza, la noia, il tedio in quello che si fa, </a:t>
            </a:r>
            <a:r>
              <a:rPr lang="it-IT" dirty="0" err="1" smtClean="0"/>
              <a:t>fa</a:t>
            </a:r>
            <a:r>
              <a:rPr lang="it-IT" dirty="0" smtClean="0"/>
              <a:t> divertire creando la condizione di “volgere lo sguardo altrove”, </a:t>
            </a:r>
            <a:r>
              <a:rPr lang="it-IT" dirty="0" err="1" smtClean="0"/>
              <a:t>divertere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0" y="-2897"/>
          <a:ext cx="9144000" cy="6860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Diapositiva" r:id="rId4" imgW="4570330" imgH="3427635" progId="PowerPoint.Slide.12">
                  <p:embed/>
                </p:oleObj>
              </mc:Choice>
              <mc:Fallback>
                <p:oleObj name="Diapositiva" r:id="rId4" imgW="4570330" imgH="3427635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897"/>
                        <a:ext cx="9144000" cy="6860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Alcune tecniche creative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it-IT" sz="4000" dirty="0" smtClean="0"/>
              <a:t>Cambiare il punto di osservazione, la realtà appare diversa, L’attimo Fuggente</a:t>
            </a:r>
          </a:p>
          <a:p>
            <a:pPr lvl="0"/>
            <a:r>
              <a:rPr lang="it-IT" sz="4000" dirty="0" smtClean="0"/>
              <a:t>Rompere gli schemi, Out </a:t>
            </a:r>
            <a:r>
              <a:rPr lang="it-IT" sz="4000" dirty="0" err="1" smtClean="0"/>
              <a:t>of</a:t>
            </a:r>
            <a:r>
              <a:rPr lang="it-IT" sz="4000" dirty="0" smtClean="0"/>
              <a:t> the box,  La strada che non va in nessun posto</a:t>
            </a:r>
          </a:p>
          <a:p>
            <a:pPr lvl="0"/>
            <a:r>
              <a:rPr lang="it-IT" sz="4000" dirty="0" smtClean="0"/>
              <a:t>Analogia, l’impresa è come un’orchestra,  Il concerto,Spira </a:t>
            </a:r>
            <a:r>
              <a:rPr lang="it-IT" sz="4000" dirty="0" err="1" smtClean="0"/>
              <a:t>Mirabilis</a:t>
            </a:r>
            <a:endParaRPr lang="it-IT" sz="4000" dirty="0" smtClean="0"/>
          </a:p>
          <a:p>
            <a:pPr lvl="0"/>
            <a:r>
              <a:rPr lang="it-IT" sz="4000" dirty="0" smtClean="0"/>
              <a:t>Metafora, l’impresa è un sistema vivente</a:t>
            </a:r>
          </a:p>
          <a:p>
            <a:pPr lvl="0"/>
            <a:r>
              <a:rPr lang="it-IT" sz="4000" dirty="0" err="1" smtClean="0"/>
              <a:t>Why</a:t>
            </a:r>
            <a:r>
              <a:rPr lang="it-IT" sz="4000" dirty="0" smtClean="0"/>
              <a:t>?</a:t>
            </a:r>
            <a:r>
              <a:rPr lang="it-IT" sz="4000" dirty="0" err="1" smtClean="0"/>
              <a:t>What</a:t>
            </a:r>
            <a:r>
              <a:rPr lang="it-IT" sz="4000" dirty="0" smtClean="0"/>
              <a:t> </a:t>
            </a:r>
            <a:r>
              <a:rPr lang="it-IT" sz="4000" dirty="0" err="1" smtClean="0"/>
              <a:t>if</a:t>
            </a:r>
            <a:r>
              <a:rPr lang="it-IT" sz="4000" dirty="0" smtClean="0"/>
              <a:t>? </a:t>
            </a:r>
            <a:r>
              <a:rPr lang="it-IT" sz="4000" dirty="0" err="1" smtClean="0"/>
              <a:t>Why</a:t>
            </a:r>
            <a:r>
              <a:rPr lang="it-IT" sz="4000" dirty="0" smtClean="0"/>
              <a:t> </a:t>
            </a:r>
            <a:r>
              <a:rPr lang="it-IT" sz="4000" dirty="0" err="1" smtClean="0"/>
              <a:t>not</a:t>
            </a:r>
            <a:r>
              <a:rPr lang="it-IT" sz="4000" dirty="0" smtClean="0"/>
              <a:t>?</a:t>
            </a:r>
          </a:p>
          <a:p>
            <a:pPr lvl="0"/>
            <a:r>
              <a:rPr lang="it-IT" sz="4000" dirty="0" smtClean="0"/>
              <a:t>Il pensiero laterale, il mercante e l’usuraio</a:t>
            </a:r>
          </a:p>
          <a:p>
            <a:pPr lvl="0">
              <a:buNone/>
            </a:pPr>
            <a:endParaRPr lang="it-IT" sz="4000" dirty="0" smtClean="0"/>
          </a:p>
          <a:p>
            <a:pPr lvl="0"/>
            <a:endParaRPr lang="it-IT" sz="40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0" y="0"/>
          <a:ext cx="915458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Diapositiva" r:id="rId4" imgW="4570411" imgH="3427439" progId="PowerPoint.Slide.12">
                  <p:embed/>
                </p:oleObj>
              </mc:Choice>
              <mc:Fallback>
                <p:oleObj name="Diapositiva" r:id="rId4" imgW="4570411" imgH="3427439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54583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GB" sz="4000" b="1" smtClean="0">
                <a:solidFill>
                  <a:srgbClr val="FF0000"/>
                </a:solidFill>
                <a:latin typeface="Bookman Old Style" pitchFamily="18" charset="0"/>
              </a:rPr>
              <a:t>PROBLEM SOLVING</a:t>
            </a:r>
          </a:p>
        </p:txBody>
      </p:sp>
      <p:sp>
        <p:nvSpPr>
          <p:cNvPr id="230403" name="AutoShape 3"/>
          <p:cNvSpPr>
            <a:spLocks noChangeArrowheads="1"/>
          </p:cNvSpPr>
          <p:nvPr/>
        </p:nvSpPr>
        <p:spPr bwMode="auto">
          <a:xfrm>
            <a:off x="457200" y="6019800"/>
            <a:ext cx="7086600" cy="685800"/>
          </a:xfrm>
          <a:prstGeom prst="roundRect">
            <a:avLst>
              <a:gd name="adj" fmla="val 12486"/>
            </a:avLst>
          </a:prstGeom>
          <a:solidFill>
            <a:srgbClr val="FFFFFF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66688" y="6019800"/>
            <a:ext cx="760571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sz="2000" b="1">
                <a:solidFill>
                  <a:srgbClr val="000099"/>
                </a:solidFill>
                <a:latin typeface="Arial" charset="0"/>
              </a:rPr>
              <a:t>JOIN THE DOTS WITH 4 STRAIGHT LINES WITHOUT</a:t>
            </a:r>
          </a:p>
          <a:p>
            <a:pPr algn="ctr" eaLnBrk="0" hangingPunct="0"/>
            <a:r>
              <a:rPr lang="en-GB" sz="2000" b="1">
                <a:solidFill>
                  <a:srgbClr val="000099"/>
                </a:solidFill>
                <a:latin typeface="Arial" charset="0"/>
              </a:rPr>
              <a:t>TAKING PENCIL OFF THE PAPER – PROVARE!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429000" y="1752600"/>
            <a:ext cx="3657600" cy="31242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3911600" y="2000250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5149850" y="2009775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6302375" y="1990725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3940175" y="3171825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3949700" y="4352925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6302375" y="3162300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5130800" y="3133725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5226050" y="4343400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6378575" y="4352925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0415" name="Line 15"/>
          <p:cNvSpPr>
            <a:spLocks noChangeShapeType="1"/>
          </p:cNvSpPr>
          <p:nvPr/>
        </p:nvSpPr>
        <p:spPr bwMode="auto">
          <a:xfrm flipH="1" flipV="1">
            <a:off x="4019550" y="2060575"/>
            <a:ext cx="3600450" cy="33147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0416" name="Line 16"/>
          <p:cNvSpPr>
            <a:spLocks noChangeShapeType="1"/>
          </p:cNvSpPr>
          <p:nvPr/>
        </p:nvSpPr>
        <p:spPr bwMode="auto">
          <a:xfrm>
            <a:off x="4019550" y="2041525"/>
            <a:ext cx="38100" cy="37719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0417" name="Line 17"/>
          <p:cNvSpPr>
            <a:spLocks noChangeShapeType="1"/>
          </p:cNvSpPr>
          <p:nvPr/>
        </p:nvSpPr>
        <p:spPr bwMode="auto">
          <a:xfrm flipV="1">
            <a:off x="4076700" y="2003425"/>
            <a:ext cx="3657600" cy="375285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0418" name="Line 18"/>
          <p:cNvSpPr>
            <a:spLocks noChangeShapeType="1"/>
          </p:cNvSpPr>
          <p:nvPr/>
        </p:nvSpPr>
        <p:spPr bwMode="auto">
          <a:xfrm flipH="1">
            <a:off x="3867150" y="2003425"/>
            <a:ext cx="3905250" cy="5715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3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15" grpId="0" animBg="1"/>
      <p:bldP spid="230416" grpId="0" animBg="1"/>
      <p:bldP spid="230417" grpId="0" animBg="1"/>
      <p:bldP spid="2304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segue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it-IT" sz="2800" dirty="0" smtClean="0"/>
              <a:t>Obiettivi rovesciati, come non raggiungere l’obiettivo</a:t>
            </a:r>
          </a:p>
          <a:p>
            <a:pPr lvl="0"/>
            <a:r>
              <a:rPr lang="it-IT" sz="2800" dirty="0" smtClean="0"/>
              <a:t>Associazione, L’errore creativo, il forno dei militari </a:t>
            </a:r>
            <a:r>
              <a:rPr lang="it-IT" sz="2800" dirty="0" err="1" smtClean="0"/>
              <a:t>eil</a:t>
            </a:r>
            <a:r>
              <a:rPr lang="it-IT" sz="2800" dirty="0" smtClean="0"/>
              <a:t> pandoro</a:t>
            </a:r>
          </a:p>
          <a:p>
            <a:pPr lvl="0"/>
            <a:r>
              <a:rPr lang="it-IT" sz="2800" dirty="0" smtClean="0"/>
              <a:t>Robinson </a:t>
            </a:r>
            <a:r>
              <a:rPr lang="it-IT" sz="2800" dirty="0" err="1" smtClean="0"/>
              <a:t>Crusoe</a:t>
            </a:r>
            <a:r>
              <a:rPr lang="it-IT" sz="2800" dirty="0" smtClean="0"/>
              <a:t>, Apollo 13</a:t>
            </a:r>
          </a:p>
          <a:p>
            <a:pPr lvl="0"/>
            <a:r>
              <a:rPr lang="it-IT" sz="2800" dirty="0" smtClean="0"/>
              <a:t>Fior di loto, la corsa delle idee</a:t>
            </a:r>
          </a:p>
          <a:p>
            <a:pPr lvl="0"/>
            <a:r>
              <a:rPr lang="it-IT" sz="2800" dirty="0" smtClean="0"/>
              <a:t>Aforismi, quando avevamo ormai tutte le risposte ci hanno cambiato le domande, Edoardo </a:t>
            </a:r>
            <a:r>
              <a:rPr lang="it-IT" sz="2800" dirty="0" err="1" smtClean="0"/>
              <a:t>Galeano</a:t>
            </a:r>
            <a:endParaRPr lang="it-IT" sz="2800" dirty="0" smtClean="0"/>
          </a:p>
          <a:p>
            <a:r>
              <a:rPr lang="it-IT" sz="2800" dirty="0" smtClean="0"/>
              <a:t> Brainstorming</a:t>
            </a:r>
          </a:p>
          <a:p>
            <a:r>
              <a:rPr lang="it-IT" sz="2800" dirty="0" smtClean="0"/>
              <a:t>Matrice morfologica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smtClean="0">
                <a:solidFill>
                  <a:srgbClr val="FF0066"/>
                </a:solidFill>
                <a:latin typeface="Bookman Old Style" pitchFamily="18" charset="0"/>
              </a:rPr>
              <a:t>THE MORPHOLOGICAL MATRIX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Bookman Old Style" pitchFamily="18" charset="0"/>
              </a:rPr>
              <a:t>Break down a goal into its component parts or attributes.</a:t>
            </a:r>
          </a:p>
          <a:p>
            <a:pPr eaLnBrk="1" hangingPunct="1"/>
            <a:r>
              <a:rPr lang="en-GB" smtClean="0">
                <a:latin typeface="Bookman Old Style" pitchFamily="18" charset="0"/>
              </a:rPr>
              <a:t>Consider these parts separately.</a:t>
            </a:r>
          </a:p>
          <a:p>
            <a:pPr eaLnBrk="1" hangingPunct="1"/>
            <a:r>
              <a:rPr lang="en-GB" smtClean="0">
                <a:latin typeface="Bookman Old Style" pitchFamily="18" charset="0"/>
              </a:rPr>
              <a:t>Recombine them to find new solutions.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smtClean="0">
                <a:solidFill>
                  <a:srgbClr val="FF0066"/>
                </a:solidFill>
                <a:latin typeface="Bookman Old Style" pitchFamily="18" charset="0"/>
              </a:rPr>
              <a:t>Generation of New Ideas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Bookman Old Style" pitchFamily="18" charset="0"/>
              </a:rPr>
              <a:t>10 items in each of the 3 categories gives 1,000 possible combinations.</a:t>
            </a:r>
          </a:p>
          <a:p>
            <a:pPr eaLnBrk="1" hangingPunct="1"/>
            <a:r>
              <a:rPr lang="en-GB" smtClean="0">
                <a:latin typeface="Bookman Old Style" pitchFamily="18" charset="0"/>
              </a:rPr>
              <a:t>Add one more column (e.g. Food), gives 10,000 possible combinations.</a:t>
            </a:r>
          </a:p>
          <a:p>
            <a:pPr eaLnBrk="1" hangingPunct="1"/>
            <a:r>
              <a:rPr lang="en-GB" smtClean="0">
                <a:latin typeface="Bookman Old Style" pitchFamily="18" charset="0"/>
              </a:rPr>
              <a:t>In teams, generate 3 new ideas for a surprise party from the matrix that you would not normally have considered.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2800" b="1" smtClean="0">
                <a:solidFill>
                  <a:srgbClr val="FF0066"/>
                </a:solidFill>
                <a:latin typeface="Bookman Old Style" pitchFamily="18" charset="0"/>
              </a:rPr>
              <a:t>MORPHOLOGICAL MATRIX EXAMPLE</a:t>
            </a:r>
          </a:p>
        </p:txBody>
      </p:sp>
      <p:graphicFrame>
        <p:nvGraphicFramePr>
          <p:cNvPr id="244739" name="Group 3"/>
          <p:cNvGraphicFramePr>
            <a:graphicFrameLocks noGrp="1"/>
          </p:cNvGraphicFramePr>
          <p:nvPr>
            <p:ph type="tbl" idx="1"/>
          </p:nvPr>
        </p:nvGraphicFramePr>
        <p:xfrm>
          <a:off x="468313" y="836613"/>
          <a:ext cx="8229600" cy="549338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Wild West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String Quartet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Bus Driver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Rooftop Terrace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Jazz Band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Film Star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 the 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School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Underground Club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Acoustic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Begins with ‘P’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Warehouse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Pianist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Someone else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Posh Hotel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Gospel Choir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1960s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 Home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Abba Tribute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Medieval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By the seaside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Blues Guitarist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Favourite bar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Karaoke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Black Tie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Shop Window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Sounds of Nature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-8049" y="908720"/>
          <a:ext cx="915204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iapositiva" r:id="rId4" imgW="4553601" imgH="3415312" progId="PowerPoint.Slide.12">
                  <p:embed/>
                </p:oleObj>
              </mc:Choice>
              <mc:Fallback>
                <p:oleObj name="Diapositiva" r:id="rId4" imgW="4553601" imgH="3415312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049" y="908720"/>
                        <a:ext cx="9152049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Cosa sono i problemi?</a:t>
            </a:r>
            <a:endParaRPr lang="it-IT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Creatività e aforismi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dirty="0" smtClean="0"/>
              <a:t>ricorda che per decollare è necessario andare contro vento, Henry Ford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un uomo con un’idea nuova è un matto, finché quell’idea non ha successo, Mark Twain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ascoltare significa sentire ciò che gli altri non dicono, Peter </a:t>
            </a:r>
            <a:r>
              <a:rPr lang="it-IT" dirty="0" err="1" smtClean="0"/>
              <a:t>Drucker</a:t>
            </a:r>
            <a:endParaRPr lang="it-IT" dirty="0" smtClean="0"/>
          </a:p>
          <a:p>
            <a:pPr lvl="0"/>
            <a:endParaRPr lang="it-IT" dirty="0" smtClean="0"/>
          </a:p>
          <a:p>
            <a:pPr lvl="0"/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segue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la persona ragionevole adatta se stesso al mondo, la persona irragionevole cerca ostinatamente di adattare il mondo a se stessa. Quindi tutti i progressi dipendono dall’uomo irragionevole George Bernard Shaw </a:t>
            </a:r>
          </a:p>
          <a:p>
            <a:r>
              <a:rPr lang="it-IT" dirty="0" smtClean="0"/>
              <a:t>l’uomo non smette di giocare perché invecchia, </a:t>
            </a:r>
            <a:r>
              <a:rPr lang="it-IT" dirty="0" err="1" smtClean="0"/>
              <a:t>invecchia</a:t>
            </a:r>
            <a:r>
              <a:rPr lang="it-IT" dirty="0" smtClean="0"/>
              <a:t> perché smette di giocare, George Bernard Shaw</a:t>
            </a:r>
          </a:p>
          <a:p>
            <a:r>
              <a:rPr lang="it-IT" dirty="0" smtClean="0"/>
              <a:t>“</a:t>
            </a:r>
            <a:r>
              <a:rPr lang="it-IT" dirty="0" err="1" smtClean="0"/>
              <a:t>When</a:t>
            </a:r>
            <a:r>
              <a:rPr lang="it-IT" dirty="0" smtClean="0"/>
              <a:t> people </a:t>
            </a:r>
            <a:r>
              <a:rPr lang="it-IT" dirty="0" err="1" smtClean="0"/>
              <a:t>believe</a:t>
            </a:r>
            <a:r>
              <a:rPr lang="it-IT" dirty="0" smtClean="0"/>
              <a:t> in </a:t>
            </a:r>
            <a:r>
              <a:rPr lang="it-IT" dirty="0" err="1" smtClean="0"/>
              <a:t>boundaries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become</a:t>
            </a:r>
            <a:r>
              <a:rPr lang="it-IT" dirty="0" smtClean="0"/>
              <a:t> part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” Don Cherry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Come si affronta un problema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42925" lvl="0" indent="-542925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t-IT" dirty="0" smtClean="0">
                <a:latin typeface="Tahoma"/>
                <a:ea typeface="Times New Roman"/>
              </a:rPr>
              <a:t>Prendendo atto che esiste un problema</a:t>
            </a:r>
            <a:endParaRPr lang="it-IT" sz="1600" dirty="0" smtClean="0">
              <a:latin typeface="Times New Roman"/>
              <a:ea typeface="Times New Roman"/>
            </a:endParaRPr>
          </a:p>
          <a:p>
            <a:pPr marL="542925" lvl="0" indent="-542925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t-IT" dirty="0" smtClean="0">
                <a:latin typeface="Tahoma"/>
                <a:ea typeface="Times New Roman"/>
              </a:rPr>
              <a:t>Definendo nel modo più completo possibile il problema compatibilmente con il tempo a disposizione, chi fissa il tempo?</a:t>
            </a:r>
            <a:endParaRPr lang="it-IT" sz="1600" dirty="0" smtClean="0">
              <a:latin typeface="Times New Roman"/>
              <a:ea typeface="Times New Roman"/>
            </a:endParaRPr>
          </a:p>
          <a:p>
            <a:pPr marL="542925" lvl="0" indent="-542925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t-IT" dirty="0" smtClean="0">
                <a:latin typeface="Tahoma"/>
                <a:ea typeface="Times New Roman"/>
              </a:rPr>
              <a:t>Raccogliendo tutte le informazioni possibili che possono agevolare la soluzione del problema</a:t>
            </a:r>
            <a:endParaRPr lang="it-IT" sz="1600" dirty="0" smtClean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Come si affronta un problema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lvl="0" indent="-51435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it-IT" dirty="0" smtClean="0">
                <a:latin typeface="Tahoma"/>
                <a:ea typeface="Times New Roman"/>
              </a:rPr>
              <a:t>Organizzando le informazioni attraverso un modello</a:t>
            </a:r>
            <a:endParaRPr lang="it-IT" sz="1600" dirty="0" smtClean="0">
              <a:latin typeface="Times New Roman"/>
              <a:ea typeface="Times New Roman"/>
            </a:endParaRPr>
          </a:p>
          <a:p>
            <a:pPr marL="542925" lvl="0" indent="-542925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it-IT" dirty="0" smtClean="0">
                <a:latin typeface="Tahoma"/>
                <a:ea typeface="Times New Roman"/>
              </a:rPr>
              <a:t>Rispondendo al problema nel tempo richiesto</a:t>
            </a:r>
            <a:endParaRPr lang="it-IT" sz="1600" dirty="0" smtClean="0">
              <a:latin typeface="Times New Roman"/>
              <a:ea typeface="Times New Roman"/>
            </a:endParaRPr>
          </a:p>
          <a:p>
            <a:pPr marL="542925" lvl="0" indent="-542925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it-IT" dirty="0" smtClean="0">
                <a:latin typeface="Tahoma"/>
                <a:ea typeface="Times New Roman"/>
              </a:rPr>
              <a:t>Cercando le risposte secondo il più conveniente mix di pensiero verticale e laterale attraverso la produzione di idee</a:t>
            </a:r>
            <a:endParaRPr lang="it-IT" sz="1600" dirty="0">
              <a:latin typeface="Times New Roman"/>
              <a:ea typeface="Times New Roman"/>
            </a:endParaRPr>
          </a:p>
          <a:p>
            <a:pPr marL="542925" lvl="0" indent="-542925" algn="just">
              <a:spcBef>
                <a:spcPts val="600"/>
              </a:spcBef>
              <a:spcAft>
                <a:spcPts val="1200"/>
              </a:spcAft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0" y="1196752"/>
          <a:ext cx="9144000" cy="7632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iapositiva" r:id="rId4" imgW="4553601" imgH="3415312" progId="PowerPoint.Slide.12">
                  <p:embed/>
                </p:oleObj>
              </mc:Choice>
              <mc:Fallback>
                <p:oleObj name="Diapositiva" r:id="rId4" imgW="4553601" imgH="3415312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752"/>
                        <a:ext cx="9144000" cy="76328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it-IT" b="1" dirty="0"/>
              <a:t>Le barriere ad un efficace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err="1" smtClean="0"/>
              <a:t>problem</a:t>
            </a:r>
            <a:r>
              <a:rPr lang="it-IT" b="1" dirty="0" smtClean="0"/>
              <a:t> </a:t>
            </a:r>
            <a:r>
              <a:rPr lang="it-IT" b="1" dirty="0" err="1"/>
              <a:t>solving</a:t>
            </a:r>
            <a:endParaRPr lang="it-IT" b="1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Un modello di analisi per il territorio</a:t>
            </a:r>
            <a:endParaRPr lang="it-IT" dirty="0"/>
          </a:p>
        </p:txBody>
      </p:sp>
      <p:pic>
        <p:nvPicPr>
          <p:cNvPr id="4" name="Segnaposto contenuto 3" descr="Risultati immagini per swot analysi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139" y="1935163"/>
            <a:ext cx="390172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sono le idee?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it-IT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Il grimaldello che apre alla soluzione di un problema</a:t>
            </a:r>
          </a:p>
          <a:p>
            <a:pPr marL="514350" indent="-514350">
              <a:buFont typeface="+mj-lt"/>
              <a:buAutoNum type="arabicPeriod"/>
            </a:pPr>
            <a:endParaRPr lang="it-IT" sz="24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 smtClean="0">
                <a:latin typeface="Times New Roman"/>
                <a:ea typeface="Times New Roman"/>
              </a:rPr>
              <a:t>Preparazione</a:t>
            </a:r>
            <a:endParaRPr lang="it-IT" sz="1600" dirty="0" smtClean="0">
              <a:latin typeface="Times New Roman"/>
              <a:ea typeface="Times New Roman"/>
            </a:endParaRPr>
          </a:p>
          <a:p>
            <a:pPr marL="540385" indent="-540385">
              <a:spcAft>
                <a:spcPts val="0"/>
              </a:spcAft>
              <a:buNone/>
            </a:pPr>
            <a:endParaRPr lang="it-IT" sz="1600" dirty="0" smtClean="0">
              <a:latin typeface="Times New Roman"/>
              <a:ea typeface="Times New Roman"/>
            </a:endParaRPr>
          </a:p>
          <a:p>
            <a:r>
              <a:rPr lang="it-IT" i="1" dirty="0" smtClean="0">
                <a:latin typeface="Times New Roman"/>
                <a:ea typeface="Times New Roman"/>
              </a:rPr>
              <a:t>Incubazione</a:t>
            </a:r>
            <a:endParaRPr lang="it-IT" sz="1600" dirty="0" smtClean="0">
              <a:latin typeface="Times New Roman"/>
              <a:ea typeface="Times New Roman"/>
            </a:endParaRPr>
          </a:p>
          <a:p>
            <a:pPr marL="540385" indent="-540385">
              <a:spcAft>
                <a:spcPts val="0"/>
              </a:spcAft>
              <a:buNone/>
            </a:pPr>
            <a:endParaRPr lang="it-IT" sz="1600" dirty="0" smtClean="0">
              <a:latin typeface="Times New Roman"/>
              <a:ea typeface="Times New Roman"/>
            </a:endParaRPr>
          </a:p>
          <a:p>
            <a:r>
              <a:rPr lang="it-IT" i="1" dirty="0" smtClean="0">
                <a:latin typeface="Times New Roman"/>
                <a:ea typeface="Times New Roman"/>
              </a:rPr>
              <a:t>Illuminazione</a:t>
            </a:r>
            <a:endParaRPr lang="it-IT" sz="1600" dirty="0" smtClean="0">
              <a:latin typeface="Times New Roman"/>
              <a:ea typeface="Times New Roman"/>
            </a:endParaRPr>
          </a:p>
          <a:p>
            <a:pPr marL="540385" indent="-540385">
              <a:spcAft>
                <a:spcPts val="0"/>
              </a:spcAft>
              <a:buNone/>
            </a:pPr>
            <a:endParaRPr lang="it-IT" sz="1600" dirty="0" smtClean="0">
              <a:latin typeface="Times New Roman"/>
              <a:ea typeface="Times New Roman"/>
            </a:endParaRPr>
          </a:p>
          <a:p>
            <a:r>
              <a:rPr lang="it-IT" i="1" dirty="0" smtClean="0">
                <a:latin typeface="Times New Roman"/>
                <a:ea typeface="Times New Roman"/>
              </a:rPr>
              <a:t>Verifica</a:t>
            </a:r>
            <a:endParaRPr lang="it-IT" sz="1600" dirty="0" smtClean="0">
              <a:latin typeface="Times New Roman"/>
              <a:ea typeface="Times New Roman"/>
            </a:endParaRPr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nascono le idee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353</TotalTime>
  <Words>957</Words>
  <Application>Microsoft Office PowerPoint</Application>
  <PresentationFormat>Presentazione su schermo (4:3)</PresentationFormat>
  <Paragraphs>200</Paragraphs>
  <Slides>31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3" baseType="lpstr">
      <vt:lpstr>Equinozio</vt:lpstr>
      <vt:lpstr>Diapositiva</vt:lpstr>
      <vt:lpstr>Marketing territoriale</vt:lpstr>
      <vt:lpstr>Il progetto </vt:lpstr>
      <vt:lpstr>Cosa sono i problemi?</vt:lpstr>
      <vt:lpstr>Come si affronta un problema</vt:lpstr>
      <vt:lpstr>Come si affronta un problema</vt:lpstr>
      <vt:lpstr>Le barriere ad un efficace  problem solving</vt:lpstr>
      <vt:lpstr>Un modello di analisi per il territorio</vt:lpstr>
      <vt:lpstr>Cosa sono le idee?</vt:lpstr>
      <vt:lpstr>Come nascono le idee</vt:lpstr>
      <vt:lpstr>Presentazione standard di PowerPoint</vt:lpstr>
      <vt:lpstr>Dove si trovano le idee</vt:lpstr>
      <vt:lpstr>Dove si trovano le idee</vt:lpstr>
      <vt:lpstr>Dove si trovano le idee</vt:lpstr>
      <vt:lpstr>Dove si trovano le idee</vt:lpstr>
      <vt:lpstr>Quesiti sulla creatività </vt:lpstr>
      <vt:lpstr>segue</vt:lpstr>
      <vt:lpstr>Caratteri delle persone creative</vt:lpstr>
      <vt:lpstr>I blocchi della creatività</vt:lpstr>
      <vt:lpstr>segue</vt:lpstr>
      <vt:lpstr>Caratteri di un ambiente creativo</vt:lpstr>
      <vt:lpstr>segue</vt:lpstr>
      <vt:lpstr>Presentazione standard di PowerPoint</vt:lpstr>
      <vt:lpstr>Alcune tecniche creative </vt:lpstr>
      <vt:lpstr>Presentazione standard di PowerPoint</vt:lpstr>
      <vt:lpstr>PROBLEM SOLVING</vt:lpstr>
      <vt:lpstr>segue</vt:lpstr>
      <vt:lpstr>THE MORPHOLOGICAL MATRIX</vt:lpstr>
      <vt:lpstr>Generation of New Ideas</vt:lpstr>
      <vt:lpstr>MORPHOLOGICAL MATRIX EXAMPLE</vt:lpstr>
      <vt:lpstr>Creatività e aforismi</vt:lpstr>
      <vt:lpstr>segue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territoriale</dc:title>
  <dc:creator>utente</dc:creator>
  <cp:lastModifiedBy>Chiara Rossato</cp:lastModifiedBy>
  <cp:revision>7</cp:revision>
  <dcterms:created xsi:type="dcterms:W3CDTF">2016-10-09T14:47:51Z</dcterms:created>
  <dcterms:modified xsi:type="dcterms:W3CDTF">2016-11-15T09:44:25Z</dcterms:modified>
</cp:coreProperties>
</file>