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68" r:id="rId9"/>
    <p:sldId id="261" r:id="rId10"/>
    <p:sldId id="262" r:id="rId11"/>
    <p:sldId id="263" r:id="rId12"/>
    <p:sldId id="264" r:id="rId13"/>
    <p:sldId id="265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18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09F-EAE9-6541-B2C2-0C97C145A2DA}" type="datetimeFigureOut">
              <a:rPr lang="it-IT" smtClean="0"/>
              <a:t>08/10/13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6504-B96F-0242-9BD1-417AF841722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825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09F-EAE9-6541-B2C2-0C97C145A2DA}" type="datetimeFigureOut">
              <a:rPr lang="it-IT" smtClean="0"/>
              <a:t>08/10/13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6504-B96F-0242-9BD1-417AF841722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453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09F-EAE9-6541-B2C2-0C97C145A2DA}" type="datetimeFigureOut">
              <a:rPr lang="it-IT" smtClean="0"/>
              <a:t>08/10/13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6504-B96F-0242-9BD1-417AF841722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815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09F-EAE9-6541-B2C2-0C97C145A2DA}" type="datetimeFigureOut">
              <a:rPr lang="it-IT" smtClean="0"/>
              <a:t>08/10/13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6504-B96F-0242-9BD1-417AF841722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3038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09F-EAE9-6541-B2C2-0C97C145A2DA}" type="datetimeFigureOut">
              <a:rPr lang="it-IT" smtClean="0"/>
              <a:t>08/10/13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6504-B96F-0242-9BD1-417AF841722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2762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09F-EAE9-6541-B2C2-0C97C145A2DA}" type="datetimeFigureOut">
              <a:rPr lang="it-IT" smtClean="0"/>
              <a:t>08/10/13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6504-B96F-0242-9BD1-417AF841722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768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09F-EAE9-6541-B2C2-0C97C145A2DA}" type="datetimeFigureOut">
              <a:rPr lang="it-IT" smtClean="0"/>
              <a:t>08/10/13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6504-B96F-0242-9BD1-417AF841722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7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09F-EAE9-6541-B2C2-0C97C145A2DA}" type="datetimeFigureOut">
              <a:rPr lang="it-IT" smtClean="0"/>
              <a:t>08/10/13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6504-B96F-0242-9BD1-417AF841722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776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09F-EAE9-6541-B2C2-0C97C145A2DA}" type="datetimeFigureOut">
              <a:rPr lang="it-IT" smtClean="0"/>
              <a:t>08/10/13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6504-B96F-0242-9BD1-417AF841722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241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09F-EAE9-6541-B2C2-0C97C145A2DA}" type="datetimeFigureOut">
              <a:rPr lang="it-IT" smtClean="0"/>
              <a:t>08/10/13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6504-B96F-0242-9BD1-417AF841722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09F-EAE9-6541-B2C2-0C97C145A2DA}" type="datetimeFigureOut">
              <a:rPr lang="it-IT" smtClean="0"/>
              <a:t>08/10/13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56504-B96F-0242-9BD1-417AF841722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83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1A09F-EAE9-6541-B2C2-0C97C145A2DA}" type="datetimeFigureOut">
              <a:rPr lang="it-IT" smtClean="0"/>
              <a:t>08/10/13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56504-B96F-0242-9BD1-417AF841722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746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Diritti islamico, indù, orientale, africano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4397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Caratteri comuni dell’induismo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Dottrina della migrazione dell’anima e </a:t>
            </a:r>
            <a:r>
              <a:rPr lang="it-IT" i="1" dirty="0" smtClean="0"/>
              <a:t>Karma</a:t>
            </a:r>
            <a:r>
              <a:rPr lang="it-IT" dirty="0" smtClean="0"/>
              <a:t>: le azioni compiute in terra sono il germe per una nuova esistenza, il cui rango dipende dall’attitudine morale e della responsabilità etica tenute nella vita precedente. Si chiude con l’uscita dell’anima dal circolo della vita e della morte, e il ricongiungimento con la divinità.</a:t>
            </a:r>
          </a:p>
        </p:txBody>
      </p:sp>
    </p:spTree>
    <p:extLst>
      <p:ext uri="{BB962C8B-B14F-4D97-AF65-F5344CB8AC3E}">
        <p14:creationId xmlns:p14="http://schemas.microsoft.com/office/powerpoint/2010/main" val="1079166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caste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Ciò giustifica la divisione in caste della società induista: un insieme di persone che sono legate da particolari norme di comportamento.</a:t>
            </a:r>
          </a:p>
          <a:p>
            <a:pPr marL="514350" indent="-514350">
              <a:buAutoNum type="arabicParenR"/>
            </a:pPr>
            <a:r>
              <a:rPr lang="it-IT" dirty="0" smtClean="0"/>
              <a:t>Bramini (o brahmani): sacerdoti;</a:t>
            </a:r>
          </a:p>
          <a:p>
            <a:pPr marL="514350" indent="-514350">
              <a:buAutoNum type="arabicParenR"/>
            </a:pPr>
            <a:r>
              <a:rPr lang="it-IT" dirty="0" err="1" smtClean="0"/>
              <a:t>Ksatriya</a:t>
            </a:r>
            <a:r>
              <a:rPr lang="it-IT" dirty="0" smtClean="0"/>
              <a:t> (guerrieri);</a:t>
            </a:r>
          </a:p>
          <a:p>
            <a:pPr marL="514350" indent="-514350">
              <a:buAutoNum type="arabicParenR"/>
            </a:pPr>
            <a:r>
              <a:rPr lang="it-IT" dirty="0" err="1" smtClean="0"/>
              <a:t>Vaisya</a:t>
            </a:r>
            <a:r>
              <a:rPr lang="it-IT" dirty="0" smtClean="0"/>
              <a:t> (commercianti ed artigiani);</a:t>
            </a:r>
          </a:p>
          <a:p>
            <a:pPr marL="514350" indent="-514350">
              <a:buAutoNum type="arabicParenR"/>
            </a:pPr>
            <a:r>
              <a:rPr lang="it-IT" dirty="0" err="1" smtClean="0"/>
              <a:t>Sudra</a:t>
            </a:r>
            <a:r>
              <a:rPr lang="it-IT" dirty="0" smtClean="0"/>
              <a:t> (lavoratori comuni).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6509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caste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Escluso il passaggio da una casta all’altra; </a:t>
            </a:r>
          </a:p>
          <a:p>
            <a:r>
              <a:rPr lang="it-IT" dirty="0" smtClean="0"/>
              <a:t>Vi è, tra le caste, un ordine gerarchico: il sistema è mantenuto in piedi dalla concezione che ogni casta detenga una propria purezza.</a:t>
            </a:r>
          </a:p>
          <a:p>
            <a:r>
              <a:rPr lang="it-IT" dirty="0" smtClean="0"/>
              <a:t>Divieto, pertanto, di contatti con caste inferiori. Venuto meno nel 1949 (</a:t>
            </a:r>
            <a:r>
              <a:rPr lang="it-IT" i="1" dirty="0" smtClean="0"/>
              <a:t>Hindu </a:t>
            </a:r>
            <a:r>
              <a:rPr lang="it-IT" i="1" dirty="0" err="1" smtClean="0"/>
              <a:t>Marriages</a:t>
            </a:r>
            <a:r>
              <a:rPr lang="it-IT" i="1" dirty="0" smtClean="0"/>
              <a:t> </a:t>
            </a:r>
            <a:r>
              <a:rPr lang="it-IT" i="1" dirty="0" err="1" smtClean="0"/>
              <a:t>Validity</a:t>
            </a:r>
            <a:r>
              <a:rPr lang="it-IT" i="1" dirty="0" smtClean="0"/>
              <a:t> </a:t>
            </a:r>
            <a:r>
              <a:rPr lang="it-IT" i="1" dirty="0" err="1" smtClean="0"/>
              <a:t>Act</a:t>
            </a:r>
            <a:r>
              <a:rPr lang="it-IT" dirty="0" smtClean="0"/>
              <a:t>) e poi grazie alla Costituzione indiana del 1950.</a:t>
            </a:r>
          </a:p>
          <a:p>
            <a:r>
              <a:rPr lang="it-IT" dirty="0" smtClean="0"/>
              <a:t>Tuttavia, la popolazione seguita ad attenersi alle regole di comportamento tradizionali.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5424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Testi giuridici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smtClean="0"/>
              <a:t>Veda </a:t>
            </a:r>
            <a:r>
              <a:rPr lang="it-IT" dirty="0" smtClean="0"/>
              <a:t>(II millennio a.C.): è il più antico diritto vigente. Sono i testi della rivelazione.</a:t>
            </a:r>
          </a:p>
          <a:p>
            <a:r>
              <a:rPr lang="it-IT" i="1" dirty="0" err="1" smtClean="0"/>
              <a:t>Smritis</a:t>
            </a:r>
            <a:r>
              <a:rPr lang="it-IT" dirty="0" smtClean="0"/>
              <a:t> (saggezze degli antichi studiosi e sacerdoti: 800-200 d.C.).</a:t>
            </a:r>
          </a:p>
          <a:p>
            <a:r>
              <a:rPr lang="it-IT" dirty="0" smtClean="0"/>
              <a:t>regole giuridiche che, a seconda della casta di appartenenza, un uomo deve tenere verso la divinità, il re, sacerdoti, ecc.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111632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ŠĀSTRAS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Dharma</a:t>
            </a:r>
            <a:r>
              <a:rPr lang="it-IT" dirty="0" smtClean="0"/>
              <a:t>-</a:t>
            </a:r>
            <a:r>
              <a:rPr lang="it-IT" dirty="0" smtClean="0"/>
              <a:t>ŠĀSTRA (regole per la vita morale, finalizzate alla beatitudine eterna: </a:t>
            </a:r>
            <a:r>
              <a:rPr lang="it-IT" b="1" dirty="0" smtClean="0"/>
              <a:t>brahmani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Artha</a:t>
            </a:r>
            <a:r>
              <a:rPr lang="it-IT" dirty="0" smtClean="0"/>
              <a:t>-</a:t>
            </a:r>
            <a:r>
              <a:rPr lang="it-IT" dirty="0" smtClean="0"/>
              <a:t>ŠĀSTRA (scienza dell’utile e della politica: arte di arricchirsi e </a:t>
            </a:r>
            <a:r>
              <a:rPr lang="it-IT" dirty="0" smtClean="0"/>
              <a:t>governare: </a:t>
            </a:r>
            <a:r>
              <a:rPr lang="it-IT" b="1" dirty="0" smtClean="0"/>
              <a:t>dirigenti e commercianti</a:t>
            </a:r>
            <a:r>
              <a:rPr lang="it-IT" dirty="0" smtClean="0"/>
              <a:t>)</a:t>
            </a:r>
            <a:endParaRPr lang="it-IT" dirty="0" smtClean="0"/>
          </a:p>
          <a:p>
            <a:r>
              <a:rPr lang="it-IT" dirty="0" smtClean="0"/>
              <a:t>Kama-</a:t>
            </a:r>
            <a:r>
              <a:rPr lang="it-IT" dirty="0" smtClean="0"/>
              <a:t>ŠĀSTRA</a:t>
            </a:r>
            <a:r>
              <a:rPr lang="it-IT" dirty="0" smtClean="0"/>
              <a:t> (regole intese a procurare una vita lunga e gradevole: </a:t>
            </a:r>
            <a:r>
              <a:rPr lang="it-IT" b="1" dirty="0" smtClean="0"/>
              <a:t>comuni a </a:t>
            </a:r>
            <a:r>
              <a:rPr lang="it-IT" b="1" dirty="0" err="1" smtClean="0"/>
              <a:t>tuttu</a:t>
            </a:r>
            <a:r>
              <a:rPr lang="it-IT" b="1" dirty="0" smtClean="0"/>
              <a:t> gli uomini e donne</a:t>
            </a:r>
            <a:r>
              <a:rPr lang="it-IT" dirty="0" smtClean="0"/>
              <a:t>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4893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ŠĀSTRAS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Vi è un ordine dell’universo, che non va turbato.</a:t>
            </a:r>
          </a:p>
          <a:p>
            <a:endParaRPr lang="it-IT" dirty="0" smtClean="0"/>
          </a:p>
          <a:p>
            <a:r>
              <a:rPr lang="it-IT" dirty="0" smtClean="0"/>
              <a:t>Le regole da rispettare per conseguire tale fine, non conferiscono principi, ma doveri, che sono diversi per casta, età, ecc.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6197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Dominazioni musulmana e britannica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Dominazione musulmana: invasioni già tra VIII-XIV sec. e consolidamento dal XVI. Il diritto dei dominatori si impone come diritto ufficiale, ma non si applica al diritto delle persone. </a:t>
            </a:r>
          </a:p>
          <a:p>
            <a:r>
              <a:rPr lang="it-IT" dirty="0" smtClean="0"/>
              <a:t>Dominazione britannica: dal XVIII sec. Il diritto indù esce deformato dal contatto con la common law, diviene sempre più recessivo,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4523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Diritto africano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b="1" dirty="0" smtClean="0"/>
              <a:t>Diritto africano è diritto subsahariano</a:t>
            </a:r>
            <a:r>
              <a:rPr lang="it-IT" dirty="0" smtClean="0"/>
              <a:t>.</a:t>
            </a:r>
          </a:p>
          <a:p>
            <a:pPr lvl="0"/>
            <a:r>
              <a:rPr lang="it-IT" b="1" dirty="0" smtClean="0"/>
              <a:t>Varietà delle consuetudini: s</a:t>
            </a:r>
            <a:r>
              <a:rPr lang="it-IT" dirty="0" smtClean="0"/>
              <a:t>carsa </a:t>
            </a:r>
            <a:r>
              <a:rPr lang="it-IT" dirty="0"/>
              <a:t>l’omogeneità sociale, culturale, linguistica, ecc. e </a:t>
            </a:r>
            <a:r>
              <a:rPr lang="it-IT" dirty="0" smtClean="0"/>
              <a:t>giuridica. Infatti</a:t>
            </a:r>
            <a:r>
              <a:rPr lang="it-IT" dirty="0"/>
              <a:t>, a sud del Sahara scorre una linea che va dalla Mauritania al </a:t>
            </a:r>
            <a:r>
              <a:rPr lang="it-IT" dirty="0" smtClean="0"/>
              <a:t>Kenya </a:t>
            </a:r>
            <a:r>
              <a:rPr lang="it-IT" dirty="0"/>
              <a:t>e che oppone i Paesi del Nord-africa (di lingua e cultura e diritto islamico) a quelli </a:t>
            </a:r>
            <a:r>
              <a:rPr lang="it-IT" dirty="0" smtClean="0"/>
              <a:t>meridionali, retti da consuetudini molteplici. </a:t>
            </a:r>
            <a:endParaRPr lang="it-IT" dirty="0"/>
          </a:p>
          <a:p>
            <a:pPr lvl="0"/>
            <a:r>
              <a:rPr lang="it-IT" dirty="0" smtClean="0"/>
              <a:t>Si fonda su tratti che lo oppongono al diritto europeo: 1) </a:t>
            </a:r>
            <a:r>
              <a:rPr lang="it-IT" b="1" dirty="0" smtClean="0"/>
              <a:t>Elementi </a:t>
            </a:r>
            <a:r>
              <a:rPr lang="it-IT" b="1" dirty="0"/>
              <a:t>magico</a:t>
            </a:r>
            <a:r>
              <a:rPr lang="it-IT" b="1" dirty="0" smtClean="0"/>
              <a:t>-sacrali</a:t>
            </a:r>
            <a:r>
              <a:rPr lang="it-IT" dirty="0" smtClean="0"/>
              <a:t> (anche presso i Berberi si trovano ancora </a:t>
            </a:r>
            <a:r>
              <a:rPr lang="it-IT" dirty="0"/>
              <a:t>elementi di derivazione magico-sacrale che di per sé </a:t>
            </a:r>
            <a:r>
              <a:rPr lang="it-IT" dirty="0" smtClean="0"/>
              <a:t>sarebbero incompatibili </a:t>
            </a:r>
            <a:r>
              <a:rPr lang="it-IT" dirty="0"/>
              <a:t>con il diritto </a:t>
            </a:r>
            <a:r>
              <a:rPr lang="it-IT" dirty="0" smtClean="0"/>
              <a:t>islamico); 2) concezione dell’ordine sociale legata all’idea per cui </a:t>
            </a:r>
            <a:r>
              <a:rPr lang="it-IT" dirty="0" err="1" smtClean="0"/>
              <a:t>lsa</a:t>
            </a:r>
            <a:r>
              <a:rPr lang="it-IT" dirty="0" smtClean="0"/>
              <a:t> consuetudine va rispettata perché testimonia rispetto per antenati; 3) il </a:t>
            </a:r>
            <a:r>
              <a:rPr lang="it-IT" dirty="0"/>
              <a:t>potere è legittimato dal sacro: sanzioni soprannaturali minacciano chi rifiuta </a:t>
            </a:r>
            <a:r>
              <a:rPr lang="it-IT" dirty="0" smtClean="0"/>
              <a:t>obbedienza; </a:t>
            </a:r>
            <a:r>
              <a:rPr lang="it-IT" dirty="0"/>
              <a:t>ma il capo beneficia pure di assistenza </a:t>
            </a:r>
            <a:r>
              <a:rPr lang="it-IT" dirty="0" smtClean="0"/>
              <a:t>soprannaturale; 4) rifiuto dell’idea di progresso perché modifica situazioni consolidate. </a:t>
            </a:r>
            <a:endParaRPr lang="it-IT" dirty="0"/>
          </a:p>
          <a:p>
            <a:pPr lvl="0"/>
            <a:r>
              <a:rPr lang="it-IT" dirty="0"/>
              <a:t>Ruolo dei morti e degli antenati</a:t>
            </a:r>
            <a:r>
              <a:rPr lang="it-IT" dirty="0" smtClean="0"/>
              <a:t>: hanno </a:t>
            </a:r>
            <a:r>
              <a:rPr lang="it-IT" dirty="0"/>
              <a:t>poteri sui vivi e sulle cose. Delimitazione confini, utilizzo del suolo, corsi d’acqua, ecc.: vi partecipano anche i morti e le </a:t>
            </a:r>
            <a:r>
              <a:rPr lang="it-IT" dirty="0" smtClean="0"/>
              <a:t>personificazioni </a:t>
            </a:r>
            <a:r>
              <a:rPr lang="it-IT" dirty="0"/>
              <a:t>degli elementi terrestri. Ciò che </a:t>
            </a:r>
            <a:r>
              <a:rPr lang="it-IT" dirty="0" smtClean="0"/>
              <a:t>riguarda </a:t>
            </a:r>
            <a:r>
              <a:rPr lang="it-IT" dirty="0"/>
              <a:t>il </a:t>
            </a:r>
            <a:r>
              <a:rPr lang="it-IT" dirty="0" smtClean="0"/>
              <a:t>gruppo </a:t>
            </a:r>
            <a:r>
              <a:rPr lang="it-IT" dirty="0"/>
              <a:t>è </a:t>
            </a:r>
            <a:r>
              <a:rPr lang="it-IT" dirty="0" smtClean="0"/>
              <a:t>rilevante </a:t>
            </a:r>
            <a:r>
              <a:rPr lang="it-IT" dirty="0"/>
              <a:t>ad un tempo per i morti e per i vivi.</a:t>
            </a:r>
          </a:p>
          <a:p>
            <a:pPr lvl="0"/>
            <a:r>
              <a:rPr lang="it-IT" dirty="0"/>
              <a:t>Modello di società a </a:t>
            </a:r>
            <a:r>
              <a:rPr lang="it-IT" b="1" dirty="0"/>
              <a:t>potere diffuso</a:t>
            </a:r>
            <a:r>
              <a:rPr lang="it-IT" dirty="0"/>
              <a:t>: caratteristica ora in parte superata (ma si </a:t>
            </a:r>
            <a:r>
              <a:rPr lang="it-IT" dirty="0" smtClean="0"/>
              <a:t>mantiene</a:t>
            </a:r>
            <a:r>
              <a:rPr lang="it-IT" dirty="0"/>
              <a:t>, come residuo, presso Berberi e Somali, pur assoggettati a Stati);</a:t>
            </a:r>
          </a:p>
          <a:p>
            <a:pPr lvl="0"/>
            <a:r>
              <a:rPr lang="it-IT" dirty="0"/>
              <a:t>Regola tradizionale africana: non scritta. E caratteri </a:t>
            </a:r>
            <a:r>
              <a:rPr lang="it-IT" dirty="0" smtClean="0"/>
              <a:t>oralità. </a:t>
            </a:r>
            <a:r>
              <a:rPr lang="it-IT" dirty="0"/>
              <a:t>Dalla formazione della regola, al processo, ala sentenza alla </a:t>
            </a:r>
            <a:r>
              <a:rPr lang="it-IT" dirty="0" smtClean="0"/>
              <a:t>dottrina, il diritto è trasmesso </a:t>
            </a:r>
            <a:r>
              <a:rPr lang="it-IT" dirty="0"/>
              <a:t>tutto a voce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9510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Diritto africano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it-IT" dirty="0" smtClean="0"/>
              <a:t>Manca la figura del </a:t>
            </a:r>
            <a:r>
              <a:rPr lang="it-IT" dirty="0"/>
              <a:t>giurista e manca un </a:t>
            </a:r>
            <a:r>
              <a:rPr lang="it-IT" dirty="0" smtClean="0"/>
              <a:t>linguaggio </a:t>
            </a:r>
            <a:r>
              <a:rPr lang="it-IT" dirty="0"/>
              <a:t>giuridico specializzato. </a:t>
            </a:r>
            <a:r>
              <a:rPr lang="it-IT" dirty="0" smtClean="0"/>
              <a:t>Non si ha un diritto </a:t>
            </a:r>
            <a:r>
              <a:rPr lang="it-IT" dirty="0"/>
              <a:t>verbalizzato: anche </a:t>
            </a:r>
            <a:r>
              <a:rPr lang="it-IT" dirty="0" smtClean="0"/>
              <a:t>perché </a:t>
            </a:r>
            <a:r>
              <a:rPr lang="it-IT" dirty="0"/>
              <a:t>le poche regole </a:t>
            </a:r>
            <a:r>
              <a:rPr lang="it-IT" dirty="0" smtClean="0"/>
              <a:t>consuetudinarie </a:t>
            </a:r>
            <a:r>
              <a:rPr lang="it-IT" dirty="0"/>
              <a:t>rinviano a organi che sono di discussione e di definizione del diritto applicabile. Composizione amichevole e ciò che è giusto serve per rinsaldare la coesione del gruppo. </a:t>
            </a:r>
          </a:p>
          <a:p>
            <a:pPr lvl="0"/>
            <a:r>
              <a:rPr lang="it-IT" dirty="0"/>
              <a:t>Centralità dei rapporti familiari e degli </a:t>
            </a:r>
            <a:r>
              <a:rPr lang="it-IT" i="1" dirty="0"/>
              <a:t>status</a:t>
            </a:r>
            <a:r>
              <a:rPr lang="it-IT" dirty="0"/>
              <a:t>: senza questi non si capisce alcunché della posizione dell’individuo nella società.</a:t>
            </a:r>
          </a:p>
          <a:p>
            <a:pPr lvl="0"/>
            <a:r>
              <a:rPr lang="it-IT" dirty="0"/>
              <a:t>Esistenza </a:t>
            </a:r>
            <a:r>
              <a:rPr lang="it-IT" b="1" dirty="0"/>
              <a:t>schiavitù</a:t>
            </a:r>
            <a:r>
              <a:rPr lang="it-IT" dirty="0"/>
              <a:t>: ma lo schiavo </a:t>
            </a:r>
            <a:r>
              <a:rPr lang="it-IT" dirty="0" smtClean="0"/>
              <a:t>del Re </a:t>
            </a:r>
            <a:r>
              <a:rPr lang="it-IT" dirty="0"/>
              <a:t>è in posizione </a:t>
            </a:r>
            <a:r>
              <a:rPr lang="it-IT" dirty="0" smtClean="0"/>
              <a:t>elevatissima. </a:t>
            </a:r>
            <a:r>
              <a:rPr lang="it-IT" dirty="0"/>
              <a:t>Può essere </a:t>
            </a:r>
            <a:r>
              <a:rPr lang="it-IT" dirty="0" smtClean="0"/>
              <a:t>chiamato </a:t>
            </a:r>
            <a:r>
              <a:rPr lang="it-IT" dirty="0"/>
              <a:t>dal </a:t>
            </a:r>
            <a:r>
              <a:rPr lang="it-IT" dirty="0" smtClean="0"/>
              <a:t>Re </a:t>
            </a:r>
            <a:r>
              <a:rPr lang="it-IT" dirty="0"/>
              <a:t>stesso a svolgere ruoli o esercitare poteri e funzioni molto importanti.</a:t>
            </a:r>
          </a:p>
          <a:p>
            <a:pPr lvl="0"/>
            <a:r>
              <a:rPr lang="it-IT" dirty="0"/>
              <a:t>Società molto stratificata: castale. E vincoli di gruppo molto saldi.</a:t>
            </a:r>
          </a:p>
          <a:p>
            <a:pPr lvl="0"/>
            <a:r>
              <a:rPr lang="it-IT" dirty="0"/>
              <a:t>Proprietà: </a:t>
            </a:r>
            <a:r>
              <a:rPr lang="it-IT" dirty="0" smtClean="0"/>
              <a:t>è sacra e </a:t>
            </a:r>
            <a:r>
              <a:rPr lang="it-IT" dirty="0"/>
              <a:t>apparentata alla </a:t>
            </a:r>
            <a:r>
              <a:rPr lang="it-IT" dirty="0" err="1" smtClean="0"/>
              <a:t>regalità.Si</a:t>
            </a:r>
            <a:r>
              <a:rPr lang="it-IT" dirty="0" smtClean="0"/>
              <a:t> </a:t>
            </a:r>
            <a:r>
              <a:rPr lang="it-IT" dirty="0"/>
              <a:t>concludono patti di protezione con personaggi soprannaturali.</a:t>
            </a:r>
          </a:p>
          <a:p>
            <a:pPr lvl="0"/>
            <a:r>
              <a:rPr lang="it-IT" dirty="0"/>
              <a:t>La terra è gestita dal gruppo. </a:t>
            </a:r>
            <a:r>
              <a:rPr lang="it-IT" dirty="0" smtClean="0"/>
              <a:t>Non si può alienarla </a:t>
            </a:r>
            <a:r>
              <a:rPr lang="it-IT" dirty="0"/>
              <a:t>senza consenso del gruppo. Di qui diritti individuali di gestione, limitati dal sacro e dalle esigenze del gruppo. Diritti vari che sono dipendenti da prerogative castali, sacrali politiche.</a:t>
            </a:r>
          </a:p>
          <a:p>
            <a:pPr lvl="0"/>
            <a:r>
              <a:rPr lang="it-IT" dirty="0" smtClean="0"/>
              <a:t>Il Capo </a:t>
            </a:r>
            <a:r>
              <a:rPr lang="it-IT" dirty="0"/>
              <a:t>della terra </a:t>
            </a:r>
            <a:r>
              <a:rPr lang="it-IT" dirty="0" smtClean="0"/>
              <a:t>riceve </a:t>
            </a:r>
            <a:r>
              <a:rPr lang="it-IT" dirty="0"/>
              <a:t>da </a:t>
            </a:r>
            <a:r>
              <a:rPr lang="it-IT" dirty="0" smtClean="0"/>
              <a:t>antenati </a:t>
            </a:r>
            <a:r>
              <a:rPr lang="it-IT" dirty="0"/>
              <a:t>fondatore i diritti e responsabilità che il fondatore stesso ha contratto con la terra. Potere sacrale e gli uomini non possono </a:t>
            </a:r>
            <a:r>
              <a:rPr lang="it-IT" dirty="0" smtClean="0"/>
              <a:t>disporne. </a:t>
            </a:r>
            <a:r>
              <a:rPr lang="it-IT" dirty="0"/>
              <a:t>Non è potere politico, che spetta </a:t>
            </a:r>
            <a:r>
              <a:rPr lang="it-IT" dirty="0" smtClean="0"/>
              <a:t>ad altri </a:t>
            </a:r>
            <a:r>
              <a:rPr lang="it-IT" dirty="0"/>
              <a:t>(esempio, a nuova tribù che ha sconfitto il gruppo</a:t>
            </a:r>
            <a:r>
              <a:rPr lang="it-IT" dirty="0" smtClean="0"/>
              <a:t>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5871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Colonizzazione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Inglesi: politica di </a:t>
            </a:r>
            <a:r>
              <a:rPr lang="it-IT" i="1" dirty="0" err="1" smtClean="0"/>
              <a:t>indirect</a:t>
            </a:r>
            <a:r>
              <a:rPr lang="it-IT" i="1" dirty="0" smtClean="0"/>
              <a:t> </a:t>
            </a:r>
            <a:r>
              <a:rPr lang="it-IT" i="1" dirty="0" err="1" smtClean="0"/>
              <a:t>rule</a:t>
            </a:r>
            <a:r>
              <a:rPr lang="it-IT" dirty="0" smtClean="0"/>
              <a:t> (amministrazione indiretta). Si ammette che gli indigeni dovessero continuare a governarsi e amministrarsi da soli, sulla base delle consuetudini.</a:t>
            </a:r>
          </a:p>
          <a:p>
            <a:r>
              <a:rPr lang="it-IT" dirty="0" smtClean="0"/>
              <a:t>Francesi, Spagnoli, Portoghesi: assimilazione sulla base della superiorità (presunta) della civiltà europea. </a:t>
            </a:r>
          </a:p>
          <a:p>
            <a:r>
              <a:rPr lang="it-IT" dirty="0" smtClean="0"/>
              <a:t>Tuttavia, gli esiti sono i medesimi: 1) recezione del diritto moderno per problematiche non risolvibili sulla base del diritto tradizionale; 2) snaturamento del diritto tradizionale, perché ritenuto non adatto a regolare determinate materie.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170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Diritto islamico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 smtClean="0"/>
              <a:t>Raggruppa sistemi basati sulla religione </a:t>
            </a:r>
            <a:r>
              <a:rPr lang="it-IT" dirty="0"/>
              <a:t>islamica </a:t>
            </a:r>
            <a:r>
              <a:rPr lang="it-IT" dirty="0" smtClean="0"/>
              <a:t>(abitanti per lo più musulmani).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r>
              <a:rPr lang="it-IT" dirty="0" smtClean="0"/>
              <a:t>Elementi di unità  (oltre al </a:t>
            </a:r>
            <a:r>
              <a:rPr lang="it-IT" dirty="0"/>
              <a:t>fattore </a:t>
            </a:r>
            <a:r>
              <a:rPr lang="it-IT" dirty="0" smtClean="0"/>
              <a:t>religioso):</a:t>
            </a:r>
            <a:endParaRPr lang="it-IT" dirty="0"/>
          </a:p>
          <a:p>
            <a:pPr lvl="0"/>
            <a:r>
              <a:rPr lang="it-IT" dirty="0"/>
              <a:t>gli Stati </a:t>
            </a:r>
            <a:r>
              <a:rPr lang="it-IT" dirty="0" smtClean="0"/>
              <a:t>della </a:t>
            </a:r>
            <a:r>
              <a:rPr lang="it-IT" dirty="0"/>
              <a:t>famiglia giuridica islamica hanno fatto parte di imperi fondati sull’Islam (impero ottomano, persiano, ecc.); </a:t>
            </a:r>
          </a:p>
          <a:p>
            <a:pPr lvl="0"/>
            <a:r>
              <a:rPr lang="it-IT" dirty="0"/>
              <a:t>hanno partecipato della </a:t>
            </a:r>
            <a:r>
              <a:rPr lang="it-IT" dirty="0" smtClean="0"/>
              <a:t>forma </a:t>
            </a:r>
            <a:r>
              <a:rPr lang="it-IT" dirty="0"/>
              <a:t>di governo </a:t>
            </a:r>
            <a:r>
              <a:rPr lang="it-IT" dirty="0" smtClean="0"/>
              <a:t>“</a:t>
            </a:r>
            <a:r>
              <a:rPr lang="it-IT" dirty="0"/>
              <a:t>califfato</a:t>
            </a:r>
            <a:r>
              <a:rPr lang="it-IT" dirty="0" smtClean="0"/>
              <a:t>” e ne conservano traccia, anche se </a:t>
            </a:r>
            <a:r>
              <a:rPr lang="it-IT" dirty="0"/>
              <a:t>questa </a:t>
            </a:r>
            <a:r>
              <a:rPr lang="it-IT" dirty="0" smtClean="0"/>
              <a:t>struttura non </a:t>
            </a:r>
            <a:r>
              <a:rPr lang="it-IT" dirty="0"/>
              <a:t>più </a:t>
            </a:r>
            <a:r>
              <a:rPr lang="it-IT" dirty="0" smtClean="0"/>
              <a:t>effettiva.</a:t>
            </a:r>
            <a:endParaRPr lang="it-IT" dirty="0"/>
          </a:p>
          <a:p>
            <a:r>
              <a:rPr lang="it-IT" dirty="0"/>
              <a:t>Vi è </a:t>
            </a:r>
            <a:r>
              <a:rPr lang="it-IT" dirty="0" smtClean="0"/>
              <a:t>una </a:t>
            </a:r>
            <a:r>
              <a:rPr lang="it-IT" dirty="0"/>
              <a:t>sostanziale unità al suo interno, pur </a:t>
            </a:r>
            <a:r>
              <a:rPr lang="it-IT" dirty="0" smtClean="0"/>
              <a:t>essendovi </a:t>
            </a:r>
            <a:r>
              <a:rPr lang="it-IT" dirty="0"/>
              <a:t>aree diverse: </a:t>
            </a:r>
          </a:p>
          <a:p>
            <a:pPr marL="514350" indent="-514350">
              <a:buAutoNum type="arabicParenR"/>
            </a:pPr>
            <a:r>
              <a:rPr lang="it-IT" b="1" dirty="0" smtClean="0"/>
              <a:t>Araba</a:t>
            </a:r>
            <a:r>
              <a:rPr lang="it-IT" dirty="0" smtClean="0"/>
              <a:t>: </a:t>
            </a:r>
            <a:r>
              <a:rPr lang="it-IT" i="1" dirty="0" smtClean="0"/>
              <a:t>Maghreb</a:t>
            </a:r>
            <a:r>
              <a:rPr lang="it-IT" dirty="0" smtClean="0"/>
              <a:t> (occidente: da Marocco a Libia) e </a:t>
            </a:r>
            <a:r>
              <a:rPr lang="it-IT" i="1" dirty="0" err="1" smtClean="0"/>
              <a:t>Mashreq</a:t>
            </a:r>
            <a:r>
              <a:rPr lang="it-IT" dirty="0"/>
              <a:t> </a:t>
            </a:r>
            <a:r>
              <a:rPr lang="it-IT" dirty="0" smtClean="0"/>
              <a:t>(oriente: Egitto</a:t>
            </a:r>
            <a:r>
              <a:rPr lang="it-IT" dirty="0"/>
              <a:t>, penisola araba, aree siro-libanesi e mesopotamica)</a:t>
            </a:r>
            <a:r>
              <a:rPr lang="it-IT" dirty="0" smtClean="0"/>
              <a:t>;</a:t>
            </a:r>
          </a:p>
          <a:p>
            <a:pPr marL="514350" indent="-514350">
              <a:buAutoNum type="arabicParenR"/>
            </a:pPr>
            <a:r>
              <a:rPr lang="it-IT" b="1" dirty="0" smtClean="0"/>
              <a:t>Iraniana </a:t>
            </a:r>
            <a:r>
              <a:rPr lang="it-IT" dirty="0"/>
              <a:t>(vecchio impero persiano: Iran, Afghanistan, </a:t>
            </a:r>
            <a:r>
              <a:rPr lang="it-IT" dirty="0" err="1"/>
              <a:t>Curdistan</a:t>
            </a:r>
            <a:r>
              <a:rPr lang="it-IT" dirty="0"/>
              <a:t>) =&gt; mantengono le proprie lingue e rivendicano un ruolo nella creazione della tradizione giuridica islamica</a:t>
            </a:r>
            <a:r>
              <a:rPr lang="it-IT" dirty="0" smtClean="0"/>
              <a:t>;</a:t>
            </a:r>
          </a:p>
          <a:p>
            <a:pPr marL="514350" indent="-514350">
              <a:buAutoNum type="arabicParenR"/>
            </a:pPr>
            <a:r>
              <a:rPr lang="it-IT" b="1" dirty="0" smtClean="0"/>
              <a:t>Turca </a:t>
            </a:r>
            <a:r>
              <a:rPr lang="it-IT" dirty="0"/>
              <a:t>(Impero ottomano) =&gt; lingua diversa</a:t>
            </a:r>
            <a:r>
              <a:rPr lang="it-IT" dirty="0" smtClean="0"/>
              <a:t>;</a:t>
            </a:r>
          </a:p>
          <a:p>
            <a:pPr marL="514350" indent="-514350">
              <a:buAutoNum type="arabicParenR"/>
            </a:pPr>
            <a:r>
              <a:rPr lang="it-IT" b="1" dirty="0" smtClean="0"/>
              <a:t>altre </a:t>
            </a:r>
            <a:r>
              <a:rPr lang="it-IT" b="1" dirty="0"/>
              <a:t>zone di penetrazione</a:t>
            </a:r>
            <a:r>
              <a:rPr lang="it-IT" dirty="0"/>
              <a:t>: Indonesia, </a:t>
            </a:r>
            <a:r>
              <a:rPr lang="it-IT" dirty="0" smtClean="0"/>
              <a:t>Africa </a:t>
            </a:r>
            <a:r>
              <a:rPr lang="it-IT" dirty="0"/>
              <a:t>sahariana, Bangladesh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28794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Estremo Oriente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b="1" dirty="0"/>
              <a:t>Grande differenza rispetto a sistemi occidentali: </a:t>
            </a:r>
            <a:r>
              <a:rPr lang="it-IT" dirty="0"/>
              <a:t>l’impostazione in </a:t>
            </a:r>
            <a:r>
              <a:rPr lang="it-IT" dirty="0" err="1"/>
              <a:t>civil</a:t>
            </a:r>
            <a:r>
              <a:rPr lang="it-IT" dirty="0"/>
              <a:t> law, common law (ma anche nella famiglia socialista) è che le questioni importanti della vita in comune siano regolate da norme di diritto oggettivo, non dai costumi o dalla morale. E che, in caso in cui i diritti </a:t>
            </a:r>
            <a:r>
              <a:rPr lang="it-IT" dirty="0" smtClean="0"/>
              <a:t>attribuititi </a:t>
            </a:r>
            <a:r>
              <a:rPr lang="it-IT" dirty="0"/>
              <a:t>da queste norme siano oggetto di contestazione, ci si possa rivolgere ai giudici per richiederne attuazione.</a:t>
            </a:r>
          </a:p>
          <a:p>
            <a:r>
              <a:rPr lang="it-IT" dirty="0"/>
              <a:t>In Estremo Oriente, la risoluzione delle controversie </a:t>
            </a:r>
            <a:r>
              <a:rPr lang="it-IT" dirty="0" smtClean="0"/>
              <a:t>è </a:t>
            </a:r>
            <a:r>
              <a:rPr lang="it-IT" dirty="0"/>
              <a:t>rimessa in misura maggiore ad altre </a:t>
            </a:r>
            <a:r>
              <a:rPr lang="it-IT" dirty="0" smtClean="0"/>
              <a:t>tecniche </a:t>
            </a:r>
            <a:r>
              <a:rPr lang="it-IT" dirty="0"/>
              <a:t>di conciliazione</a:t>
            </a:r>
            <a:r>
              <a:rPr lang="it-IT" dirty="0" smtClean="0"/>
              <a:t>. Ciò è conseguenza del </a:t>
            </a:r>
            <a:r>
              <a:rPr lang="it-IT" b="1" dirty="0" smtClean="0"/>
              <a:t>Confucianesimo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smtClean="0"/>
              <a:t>Confucio (551</a:t>
            </a:r>
            <a:r>
              <a:rPr lang="it-IT" dirty="0"/>
              <a:t>-479 a.C</a:t>
            </a:r>
            <a:r>
              <a:rPr lang="it-IT" dirty="0" smtClean="0"/>
              <a:t>.) ritiene che tutti </a:t>
            </a:r>
            <a:r>
              <a:rPr lang="it-IT" dirty="0"/>
              <a:t>si sia parte organica di un universo ordinato in modo armonico e unitario. In conseguenza di ciò, l’uomo dovrebbe mantenere se stesso, i suoi comportamenti, le azioni, ecc. in accordo con l’armonia del cosmo. Tenere un corretto </a:t>
            </a:r>
            <a:r>
              <a:rPr lang="it-IT" dirty="0" smtClean="0"/>
              <a:t>comportamento affinché esso sia conforme </a:t>
            </a:r>
            <a:r>
              <a:rPr lang="it-IT" dirty="0"/>
              <a:t>all’agire naturale per realizzare l’ordine universale. </a:t>
            </a:r>
            <a:endParaRPr lang="it-IT" dirty="0" smtClean="0"/>
          </a:p>
          <a:p>
            <a:r>
              <a:rPr lang="it-IT" dirty="0" smtClean="0"/>
              <a:t>Le </a:t>
            </a:r>
            <a:r>
              <a:rPr lang="it-IT" dirty="0"/>
              <a:t>regole di comportamento sono dette </a:t>
            </a:r>
            <a:r>
              <a:rPr lang="it-IT" b="1" dirty="0"/>
              <a:t>li</a:t>
            </a:r>
            <a:r>
              <a:rPr lang="it-IT" dirty="0"/>
              <a:t>: in gran parte sono determinate dallo </a:t>
            </a:r>
            <a:r>
              <a:rPr lang="it-IT" i="1" dirty="0"/>
              <a:t>status</a:t>
            </a:r>
            <a:r>
              <a:rPr lang="it-IT" dirty="0"/>
              <a:t> sociale della persona cui si rivolge la regola. Le </a:t>
            </a:r>
            <a:r>
              <a:rPr lang="it-IT" dirty="0" smtClean="0"/>
              <a:t>differenti </a:t>
            </a:r>
            <a:r>
              <a:rPr lang="it-IT" dirty="0"/>
              <a:t>posizioni del singolo (come uomo, </a:t>
            </a:r>
            <a:r>
              <a:rPr lang="it-IT" dirty="0" err="1"/>
              <a:t>donnna</a:t>
            </a:r>
            <a:r>
              <a:rPr lang="it-IT" dirty="0"/>
              <a:t>, membro </a:t>
            </a:r>
            <a:r>
              <a:rPr lang="it-IT" dirty="0" smtClean="0"/>
              <a:t>della famiglia</a:t>
            </a:r>
            <a:r>
              <a:rPr lang="it-IT" dirty="0"/>
              <a:t>, del clan</a:t>
            </a:r>
            <a:r>
              <a:rPr lang="it-IT" dirty="0" smtClean="0"/>
              <a:t>, ecc</a:t>
            </a:r>
            <a:r>
              <a:rPr lang="it-IT" dirty="0"/>
              <a:t>.) costituiscono </a:t>
            </a:r>
            <a:r>
              <a:rPr lang="it-IT" dirty="0" smtClean="0"/>
              <a:t>una </a:t>
            </a:r>
            <a:r>
              <a:rPr lang="it-IT" dirty="0"/>
              <a:t>parte dell’ordine naturale che va rispettato e non turbato. L’uomo </a:t>
            </a:r>
            <a:r>
              <a:rPr lang="it-IT" dirty="0" err="1"/>
              <a:t>ideal</a:t>
            </a:r>
            <a:r>
              <a:rPr lang="it-IT" dirty="0"/>
              <a:t> si </a:t>
            </a:r>
            <a:r>
              <a:rPr lang="it-IT" dirty="0" err="1"/>
              <a:t>attieme</a:t>
            </a:r>
            <a:r>
              <a:rPr lang="it-IT" dirty="0"/>
              <a:t> alle regole del li. Mette da parte gli interessi personali per mantener </a:t>
            </a:r>
            <a:r>
              <a:rPr lang="it-IT" dirty="0" err="1"/>
              <a:t>el’armonia</a:t>
            </a:r>
            <a:r>
              <a:rPr lang="it-IT" dirty="0"/>
              <a:t>.</a:t>
            </a:r>
          </a:p>
          <a:p>
            <a:r>
              <a:rPr lang="it-IT" b="1" dirty="0" smtClean="0"/>
              <a:t>Scarsa </a:t>
            </a:r>
            <a:r>
              <a:rPr lang="it-IT" b="1" dirty="0"/>
              <a:t>considerazione per </a:t>
            </a:r>
            <a:r>
              <a:rPr lang="it-IT" b="1" dirty="0" smtClean="0"/>
              <a:t>diritto:</a:t>
            </a:r>
            <a:r>
              <a:rPr lang="it-IT" dirty="0" smtClean="0"/>
              <a:t> il </a:t>
            </a:r>
            <a:r>
              <a:rPr lang="it-IT" dirty="0"/>
              <a:t>diritto semplifica, </a:t>
            </a:r>
            <a:r>
              <a:rPr lang="it-IT" dirty="0" smtClean="0"/>
              <a:t>tipizza, schematizza; </a:t>
            </a:r>
            <a:r>
              <a:rPr lang="it-IT" dirty="0"/>
              <a:t>non è in grado di ponderare tutte le variabili che risultano dalle </a:t>
            </a:r>
            <a:r>
              <a:rPr lang="it-IT" dirty="0" smtClean="0"/>
              <a:t>posizioni </a:t>
            </a:r>
            <a:r>
              <a:rPr lang="it-IT" dirty="0"/>
              <a:t>sociali. </a:t>
            </a:r>
          </a:p>
        </p:txBody>
      </p:sp>
    </p:spTree>
    <p:extLst>
      <p:ext uri="{BB962C8B-B14F-4D97-AF65-F5344CB8AC3E}">
        <p14:creationId xmlns:p14="http://schemas.microsoft.com/office/powerpoint/2010/main" val="4270687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it-IT" dirty="0" smtClean="0"/>
              <a:t>E</a:t>
            </a:r>
            <a:r>
              <a:rPr lang="it-IT" b="1" dirty="0" smtClean="0"/>
              <a:t>ccezionale longevità </a:t>
            </a:r>
            <a:r>
              <a:rPr lang="it-IT" b="1" dirty="0"/>
              <a:t>dell’istituto imperiale e continuità della cultura anche giuridica:</a:t>
            </a:r>
            <a:endParaRPr lang="it-IT" dirty="0"/>
          </a:p>
          <a:p>
            <a:pPr lvl="0"/>
            <a:r>
              <a:rPr lang="it-IT" b="1" dirty="0"/>
              <a:t>prime tre dinastie: </a:t>
            </a:r>
            <a:r>
              <a:rPr lang="it-IT" b="1" dirty="0" err="1"/>
              <a:t>Xia</a:t>
            </a:r>
            <a:r>
              <a:rPr lang="it-IT" b="1" dirty="0"/>
              <a:t>, </a:t>
            </a:r>
            <a:r>
              <a:rPr lang="it-IT" b="1" dirty="0" err="1"/>
              <a:t>Shang</a:t>
            </a:r>
            <a:r>
              <a:rPr lang="it-IT" b="1" dirty="0"/>
              <a:t> e Zhou (dal XVI-XI se. A.C.): </a:t>
            </a:r>
            <a:r>
              <a:rPr lang="it-IT" dirty="0"/>
              <a:t>sistema basato su </a:t>
            </a:r>
            <a:r>
              <a:rPr lang="it-IT" dirty="0" smtClean="0"/>
              <a:t>discendenza </a:t>
            </a:r>
            <a:r>
              <a:rPr lang="it-IT" dirty="0"/>
              <a:t>e legittimazione sacrale del potere, superato solo dagli Zhou con la elaborazione del c.d. Mandato Celeste (rimane fino al 1911)</a:t>
            </a:r>
            <a:r>
              <a:rPr lang="it-IT" dirty="0" smtClean="0"/>
              <a:t>: </a:t>
            </a:r>
            <a:r>
              <a:rPr lang="it-IT" b="1" dirty="0" smtClean="0"/>
              <a:t>il </a:t>
            </a:r>
            <a:r>
              <a:rPr lang="it-IT" b="1" dirty="0"/>
              <a:t>sovrano regna e governa con </a:t>
            </a:r>
            <a:r>
              <a:rPr lang="it-IT" b="1" dirty="0" smtClean="0"/>
              <a:t>l'esempio, </a:t>
            </a:r>
            <a:r>
              <a:rPr lang="it-IT" b="1" dirty="0"/>
              <a:t>a </a:t>
            </a:r>
            <a:r>
              <a:rPr lang="it-IT" b="1" dirty="0" smtClean="0"/>
              <a:t>beneficio </a:t>
            </a:r>
            <a:r>
              <a:rPr lang="it-IT" b="1" dirty="0"/>
              <a:t>del popolo, in base a </a:t>
            </a:r>
            <a:r>
              <a:rPr lang="it-IT" b="1" dirty="0" smtClean="0"/>
              <a:t>un mandato </a:t>
            </a:r>
            <a:r>
              <a:rPr lang="it-IT" b="1" dirty="0"/>
              <a:t>del cielo. Egli può essere detronizzato dal popolo se viene meno ai propri compiti e alla propria missione civilizzatrice attraverso la “sottrazione del mandato” ciò è un principio democratico: serve per legittimare i cambi di dinastia</a:t>
            </a:r>
            <a:r>
              <a:rPr lang="it-IT" b="1" dirty="0" smtClean="0"/>
              <a:t>.</a:t>
            </a:r>
            <a:r>
              <a:rPr lang="it-IT" dirty="0" smtClean="0"/>
              <a:t>.</a:t>
            </a:r>
            <a:endParaRPr lang="it-IT" dirty="0"/>
          </a:p>
          <a:p>
            <a:pPr lvl="0"/>
            <a:r>
              <a:rPr lang="it-IT" dirty="0"/>
              <a:t>Declino tra 722-481 che vede sfaldarsi il modello legato a un potere per sistemi di clan, discendenze e gerarchie. </a:t>
            </a:r>
          </a:p>
          <a:p>
            <a:pPr lvl="0"/>
            <a:r>
              <a:rPr lang="it-IT" dirty="0"/>
              <a:t>453-222: periodo degli Stati combattenti. Combattono per la creazione di un potere </a:t>
            </a:r>
            <a:r>
              <a:rPr lang="it-IT" dirty="0" smtClean="0"/>
              <a:t>unitario. </a:t>
            </a:r>
            <a:r>
              <a:rPr lang="it-IT" dirty="0"/>
              <a:t>Prima formulazione di un testo legislativo in materia penale. </a:t>
            </a:r>
          </a:p>
          <a:p>
            <a:pPr lvl="0"/>
            <a:r>
              <a:rPr lang="it-IT" b="1" dirty="0"/>
              <a:t>dal </a:t>
            </a:r>
            <a:r>
              <a:rPr lang="it-IT" dirty="0"/>
              <a:t>221 a.C., con dinastia </a:t>
            </a:r>
            <a:r>
              <a:rPr lang="it-IT" dirty="0" err="1"/>
              <a:t>Qin</a:t>
            </a:r>
            <a:r>
              <a:rPr lang="it-IT" dirty="0"/>
              <a:t>, si crea un Impero centralizzato che arriva fino al XX secolo. Brevi parentesi di frammentazione politico sociale (tra dinastia Han e Sui: 311-598 d.C.) sono però da intendere come fasi transitorie, che mirano alla ricostruzione del potere centralizzato. </a:t>
            </a:r>
          </a:p>
          <a:p>
            <a:pPr lvl="0"/>
            <a:r>
              <a:rPr lang="it-IT" b="1" dirty="0"/>
              <a:t>È molto longevo: </a:t>
            </a:r>
            <a:r>
              <a:rPr lang="it-IT" dirty="0"/>
              <a:t>molti profili di continuità e unificazione: 1) standardizzazione pesi e misure, moneta unica, unificazione della scrittura; creazione di un potere tripartito: civile (Gran Consigliere), militare (Gran Maresciallo); amministrativo (Gran Censore); 3) ripartizione amministrativa in governatorati, quindi in distretti e dentro i distretti gruppi governati da capi locali.</a:t>
            </a:r>
          </a:p>
          <a:p>
            <a:pPr lvl="0"/>
            <a:r>
              <a:rPr lang="it-IT" b="1" dirty="0"/>
              <a:t>La dinastia </a:t>
            </a:r>
            <a:r>
              <a:rPr lang="it-IT" b="1" dirty="0" err="1"/>
              <a:t>Qin</a:t>
            </a:r>
            <a:r>
              <a:rPr lang="it-IT" b="1" dirty="0"/>
              <a:t> </a:t>
            </a:r>
            <a:r>
              <a:rPr lang="it-IT" dirty="0"/>
              <a:t>è legista: mira a eliminare ogni </a:t>
            </a:r>
            <a:r>
              <a:rPr lang="it-IT" dirty="0" smtClean="0"/>
              <a:t>residuo </a:t>
            </a:r>
            <a:r>
              <a:rPr lang="it-IT" dirty="0"/>
              <a:t>localistico e a </a:t>
            </a:r>
            <a:r>
              <a:rPr lang="it-IT" dirty="0" smtClean="0"/>
              <a:t>sopprimere </a:t>
            </a:r>
            <a:r>
              <a:rPr lang="it-IT" dirty="0"/>
              <a:t>la presenza </a:t>
            </a:r>
            <a:r>
              <a:rPr lang="it-IT" dirty="0" smtClean="0"/>
              <a:t>confuciana. </a:t>
            </a:r>
            <a:r>
              <a:rPr lang="it-IT" dirty="0"/>
              <a:t>Che, però, si impone come ideologia ufficiale già nel 206 a.C. e viene ufficializzata dal II se. A. C.</a:t>
            </a:r>
          </a:p>
          <a:p>
            <a:pPr lvl="0"/>
            <a:r>
              <a:rPr lang="it-IT" dirty="0" smtClean="0"/>
              <a:t>Diritto </a:t>
            </a:r>
            <a:r>
              <a:rPr lang="it-IT" dirty="0"/>
              <a:t>imperiale: </a:t>
            </a:r>
            <a:r>
              <a:rPr lang="it-IT" b="1" dirty="0"/>
              <a:t>fa</a:t>
            </a:r>
            <a:r>
              <a:rPr lang="it-IT" dirty="0"/>
              <a:t> (regole scritte e verbalizzate, poi ordinate in raccolte: </a:t>
            </a:r>
            <a:r>
              <a:rPr lang="it-IT" dirty="0" err="1"/>
              <a:t>c.d</a:t>
            </a:r>
            <a:r>
              <a:rPr lang="it-IT" dirty="0"/>
              <a:t> codici dinastici). Contiene  i </a:t>
            </a:r>
            <a:r>
              <a:rPr lang="it-IT" b="1" dirty="0" err="1"/>
              <a:t>lu</a:t>
            </a:r>
            <a:r>
              <a:rPr lang="it-IT" dirty="0"/>
              <a:t>, vale dire le regole fondamentali che sono di ispirazione confuciana e che si consideravano immutabili e da </a:t>
            </a:r>
            <a:r>
              <a:rPr lang="it-IT" dirty="0" smtClean="0"/>
              <a:t>tramandare </a:t>
            </a:r>
            <a:r>
              <a:rPr lang="it-IT" dirty="0"/>
              <a:t>dinastia dopo dinastia. </a:t>
            </a:r>
          </a:p>
        </p:txBody>
      </p:sp>
    </p:spTree>
    <p:extLst>
      <p:ext uri="{BB962C8B-B14F-4D97-AF65-F5344CB8AC3E}">
        <p14:creationId xmlns:p14="http://schemas.microsoft.com/office/powerpoint/2010/main" val="3956778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Cina: l’apertura all’occidente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 realizza nel 1840-1886 (guerra dell’oppio).</a:t>
            </a:r>
          </a:p>
          <a:p>
            <a:r>
              <a:rPr lang="it-IT" dirty="0" smtClean="0"/>
              <a:t>Con la fine della dinastia </a:t>
            </a:r>
            <a:r>
              <a:rPr lang="it-IT" dirty="0" err="1" smtClean="0"/>
              <a:t>Qing</a:t>
            </a:r>
            <a:r>
              <a:rPr lang="it-IT" dirty="0" smtClean="0"/>
              <a:t> (1644-1912: nel 1911 viene deposto l’ultimo imperatore), si richiede l’adozione di riforme del sistema giuridico. Ha esito nella codificazione (commerciale: 1903; penale: 1910; civile: 1911).</a:t>
            </a:r>
          </a:p>
          <a:p>
            <a:r>
              <a:rPr lang="it-IT" dirty="0" smtClean="0"/>
              <a:t>1911-1949: Cina nazionalista. 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0709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Giappone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 smtClean="0"/>
              <a:t>Periodo </a:t>
            </a:r>
            <a:r>
              <a:rPr lang="it-IT" b="1" dirty="0" err="1" smtClean="0"/>
              <a:t>Yayoi</a:t>
            </a:r>
            <a:r>
              <a:rPr lang="it-IT" dirty="0" smtClean="0"/>
              <a:t> </a:t>
            </a:r>
            <a:r>
              <a:rPr lang="it-IT" dirty="0"/>
              <a:t>(IV </a:t>
            </a:r>
            <a:r>
              <a:rPr lang="it-IT" dirty="0" err="1"/>
              <a:t>a.C.-IV</a:t>
            </a:r>
            <a:r>
              <a:rPr lang="it-IT" dirty="0"/>
              <a:t> d.C.): civiltà del </a:t>
            </a:r>
            <a:r>
              <a:rPr lang="it-IT" dirty="0" smtClean="0"/>
              <a:t>riso basata </a:t>
            </a:r>
            <a:r>
              <a:rPr lang="it-IT" dirty="0"/>
              <a:t>sugli </a:t>
            </a:r>
            <a:r>
              <a:rPr lang="it-IT" b="1" dirty="0" err="1"/>
              <a:t>uji</a:t>
            </a:r>
            <a:r>
              <a:rPr lang="it-IT" dirty="0"/>
              <a:t> (gruppi clanici</a:t>
            </a:r>
            <a:r>
              <a:rPr lang="it-IT" dirty="0" smtClean="0"/>
              <a:t>). Il </a:t>
            </a:r>
            <a:r>
              <a:rPr lang="it-IT" dirty="0"/>
              <a:t>potere è marcato dall’elemento sacrale e dai rapporti di parentela. Il capoclan era anche un capo spirituale. </a:t>
            </a:r>
          </a:p>
          <a:p>
            <a:r>
              <a:rPr lang="it-IT" dirty="0" smtClean="0"/>
              <a:t>Periodo </a:t>
            </a:r>
            <a:r>
              <a:rPr lang="it-IT" b="1" dirty="0" err="1" smtClean="0"/>
              <a:t>Yamato</a:t>
            </a:r>
            <a:r>
              <a:rPr lang="it-IT" dirty="0" smtClean="0"/>
              <a:t> </a:t>
            </a:r>
            <a:r>
              <a:rPr lang="it-IT" dirty="0"/>
              <a:t>(IV sec. d.C-710): tra i clan più importanti emerge il clan della regione </a:t>
            </a:r>
            <a:r>
              <a:rPr lang="it-IT" dirty="0" err="1"/>
              <a:t>Yamato</a:t>
            </a:r>
            <a:r>
              <a:rPr lang="it-IT" dirty="0"/>
              <a:t>, che poi è quello a cui la casa imperiale fa risalire le proprie </a:t>
            </a:r>
            <a:r>
              <a:rPr lang="it-IT" dirty="0" smtClean="0"/>
              <a:t>origini</a:t>
            </a:r>
            <a:r>
              <a:rPr lang="it-IT" dirty="0"/>
              <a:t>.</a:t>
            </a:r>
          </a:p>
          <a:p>
            <a:r>
              <a:rPr lang="it-IT" dirty="0"/>
              <a:t>È la fase dell’influenza molto forte della cultura cinese (come in Corea e Indocina</a:t>
            </a:r>
            <a:r>
              <a:rPr lang="it-IT" dirty="0" smtClean="0"/>
              <a:t>): </a:t>
            </a:r>
            <a:r>
              <a:rPr lang="it-IT" dirty="0"/>
              <a:t>scrittura, religione, ecc. cinese. </a:t>
            </a:r>
          </a:p>
          <a:p>
            <a:r>
              <a:rPr lang="it-IT" dirty="0"/>
              <a:t>Si crea progressivamente un impero su modello cinese che arriva </a:t>
            </a:r>
            <a:r>
              <a:rPr lang="it-IT" dirty="0" smtClean="0"/>
              <a:t>ad accentrare </a:t>
            </a:r>
            <a:r>
              <a:rPr lang="it-IT" dirty="0"/>
              <a:t>tutto il potere nelle mani della futura famiglia </a:t>
            </a:r>
            <a:r>
              <a:rPr lang="it-IT" dirty="0" smtClean="0"/>
              <a:t>imperiale. </a:t>
            </a:r>
            <a:r>
              <a:rPr lang="it-IT" b="1" dirty="0" smtClean="0"/>
              <a:t>Del modello cinese non si accoglie però la teoria di legittimazione del potere nota come “mandato celeste”</a:t>
            </a:r>
            <a:r>
              <a:rPr lang="it-IT" dirty="0" smtClean="0"/>
              <a:t>. </a:t>
            </a:r>
            <a:r>
              <a:rPr lang="it-IT" dirty="0"/>
              <a:t>Questa, infatti, ammetteva anche la possibilità di revoca dell’imperatore se incapace, legittimando così anche i cambi di gerarchia.</a:t>
            </a:r>
          </a:p>
          <a:p>
            <a:r>
              <a:rPr lang="it-IT" dirty="0"/>
              <a:t>Si opta per una tradizione autoctona, derivata dallo shintoismo: l’idea della </a:t>
            </a:r>
            <a:r>
              <a:rPr lang="it-IT" dirty="0" smtClean="0"/>
              <a:t>discendenza </a:t>
            </a:r>
            <a:r>
              <a:rPr lang="it-IT" dirty="0"/>
              <a:t>di </a:t>
            </a:r>
            <a:r>
              <a:rPr lang="it-IT" dirty="0" smtClean="0"/>
              <a:t>sangue </a:t>
            </a:r>
            <a:r>
              <a:rPr lang="it-IT" dirty="0"/>
              <a:t>dell’imperatore dalla dea sole </a:t>
            </a:r>
            <a:r>
              <a:rPr lang="it-IT" b="1" dirty="0" err="1"/>
              <a:t>Amaterasu</a:t>
            </a:r>
            <a:r>
              <a:rPr lang="it-IT" dirty="0"/>
              <a:t>. Ciò impedisce cambi e avvicendamenti dinastici. Verrà elevata nel XIX-XX sec., quando iniziano a penetrare i modelli occidentali, a vera ideologia di Stato.</a:t>
            </a:r>
          </a:p>
          <a:p>
            <a:r>
              <a:rPr lang="it-IT" dirty="0"/>
              <a:t>Struttura gerarchica: al vertice sta il </a:t>
            </a:r>
            <a:r>
              <a:rPr lang="it-IT" b="1" dirty="0"/>
              <a:t>Mikado</a:t>
            </a:r>
            <a:r>
              <a:rPr lang="it-IT" dirty="0"/>
              <a:t> e il </a:t>
            </a:r>
            <a:r>
              <a:rPr lang="it-IT" b="1" dirty="0"/>
              <a:t>tenno</a:t>
            </a:r>
            <a:r>
              <a:rPr lang="it-IT" dirty="0"/>
              <a:t> (“sovrano celeste”), che però vive appartato nel palazzo reale. Già nel sec. VIII inizia a </a:t>
            </a:r>
            <a:r>
              <a:rPr lang="it-IT" dirty="0" smtClean="0"/>
              <a:t>indebolirsi </a:t>
            </a:r>
            <a:r>
              <a:rPr lang="it-IT" dirty="0"/>
              <a:t>la figura </a:t>
            </a:r>
            <a:r>
              <a:rPr lang="it-IT" dirty="0" smtClean="0"/>
              <a:t>imperiale, </a:t>
            </a:r>
            <a:r>
              <a:rPr lang="it-IT" dirty="0"/>
              <a:t>si accendono le lotte tra clan, che durano fino al 1603, quando la famiglia dei </a:t>
            </a:r>
            <a:r>
              <a:rPr lang="it-IT" dirty="0" err="1"/>
              <a:t>Tokugawa</a:t>
            </a:r>
            <a:r>
              <a:rPr lang="it-IT" dirty="0"/>
              <a:t> conquista lo shogunato e lo conserva fino al 1867.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91104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Giappone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/>
              <a:t>Lo shogunato viene creato nel 1192: ogni capo militare capace di mantenere la pace avrebbe avuto diritto a tale titolo</a:t>
            </a:r>
            <a:r>
              <a:rPr lang="it-IT" b="1" dirty="0"/>
              <a:t>. Si crea un’autorità (imperatore) senza potere (delegato allo shogun</a:t>
            </a:r>
            <a:r>
              <a:rPr lang="it-IT" dirty="0"/>
              <a:t>): scissione tra centro di legittimazione del potere e </a:t>
            </a:r>
            <a:r>
              <a:rPr lang="it-IT" dirty="0" smtClean="0"/>
              <a:t>suo esercizio</a:t>
            </a:r>
            <a:r>
              <a:rPr lang="it-IT" dirty="0"/>
              <a:t>. L’imperatore si salva proprio perché: 1) delega i poteri; 2) è assistito dal mito shintoista quanto alla sua legittima ascendenza. </a:t>
            </a:r>
            <a:endParaRPr lang="it-IT" dirty="0" smtClean="0"/>
          </a:p>
          <a:p>
            <a:r>
              <a:rPr lang="it-IT" dirty="0" smtClean="0"/>
              <a:t>I </a:t>
            </a:r>
            <a:r>
              <a:rPr lang="it-IT" dirty="0" err="1" smtClean="0"/>
              <a:t>Tokugawa</a:t>
            </a:r>
            <a:r>
              <a:rPr lang="it-IT" dirty="0" smtClean="0"/>
              <a:t> </a:t>
            </a:r>
            <a:r>
              <a:rPr lang="it-IT" dirty="0"/>
              <a:t>progressivamente emarginano </a:t>
            </a:r>
            <a:r>
              <a:rPr lang="it-IT" dirty="0" smtClean="0"/>
              <a:t>l’imperatore e </a:t>
            </a:r>
            <a:r>
              <a:rPr lang="it-IT" dirty="0"/>
              <a:t>avviano un processo si </a:t>
            </a:r>
            <a:r>
              <a:rPr lang="it-IT" dirty="0" err="1" smtClean="0"/>
              <a:t>sinizzazione</a:t>
            </a:r>
            <a:r>
              <a:rPr lang="it-IT" dirty="0" smtClean="0"/>
              <a:t>: </a:t>
            </a:r>
            <a:r>
              <a:rPr lang="it-IT" dirty="0"/>
              <a:t>importano come ideologia ufficiale il </a:t>
            </a:r>
            <a:r>
              <a:rPr lang="it-IT" dirty="0" err="1"/>
              <a:t>confucianesmo</a:t>
            </a:r>
            <a:r>
              <a:rPr lang="it-IT" dirty="0"/>
              <a:t>.  </a:t>
            </a:r>
          </a:p>
          <a:p>
            <a:r>
              <a:rPr lang="it-IT" dirty="0" err="1" smtClean="0"/>
              <a:t>Minuzionsa</a:t>
            </a:r>
            <a:r>
              <a:rPr lang="it-IT" dirty="0" smtClean="0"/>
              <a:t> </a:t>
            </a:r>
            <a:r>
              <a:rPr lang="it-IT" dirty="0"/>
              <a:t>disciplina mediante codici etici della divisione in classi della società: guerrieri; contadini; artigiani e commercianti, con conseguente cristallizzazione della società medesima. </a:t>
            </a:r>
          </a:p>
          <a:p>
            <a:r>
              <a:rPr lang="it-IT" b="1" dirty="0" err="1" smtClean="0"/>
              <a:t>Sakoku</a:t>
            </a:r>
            <a:r>
              <a:rPr lang="it-IT" dirty="0" smtClean="0"/>
              <a:t> </a:t>
            </a:r>
            <a:r>
              <a:rPr lang="it-IT" dirty="0"/>
              <a:t>(Paese chiuso): solo il porto di </a:t>
            </a:r>
            <a:r>
              <a:rPr lang="it-IT" dirty="0" smtClean="0"/>
              <a:t>Nagasaki </a:t>
            </a:r>
            <a:r>
              <a:rPr lang="it-IT" dirty="0"/>
              <a:t>vede apertura a commercio estero. </a:t>
            </a:r>
          </a:p>
          <a:p>
            <a:r>
              <a:rPr lang="it-IT" dirty="0"/>
              <a:t>L’isolamento che lo Shogun impone al Giappone (nessun giapponese può uscire, nessuno straniero – salvi i cinesi – può entrare) ha termine nel 1853 (trattati con USA, NL, UK, RUS). Opposizione molto forte, capeggiata dall’Imperatore, che spazza via lo shogunato. Inizia interesse per </a:t>
            </a:r>
            <a:r>
              <a:rPr lang="it-IT" dirty="0" smtClean="0"/>
              <a:t>occidente</a:t>
            </a:r>
            <a:r>
              <a:rPr lang="it-IT" dirty="0"/>
              <a:t>: monarchia assoluta, esercito su modello </a:t>
            </a:r>
            <a:r>
              <a:rPr lang="it-IT" dirty="0" smtClean="0"/>
              <a:t>europeo (</a:t>
            </a:r>
            <a:r>
              <a:rPr lang="it-IT" b="1" dirty="0" smtClean="0"/>
              <a:t>Dinastia </a:t>
            </a:r>
            <a:r>
              <a:rPr lang="it-IT" b="1" dirty="0" err="1" smtClean="0"/>
              <a:t>Meji</a:t>
            </a:r>
            <a:r>
              <a:rPr lang="it-IT" b="1" dirty="0" smtClean="0"/>
              <a:t> che nel</a:t>
            </a:r>
            <a:r>
              <a:rPr lang="it-IT" dirty="0" smtClean="0"/>
              <a:t> </a:t>
            </a:r>
            <a:r>
              <a:rPr lang="it-IT" dirty="0"/>
              <a:t>1899 </a:t>
            </a:r>
            <a:r>
              <a:rPr lang="it-IT" dirty="0" smtClean="0"/>
              <a:t>adotta la Costituzione). Vi è anche una codificazione</a:t>
            </a:r>
            <a:r>
              <a:rPr lang="it-IT" dirty="0"/>
              <a:t>, con proteste per eccessiva europeizzazione </a:t>
            </a:r>
            <a:r>
              <a:rPr lang="it-IT" dirty="0" smtClean="0"/>
              <a:t>del </a:t>
            </a:r>
            <a:r>
              <a:rPr lang="it-IT" dirty="0"/>
              <a:t>diritto. Poi codificazione di fine secolo </a:t>
            </a:r>
            <a:r>
              <a:rPr lang="it-IT" dirty="0" smtClean="0"/>
              <a:t>(codice civile 1891). </a:t>
            </a:r>
            <a:r>
              <a:rPr lang="it-IT" dirty="0"/>
              <a:t>Dopo la II guerra influenza common law aumenta ruolo della giurisprudenza.</a:t>
            </a:r>
          </a:p>
          <a:p>
            <a:r>
              <a:rPr lang="it-IT" dirty="0"/>
              <a:t>Ma le riforme di fine Ottocento, hanno </a:t>
            </a:r>
            <a:r>
              <a:rPr lang="it-IT" dirty="0" smtClean="0"/>
              <a:t>attecchito</a:t>
            </a:r>
            <a:r>
              <a:rPr lang="it-IT" dirty="0"/>
              <a:t>? I </a:t>
            </a:r>
            <a:r>
              <a:rPr lang="it-IT" dirty="0" smtClean="0"/>
              <a:t>codici e le leggi </a:t>
            </a:r>
            <a:r>
              <a:rPr lang="it-IT" dirty="0"/>
              <a:t>europee sono liberali, individualiste, sono valori estranei a modello giapponese. </a:t>
            </a:r>
            <a:r>
              <a:rPr lang="it-IT" dirty="0" smtClean="0"/>
              <a:t>Nonostante ciò, </a:t>
            </a:r>
            <a:r>
              <a:rPr lang="it-IT" dirty="0"/>
              <a:t>non vengono intaccati </a:t>
            </a:r>
            <a:r>
              <a:rPr lang="it-IT" dirty="0" smtClean="0"/>
              <a:t>i valori </a:t>
            </a:r>
            <a:r>
              <a:rPr lang="it-IT" dirty="0"/>
              <a:t>e i </a:t>
            </a:r>
            <a:r>
              <a:rPr lang="it-IT" dirty="0" smtClean="0"/>
              <a:t>vincoli </a:t>
            </a:r>
            <a:r>
              <a:rPr lang="it-IT" dirty="0"/>
              <a:t>sociali </a:t>
            </a:r>
            <a:r>
              <a:rPr lang="it-IT" dirty="0" smtClean="0"/>
              <a:t>moto </a:t>
            </a:r>
            <a:r>
              <a:rPr lang="it-IT" dirty="0"/>
              <a:t>forti, anche gerarchici. Ha prevalso </a:t>
            </a:r>
            <a:r>
              <a:rPr lang="it-IT" dirty="0" smtClean="0"/>
              <a:t>l’ostilità </a:t>
            </a:r>
            <a:r>
              <a:rPr lang="it-IT" dirty="0"/>
              <a:t>tipica del confucianesimo </a:t>
            </a:r>
            <a:r>
              <a:rPr lang="it-IT" dirty="0" smtClean="0"/>
              <a:t>verso </a:t>
            </a:r>
            <a:r>
              <a:rPr lang="it-IT"/>
              <a:t>il </a:t>
            </a:r>
            <a:r>
              <a:rPr lang="it-IT" smtClean="0"/>
              <a:t>diritto.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6624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Islam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 smtClean="0"/>
              <a:t>L’islam </a:t>
            </a:r>
            <a:r>
              <a:rPr lang="it-IT" b="1" dirty="0"/>
              <a:t>genera un ordinamento giuridico confessionale </a:t>
            </a:r>
            <a:r>
              <a:rPr lang="it-IT" dirty="0"/>
              <a:t>(tende a fini ultraterreni</a:t>
            </a:r>
            <a:r>
              <a:rPr lang="it-IT" dirty="0" smtClean="0"/>
              <a:t>). </a:t>
            </a:r>
            <a:endParaRPr lang="it-IT" dirty="0"/>
          </a:p>
          <a:p>
            <a:pPr lvl="0"/>
            <a:r>
              <a:rPr lang="it-IT" dirty="0" smtClean="0"/>
              <a:t>Vi </a:t>
            </a:r>
            <a:r>
              <a:rPr lang="it-IT" dirty="0"/>
              <a:t>è </a:t>
            </a:r>
            <a:r>
              <a:rPr lang="it-IT" dirty="0" smtClean="0"/>
              <a:t>una </a:t>
            </a:r>
            <a:r>
              <a:rPr lang="it-IT" dirty="0"/>
              <a:t>parte teologica (</a:t>
            </a:r>
            <a:r>
              <a:rPr lang="it-IT" b="1" dirty="0"/>
              <a:t>dogmi e precetti in cui un musulmano deve credere</a:t>
            </a:r>
            <a:r>
              <a:rPr lang="it-IT" dirty="0"/>
              <a:t>) e </a:t>
            </a:r>
            <a:r>
              <a:rPr lang="it-IT" dirty="0" smtClean="0"/>
              <a:t>una </a:t>
            </a:r>
            <a:r>
              <a:rPr lang="it-IT" dirty="0"/>
              <a:t>precettiva (</a:t>
            </a:r>
            <a:r>
              <a:rPr lang="it-IT" b="1" dirty="0" err="1" smtClean="0"/>
              <a:t>shari’a</a:t>
            </a:r>
            <a:r>
              <a:rPr lang="it-IT" b="1" dirty="0" smtClean="0"/>
              <a:t>: la </a:t>
            </a:r>
            <a:r>
              <a:rPr lang="it-IT" b="1" dirty="0"/>
              <a:t>strada da </a:t>
            </a:r>
            <a:r>
              <a:rPr lang="it-IT" b="1" dirty="0" smtClean="0"/>
              <a:t>seguire)</a:t>
            </a:r>
            <a:r>
              <a:rPr lang="it-IT" dirty="0" smtClean="0"/>
              <a:t>. La seconda è quella definita diritto </a:t>
            </a:r>
            <a:r>
              <a:rPr lang="it-IT" dirty="0"/>
              <a:t>islamico, ma in realtà è parte del fenomeno religioso. Visione </a:t>
            </a:r>
            <a:r>
              <a:rPr lang="it-IT" dirty="0" smtClean="0"/>
              <a:t>totalizzante: </a:t>
            </a:r>
            <a:r>
              <a:rPr lang="it-IT" dirty="0"/>
              <a:t>trova la sua ragione giustificatrice nella volontà rivelata di Dio, non nella volontà di autorità terrene. </a:t>
            </a:r>
          </a:p>
          <a:p>
            <a:pPr lvl="0"/>
            <a:r>
              <a:rPr lang="it-IT" dirty="0"/>
              <a:t>È </a:t>
            </a:r>
            <a:r>
              <a:rPr lang="it-IT" b="1" dirty="0"/>
              <a:t>immutabile</a:t>
            </a:r>
            <a:r>
              <a:rPr lang="it-IT" dirty="0"/>
              <a:t>: tutto il diritto esistente è stato rivelato agli uomini una volta per tutte. È volontà di Dio e non il prodotto di una società o specchio dei suoi problemi </a:t>
            </a:r>
            <a:r>
              <a:rPr lang="it-IT" dirty="0" smtClean="0"/>
              <a:t>reali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1503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Rami e radici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Rami</a:t>
            </a:r>
            <a:r>
              <a:rPr lang="it-IT" dirty="0"/>
              <a:t>: </a:t>
            </a:r>
            <a:r>
              <a:rPr lang="it-IT" dirty="0" smtClean="0"/>
              <a:t>partizioni del diritto degli </a:t>
            </a:r>
            <a:r>
              <a:rPr lang="it-IT" dirty="0"/>
              <a:t>ulema (dottori</a:t>
            </a:r>
            <a:r>
              <a:rPr lang="it-IT" dirty="0" smtClean="0"/>
              <a:t>).</a:t>
            </a:r>
            <a:endParaRPr lang="it-IT" dirty="0"/>
          </a:p>
          <a:p>
            <a:pPr marL="0" lvl="0" indent="0">
              <a:buNone/>
            </a:pPr>
            <a:endParaRPr lang="it-IT" b="1" dirty="0" smtClean="0"/>
          </a:p>
          <a:p>
            <a:pPr marL="0" lvl="0" indent="0">
              <a:buNone/>
            </a:pPr>
            <a:r>
              <a:rPr lang="it-IT" b="1" dirty="0" smtClean="0"/>
              <a:t>Radici </a:t>
            </a:r>
            <a:r>
              <a:rPr lang="it-IT" b="1" dirty="0"/>
              <a:t>(</a:t>
            </a:r>
            <a:r>
              <a:rPr lang="it-IT" b="1" dirty="0" err="1"/>
              <a:t>usul</a:t>
            </a:r>
            <a:r>
              <a:rPr lang="it-IT" b="1" dirty="0"/>
              <a:t>)</a:t>
            </a:r>
            <a:r>
              <a:rPr lang="it-IT" dirty="0"/>
              <a:t>: procedimenti e fonti da cui è tratta la </a:t>
            </a:r>
            <a:r>
              <a:rPr lang="it-IT" i="1" dirty="0" err="1"/>
              <a:t>shari’a</a:t>
            </a:r>
            <a:r>
              <a:rPr lang="it-IT" dirty="0"/>
              <a:t>. Elaborata nel IX sec.</a:t>
            </a:r>
          </a:p>
          <a:p>
            <a:r>
              <a:rPr lang="it-IT" b="1" dirty="0"/>
              <a:t>Corano</a:t>
            </a:r>
            <a:r>
              <a:rPr lang="it-IT" dirty="0" smtClean="0"/>
              <a:t>: rivelazione </a:t>
            </a:r>
            <a:r>
              <a:rPr lang="it-IT" dirty="0"/>
              <a:t>divina fatta dall’Arcangelo Gabriele a Maometto. </a:t>
            </a:r>
            <a:r>
              <a:rPr lang="it-IT" dirty="0" smtClean="0"/>
              <a:t>Trascritto </a:t>
            </a:r>
            <a:r>
              <a:rPr lang="it-IT" dirty="0"/>
              <a:t>nel 656 d.C. dal terzo califfo</a:t>
            </a:r>
            <a:r>
              <a:rPr lang="it-IT" dirty="0" smtClean="0"/>
              <a:t>. È </a:t>
            </a:r>
            <a:r>
              <a:rPr lang="it-IT" dirty="0"/>
              <a:t>un testo completo: </a:t>
            </a:r>
            <a:r>
              <a:rPr lang="it-IT" dirty="0" smtClean="0"/>
              <a:t>114 </a:t>
            </a:r>
            <a:r>
              <a:rPr lang="it-IT" dirty="0" err="1"/>
              <a:t>sure</a:t>
            </a:r>
            <a:r>
              <a:rPr lang="it-IT" dirty="0"/>
              <a:t>, suddivise in </a:t>
            </a:r>
            <a:r>
              <a:rPr lang="it-IT" dirty="0" smtClean="0"/>
              <a:t>versetti disposte </a:t>
            </a:r>
            <a:r>
              <a:rPr lang="it-IT" dirty="0"/>
              <a:t>non in ordine cronologico, ma dalla </a:t>
            </a:r>
            <a:r>
              <a:rPr lang="it-IT" dirty="0" err="1"/>
              <a:t>sura</a:t>
            </a:r>
            <a:r>
              <a:rPr lang="it-IT" dirty="0"/>
              <a:t> più lunga alla più corta. </a:t>
            </a:r>
            <a:r>
              <a:rPr lang="it-IT" dirty="0" smtClean="0"/>
              <a:t>Per i contrasti </a:t>
            </a:r>
            <a:r>
              <a:rPr lang="it-IT" dirty="0"/>
              <a:t>tra i </a:t>
            </a:r>
            <a:r>
              <a:rPr lang="it-IT" dirty="0" smtClean="0"/>
              <a:t>versetti si applica il </a:t>
            </a:r>
            <a:r>
              <a:rPr lang="it-IT" dirty="0"/>
              <a:t>criterio abrogativo</a:t>
            </a:r>
            <a:r>
              <a:rPr lang="it-IT" dirty="0" smtClean="0"/>
              <a:t>. Contiene </a:t>
            </a:r>
            <a:r>
              <a:rPr lang="it-IT" dirty="0"/>
              <a:t>poche </a:t>
            </a:r>
            <a:r>
              <a:rPr lang="it-IT" dirty="0" smtClean="0"/>
              <a:t>e </a:t>
            </a:r>
            <a:r>
              <a:rPr lang="it-IT" dirty="0"/>
              <a:t>principi giuridici. </a:t>
            </a:r>
            <a:r>
              <a:rPr lang="it-IT" dirty="0" smtClean="0"/>
              <a:t>Mancano</a:t>
            </a:r>
            <a:r>
              <a:rPr lang="it-IT" dirty="0"/>
              <a:t>, ad </a:t>
            </a:r>
            <a:r>
              <a:rPr lang="it-IT" dirty="0" smtClean="0"/>
              <a:t>esempio, le </a:t>
            </a:r>
            <a:r>
              <a:rPr lang="it-IT" dirty="0"/>
              <a:t>sanzioni per le violazioni di precetti, </a:t>
            </a:r>
            <a:r>
              <a:rPr lang="it-IT" dirty="0" smtClean="0"/>
              <a:t>è </a:t>
            </a:r>
            <a:r>
              <a:rPr lang="it-IT" dirty="0" err="1" smtClean="0"/>
              <a:t>casististico</a:t>
            </a:r>
            <a:r>
              <a:rPr lang="it-IT" dirty="0" smtClean="0"/>
              <a:t> e asistematico: presenta soluzioni di </a:t>
            </a:r>
            <a:r>
              <a:rPr lang="it-IT" dirty="0"/>
              <a:t>casi pratici </a:t>
            </a:r>
            <a:r>
              <a:rPr lang="it-IT" dirty="0" smtClean="0"/>
              <a:t>sottoposti a Maometto in </a:t>
            </a:r>
            <a:r>
              <a:rPr lang="it-IT" dirty="0"/>
              <a:t>quanto giudice </a:t>
            </a:r>
            <a:r>
              <a:rPr lang="it-IT" dirty="0" smtClean="0"/>
              <a:t>e risolti </a:t>
            </a:r>
            <a:r>
              <a:rPr lang="it-IT" dirty="0"/>
              <a:t>sulla base del diritto consuetudinario </a:t>
            </a:r>
            <a:r>
              <a:rPr lang="it-IT" dirty="0" smtClean="0"/>
              <a:t>arabo. </a:t>
            </a:r>
            <a:endParaRPr lang="it-IT" dirty="0"/>
          </a:p>
          <a:p>
            <a:r>
              <a:rPr lang="it-IT" b="1" dirty="0"/>
              <a:t>Sunna</a:t>
            </a:r>
            <a:r>
              <a:rPr lang="it-IT" dirty="0"/>
              <a:t>: </a:t>
            </a:r>
            <a:r>
              <a:rPr lang="it-IT" dirty="0" smtClean="0"/>
              <a:t>detti e </a:t>
            </a:r>
            <a:r>
              <a:rPr lang="it-IT" dirty="0"/>
              <a:t>fatti del Profeta. Interviene quando non si riesca a identificare cronologicamente una rivelazione. Danno una interpretazione cronologica delle rivelazioni al fine di applicare il criterio cronologico</a:t>
            </a:r>
            <a:r>
              <a:rPr lang="it-IT" dirty="0" smtClean="0"/>
              <a:t>. Una </a:t>
            </a:r>
            <a:r>
              <a:rPr lang="it-IT" dirty="0"/>
              <a:t>tradizione, </a:t>
            </a:r>
            <a:r>
              <a:rPr lang="it-IT" dirty="0" smtClean="0"/>
              <a:t>deve </a:t>
            </a:r>
            <a:r>
              <a:rPr lang="it-IT" dirty="0"/>
              <a:t>essere stata trasmessa da una catena ininterrotta di narratori attendibili e avere per oggetto un comportamento di Maometto, il cui agire è ispirato da Dio.</a:t>
            </a:r>
          </a:p>
          <a:p>
            <a:r>
              <a:rPr lang="it-IT" dirty="0"/>
              <a:t>Le raccolte dei detti e fatti sono seguiti da </a:t>
            </a:r>
            <a:r>
              <a:rPr lang="it-IT" b="1" dirty="0"/>
              <a:t>sunniti</a:t>
            </a:r>
            <a:r>
              <a:rPr lang="it-IT" dirty="0"/>
              <a:t> (coloro che seguono la tradizione), che ritengono il corano e la tradizione non poter essere usati da autorità politica per decisioni politiche. Elezione per parte della umma del successore di </a:t>
            </a:r>
            <a:r>
              <a:rPr lang="it-IT" dirty="0" err="1"/>
              <a:t>Mametto</a:t>
            </a:r>
            <a:r>
              <a:rPr lang="it-IT" dirty="0"/>
              <a:t>.</a:t>
            </a:r>
          </a:p>
          <a:p>
            <a:r>
              <a:rPr lang="it-IT" dirty="0"/>
              <a:t>Gli </a:t>
            </a:r>
            <a:r>
              <a:rPr lang="it-IT" b="1" dirty="0"/>
              <a:t>sciiti</a:t>
            </a:r>
            <a:r>
              <a:rPr lang="it-IT" dirty="0"/>
              <a:t>, non riconoscono la successione dopo il quarto califfo, Alì: la successione alla guida dell’islam deve seguire la successione dei capi spirituali, ispirati da Dio (imam) che devono discendere dal quarto califfo</a:t>
            </a:r>
            <a:r>
              <a:rPr lang="it-IT" dirty="0" smtClean="0"/>
              <a:t>.  </a:t>
            </a:r>
            <a:endParaRPr lang="it-IT" dirty="0"/>
          </a:p>
          <a:p>
            <a:r>
              <a:rPr lang="it-IT" b="1" dirty="0" smtClean="0"/>
              <a:t>- </a:t>
            </a:r>
            <a:r>
              <a:rPr lang="it-IT" b="1" dirty="0"/>
              <a:t>Consenso (</a:t>
            </a:r>
            <a:r>
              <a:rPr lang="it-IT" b="1" dirty="0" err="1"/>
              <a:t>igma</a:t>
            </a:r>
            <a:r>
              <a:rPr lang="it-IT" b="1" dirty="0"/>
              <a:t>)</a:t>
            </a:r>
            <a:r>
              <a:rPr lang="it-IT" dirty="0"/>
              <a:t>: la comunità dei fedeli in accordo produce </a:t>
            </a:r>
            <a:r>
              <a:rPr lang="it-IT" dirty="0" smtClean="0"/>
              <a:t>nuovo </a:t>
            </a:r>
            <a:r>
              <a:rPr lang="it-IT" dirty="0"/>
              <a:t>diritto. Poi è stato ristretto ai soli </a:t>
            </a:r>
            <a:r>
              <a:rPr lang="it-IT" dirty="0" smtClean="0"/>
              <a:t>ulema </a:t>
            </a:r>
            <a:r>
              <a:rPr lang="it-IT" dirty="0"/>
              <a:t>per evitare eccessive e indiscriminate proliferazioni di regole tra le varie comunità</a:t>
            </a:r>
            <a:r>
              <a:rPr lang="it-IT" dirty="0" smtClean="0"/>
              <a:t>. Gli sciiti </a:t>
            </a:r>
            <a:r>
              <a:rPr lang="it-IT" dirty="0"/>
              <a:t>non </a:t>
            </a:r>
            <a:r>
              <a:rPr lang="it-IT" dirty="0" smtClean="0"/>
              <a:t>lo </a:t>
            </a:r>
            <a:r>
              <a:rPr lang="it-IT" dirty="0"/>
              <a:t>riconoscono.</a:t>
            </a:r>
          </a:p>
          <a:p>
            <a:r>
              <a:rPr lang="it-IT" b="1" dirty="0"/>
              <a:t>- Analogia (</a:t>
            </a:r>
            <a:r>
              <a:rPr lang="it-IT" b="1" dirty="0" err="1"/>
              <a:t>qiyas</a:t>
            </a:r>
            <a:r>
              <a:rPr lang="it-IT" b="1" dirty="0"/>
              <a:t>)</a:t>
            </a:r>
            <a:r>
              <a:rPr lang="it-IT" dirty="0"/>
              <a:t>: </a:t>
            </a:r>
            <a:r>
              <a:rPr lang="it-IT" dirty="0" smtClean="0"/>
              <a:t>Trarre </a:t>
            </a:r>
            <a:r>
              <a:rPr lang="it-IT" dirty="0"/>
              <a:t>da norma, detto, ecc. un principio generale anche per la risoluzione di casi non disciplinati. </a:t>
            </a:r>
          </a:p>
          <a:p>
            <a:r>
              <a:rPr lang="it-IT" b="1" dirty="0"/>
              <a:t>Convenzione e consuetudine</a:t>
            </a:r>
            <a:r>
              <a:rPr lang="it-IT" dirty="0"/>
              <a:t>: consente di ampliare la portata </a:t>
            </a:r>
            <a:r>
              <a:rPr lang="it-IT" dirty="0" smtClean="0"/>
              <a:t>introdurre </a:t>
            </a:r>
            <a:r>
              <a:rPr lang="it-IT" dirty="0"/>
              <a:t>norme non previste. </a:t>
            </a:r>
            <a:r>
              <a:rPr lang="it-IT" dirty="0" smtClean="0"/>
              <a:t>Non è </a:t>
            </a:r>
            <a:r>
              <a:rPr lang="it-IT" dirty="0"/>
              <a:t>vera fonte del </a:t>
            </a:r>
            <a:r>
              <a:rPr lang="it-IT" dirty="0" smtClean="0"/>
              <a:t>diritto.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9350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Immutabilità e adattamento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Consuetudine: non è parte del </a:t>
            </a:r>
            <a:r>
              <a:rPr lang="it-IT" dirty="0" err="1" smtClean="0"/>
              <a:t>fiqh</a:t>
            </a:r>
            <a:r>
              <a:rPr lang="it-IT" dirty="0" smtClean="0"/>
              <a:t> (diritto). Ciò, perché avrebbe significato intaccare un caposaldo del diritto islamico: </a:t>
            </a:r>
            <a:r>
              <a:rPr lang="it-IT" b="1" dirty="0" smtClean="0"/>
              <a:t>la sua uniformità per tutta la comunità dei credenti. </a:t>
            </a:r>
            <a:r>
              <a:rPr lang="it-IT" dirty="0" smtClean="0"/>
              <a:t>È tollerata se non contrastante con il diritto islamico. In tale caso: completa il diritto musulmano. </a:t>
            </a:r>
          </a:p>
          <a:p>
            <a:r>
              <a:rPr lang="it-IT" dirty="0" smtClean="0"/>
              <a:t>Convenzione: poiché poche sono le norme cogenti derivanti dalle fonti, ampio spazio è lasciato alla libertà negoziale e all’autonomia privata. Può apportare numerose modificazioni alle norme che sono poste dall’Islam (es.: auto-ripudio della donna).</a:t>
            </a:r>
          </a:p>
          <a:p>
            <a:r>
              <a:rPr lang="it-IT" dirty="0" smtClean="0"/>
              <a:t>Stratagemmi, giuridici e finzioni: la </a:t>
            </a:r>
            <a:r>
              <a:rPr lang="it-IT" dirty="0" err="1" smtClean="0"/>
              <a:t>shari’a</a:t>
            </a:r>
            <a:r>
              <a:rPr lang="it-IT" dirty="0" smtClean="0"/>
              <a:t> è pervasa da formalismo, richiede sia rispettata la lettera della legge, piuttosto dello spirito (elusione del prestito ad interesse, che è vietato; divieto di concludere contratti di assicurazione: è vietato incassare i premi). </a:t>
            </a:r>
          </a:p>
          <a:p>
            <a:r>
              <a:rPr lang="it-IT" dirty="0" smtClean="0"/>
              <a:t>Fonti politiche: secondo la concezione islamica, il monarca o le assemblee rappresentative sono non padroni del diritto, ma al servizio di esso. Di qui sorge il divieto di legiferare ma non di emanare atti amministrativi e “circolari” per la interpretazione delle norme.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9033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È il solo diritto degli Stati musulmani?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diritto islamico non è il diritto dei Paesi musulmani. </a:t>
            </a:r>
          </a:p>
          <a:p>
            <a:r>
              <a:rPr lang="it-IT" dirty="0" smtClean="0"/>
              <a:t>I secoli XIX e XX hanno conosciuto la “occidentalizzazione” del diritto islamico. In altri casi si è seguita la via della codificazione del diritto islamico (come in </a:t>
            </a:r>
            <a:r>
              <a:rPr lang="it-IT" dirty="0" err="1" smtClean="0"/>
              <a:t>civil</a:t>
            </a:r>
            <a:r>
              <a:rPr lang="it-IT" dirty="0" smtClean="0"/>
              <a:t> law). Ancora, si sono soppressi i tribunali religiosi: il diritto islamico è oggi applicato spesso e sempre più da corti statali.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2316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Rilevanza del diritto islamico per il diritto costituzionale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lvl="0" indent="0">
              <a:buNone/>
            </a:pPr>
            <a:r>
              <a:rPr lang="it-IT" b="1" dirty="0" smtClean="0"/>
              <a:t>XIX </a:t>
            </a:r>
            <a:r>
              <a:rPr lang="it-IT" b="1" dirty="0"/>
              <a:t>secolo fino a crollo impero ottomano. </a:t>
            </a:r>
            <a:endParaRPr lang="it-IT" b="1" dirty="0" smtClean="0"/>
          </a:p>
          <a:p>
            <a:pPr marL="0" lvl="0" indent="0">
              <a:buNone/>
            </a:pPr>
            <a:r>
              <a:rPr lang="it-IT" dirty="0" smtClean="0"/>
              <a:t>Recupero </a:t>
            </a:r>
            <a:r>
              <a:rPr lang="it-IT" dirty="0"/>
              <a:t>dei valori dell’islam tradizionale </a:t>
            </a:r>
            <a:r>
              <a:rPr lang="it-IT" dirty="0" smtClean="0"/>
              <a:t>in </a:t>
            </a:r>
            <a:r>
              <a:rPr lang="it-IT" dirty="0"/>
              <a:t>opposizione alla decadenza dell’impero ottomano (</a:t>
            </a:r>
            <a:r>
              <a:rPr lang="it-IT" dirty="0" err="1"/>
              <a:t>wahhbismo</a:t>
            </a:r>
            <a:r>
              <a:rPr lang="it-IT" dirty="0"/>
              <a:t>)</a:t>
            </a:r>
            <a:r>
              <a:rPr lang="it-IT" dirty="0" smtClean="0"/>
              <a:t>.Ritorno </a:t>
            </a:r>
            <a:r>
              <a:rPr lang="it-IT" dirty="0"/>
              <a:t>all’islam originario, al Corano, in ambito religioso e giuridico.</a:t>
            </a:r>
          </a:p>
          <a:p>
            <a:pPr marL="0" indent="0">
              <a:buNone/>
            </a:pPr>
            <a:r>
              <a:rPr lang="it-IT" b="1" dirty="0" smtClean="0"/>
              <a:t>Califfato:</a:t>
            </a:r>
            <a:r>
              <a:rPr lang="it-IT" dirty="0" smtClean="0"/>
              <a:t> </a:t>
            </a:r>
            <a:r>
              <a:rPr lang="it-IT" dirty="0"/>
              <a:t>la comunità (umma) è governata dal califfo, capo temporale del potere </a:t>
            </a:r>
            <a:r>
              <a:rPr lang="it-IT" dirty="0" smtClean="0"/>
              <a:t>esecutivo, </a:t>
            </a:r>
            <a:r>
              <a:rPr lang="it-IT" dirty="0"/>
              <a:t>capo unico, vicario e successore di Maometto: il califfo o imam.</a:t>
            </a:r>
          </a:p>
          <a:p>
            <a:pPr marL="0" indent="0">
              <a:buNone/>
            </a:pPr>
            <a:r>
              <a:rPr lang="it-IT" dirty="0"/>
              <a:t>La nomina del califfo ha </a:t>
            </a:r>
            <a:r>
              <a:rPr lang="it-IT" dirty="0" smtClean="0"/>
              <a:t>natura </a:t>
            </a:r>
            <a:r>
              <a:rPr lang="it-IT" dirty="0"/>
              <a:t>contrattuale: </a:t>
            </a:r>
            <a:r>
              <a:rPr lang="it-IT" dirty="0" smtClean="0"/>
              <a:t>contratto </a:t>
            </a:r>
            <a:r>
              <a:rPr lang="it-IT" dirty="0"/>
              <a:t>di </a:t>
            </a:r>
            <a:r>
              <a:rPr lang="it-IT" dirty="0" err="1"/>
              <a:t>imamato</a:t>
            </a:r>
            <a:r>
              <a:rPr lang="it-IT" dirty="0"/>
              <a:t>. La umma attribuisce un mandato di governo al designato: a) mediante elezione da parte di chi è irreprensibile e, quindi, in grado di riconoscere in un individui i </a:t>
            </a:r>
            <a:r>
              <a:rPr lang="it-IT" dirty="0" err="1"/>
              <a:t>requisitit</a:t>
            </a:r>
            <a:r>
              <a:rPr lang="it-IT" dirty="0"/>
              <a:t> necessari per essere califfo; b) designazione del successore; c) occupazione del potere (la tirannia è meglio dell’anarchia).</a:t>
            </a:r>
          </a:p>
          <a:p>
            <a:pPr marL="0" indent="0">
              <a:buNone/>
            </a:pPr>
            <a:r>
              <a:rPr lang="it-IT" dirty="0"/>
              <a:t>Al califfo spetta </a:t>
            </a:r>
            <a:r>
              <a:rPr lang="it-IT" dirty="0" smtClean="0"/>
              <a:t>il </a:t>
            </a:r>
            <a:r>
              <a:rPr lang="it-IT" dirty="0"/>
              <a:t>titolo di principe dei credenti (</a:t>
            </a:r>
            <a:r>
              <a:rPr lang="it-IT" dirty="0" err="1"/>
              <a:t>amir</a:t>
            </a:r>
            <a:r>
              <a:rPr lang="it-IT" dirty="0"/>
              <a:t>): protegge la comunità, osserva e fa osservare la legge religiosa, amministra la giustizia, può essere rimosso se compie atti contrari alla religione. Non ha poteri legislativi né è è un vero capo religioso, non vi è teocrazia. </a:t>
            </a:r>
          </a:p>
          <a:p>
            <a:pPr marL="0" lvl="0" indent="0">
              <a:buNone/>
            </a:pPr>
            <a:endParaRPr lang="it-IT" dirty="0" smtClean="0"/>
          </a:p>
          <a:p>
            <a:pPr marL="0" lvl="0" indent="0">
              <a:buNone/>
            </a:pPr>
            <a:r>
              <a:rPr lang="it-IT" b="1" dirty="0" smtClean="0"/>
              <a:t>1920 </a:t>
            </a:r>
            <a:r>
              <a:rPr lang="it-IT" b="1" dirty="0"/>
              <a:t>(mandato su Medio Oriente) – 1948 (creazione Stato di Israele)</a:t>
            </a:r>
            <a:r>
              <a:rPr lang="it-IT" dirty="0"/>
              <a:t>: imposizione </a:t>
            </a:r>
            <a:r>
              <a:rPr lang="it-IT" dirty="0" smtClean="0"/>
              <a:t>dei </a:t>
            </a:r>
            <a:r>
              <a:rPr lang="it-IT" dirty="0"/>
              <a:t>modelli costituzionali </a:t>
            </a:r>
            <a:r>
              <a:rPr lang="it-IT" dirty="0" smtClean="0"/>
              <a:t>occidentali. </a:t>
            </a:r>
            <a:r>
              <a:rPr lang="it-IT" dirty="0"/>
              <a:t>La reazione al colonialismo è infatti la nascita dei nazionalismi locali.</a:t>
            </a:r>
          </a:p>
          <a:p>
            <a:pPr marL="0" lvl="0" indent="0">
              <a:buNone/>
            </a:pPr>
            <a:endParaRPr lang="it-IT" b="1" dirty="0" smtClean="0"/>
          </a:p>
          <a:p>
            <a:pPr marL="0" lvl="0" indent="0">
              <a:buNone/>
            </a:pPr>
            <a:r>
              <a:rPr lang="it-IT" b="1" dirty="0" smtClean="0"/>
              <a:t>1948 – 1967</a:t>
            </a:r>
            <a:r>
              <a:rPr lang="it-IT" dirty="0" smtClean="0"/>
              <a:t>. Tentativo </a:t>
            </a:r>
            <a:r>
              <a:rPr lang="it-IT" dirty="0"/>
              <a:t>fallito delle </a:t>
            </a:r>
            <a:r>
              <a:rPr lang="it-IT" dirty="0" smtClean="0"/>
              <a:t>classi </a:t>
            </a:r>
            <a:r>
              <a:rPr lang="it-IT" dirty="0"/>
              <a:t>dominanti arabe subordinate alle </a:t>
            </a:r>
            <a:r>
              <a:rPr lang="it-IT" dirty="0" smtClean="0"/>
              <a:t>potenze </a:t>
            </a:r>
            <a:r>
              <a:rPr lang="it-IT" dirty="0"/>
              <a:t>occidentali. Si avvia il tentativo di unificazione dei paesi </a:t>
            </a:r>
            <a:r>
              <a:rPr lang="it-IT" dirty="0" smtClean="0"/>
              <a:t>islamici </a:t>
            </a:r>
            <a:r>
              <a:rPr lang="it-IT" dirty="0"/>
              <a:t>sotto la guida del movimento </a:t>
            </a:r>
            <a:r>
              <a:rPr lang="it-IT" dirty="0" err="1"/>
              <a:t>panarabista</a:t>
            </a:r>
            <a:r>
              <a:rPr lang="it-IT" dirty="0"/>
              <a:t> di Nasser: libertà, socialismo e unità soni i cardini del progetto (c.d. socialismo arabo, che non è marxista)</a:t>
            </a:r>
          </a:p>
          <a:p>
            <a:pPr marL="0" indent="0">
              <a:buNone/>
            </a:pPr>
            <a:r>
              <a:rPr lang="it-IT" dirty="0"/>
              <a:t>Il fallimento del trapianto dei modelli occidentali, la corruzione del sistema e l’assenza di forze politiche </a:t>
            </a:r>
            <a:r>
              <a:rPr lang="it-IT" dirty="0" smtClean="0"/>
              <a:t>organizzate </a:t>
            </a:r>
            <a:r>
              <a:rPr lang="it-IT" dirty="0"/>
              <a:t>comportano come conseguenza il rafforzamento degli </a:t>
            </a:r>
            <a:r>
              <a:rPr lang="it-IT" dirty="0" smtClean="0"/>
              <a:t>eserciti. </a:t>
            </a:r>
            <a:endParaRPr lang="it-IT" dirty="0"/>
          </a:p>
          <a:p>
            <a:pPr marL="0" lvl="0" indent="0">
              <a:buNone/>
            </a:pPr>
            <a:endParaRPr lang="it-IT" b="1" dirty="0" smtClean="0"/>
          </a:p>
          <a:p>
            <a:pPr marL="0" lvl="0" indent="0">
              <a:buNone/>
            </a:pPr>
            <a:r>
              <a:rPr lang="it-IT" b="1" dirty="0" smtClean="0"/>
              <a:t>1967-oggi</a:t>
            </a:r>
            <a:r>
              <a:rPr lang="it-IT" dirty="0" smtClean="0"/>
              <a:t> </a:t>
            </a:r>
            <a:r>
              <a:rPr lang="it-IT" dirty="0"/>
              <a:t>Crisi ideale arabista di Nasser, </a:t>
            </a:r>
            <a:r>
              <a:rPr lang="it-IT" dirty="0" smtClean="0"/>
              <a:t>osteggiata </a:t>
            </a:r>
            <a:r>
              <a:rPr lang="it-IT" dirty="0"/>
              <a:t>dall’Arabia Saudita. Sconfitta nella guerra dei 6 giorni contro </a:t>
            </a:r>
            <a:r>
              <a:rPr lang="it-IT" dirty="0" smtClean="0"/>
              <a:t>Israele, il </a:t>
            </a:r>
            <a:r>
              <a:rPr lang="it-IT" dirty="0"/>
              <a:t>fallimento del socialismo arabo</a:t>
            </a:r>
            <a:r>
              <a:rPr lang="it-IT" dirty="0" smtClean="0"/>
              <a:t>, ritorno </a:t>
            </a:r>
            <a:r>
              <a:rPr lang="it-IT" dirty="0"/>
              <a:t>ai nazionalismi</a:t>
            </a:r>
            <a:r>
              <a:rPr lang="it-IT" dirty="0" smtClean="0"/>
              <a:t>; </a:t>
            </a:r>
            <a:r>
              <a:rPr lang="it-IT" dirty="0"/>
              <a:t>fondamentalismo.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7849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Re-islamizzazione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Dovuta alla influenza crescente degli </a:t>
            </a:r>
            <a:r>
              <a:rPr lang="it-IT" dirty="0" err="1" smtClean="0"/>
              <a:t>intregalismi</a:t>
            </a:r>
            <a:r>
              <a:rPr lang="it-IT" dirty="0" smtClean="0"/>
              <a:t>.</a:t>
            </a:r>
          </a:p>
          <a:p>
            <a:r>
              <a:rPr lang="it-IT" dirty="0" smtClean="0"/>
              <a:t>Re-introduzione di pene “classiche” (amputazione per furto, flagellazione per fornicazione e per consumo di alcol).</a:t>
            </a:r>
          </a:p>
          <a:p>
            <a:r>
              <a:rPr lang="it-IT" dirty="0" smtClean="0"/>
              <a:t>Rivitalizzazione della procedura e delle corti islamiche (es.: Pakistan).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3703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Diritto Indù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È il diritto della maggioranza della popolazione dell’India, di minoranze in Pakistan, Singapore, Malesia, Tanzania, </a:t>
            </a:r>
            <a:r>
              <a:rPr lang="it-IT" dirty="0" err="1" smtClean="0"/>
              <a:t>Kenia</a:t>
            </a:r>
            <a:r>
              <a:rPr lang="it-IT" dirty="0" smtClean="0"/>
              <a:t>. </a:t>
            </a:r>
          </a:p>
          <a:p>
            <a:r>
              <a:rPr lang="it-IT" dirty="0" smtClean="0"/>
              <a:t>Si fonda sul principio della personalità del diritto: si applica ai soli indù, indipendentemente da residenza e cittadinanza.</a:t>
            </a:r>
          </a:p>
          <a:p>
            <a:r>
              <a:rPr lang="it-IT" dirty="0" smtClean="0"/>
              <a:t>Induismo: è un credo comune carente però di un dogma religioso. Si tratta di una serie di </a:t>
            </a:r>
            <a:r>
              <a:rPr lang="it-IT" b="1" dirty="0" smtClean="0"/>
              <a:t>convinzioni basilari che sono riconosciute da tutti gli indù e poi declinate in diverse correnti (buddismo, sikhismo, ecc.)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35477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3623</Words>
  <Application>Microsoft Macintosh PowerPoint</Application>
  <PresentationFormat>Presentazione su schermo (4:3)</PresentationFormat>
  <Paragraphs>136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Diritti islamico, indù, orientale, africano </vt:lpstr>
      <vt:lpstr>Diritto islamico</vt:lpstr>
      <vt:lpstr>Islam</vt:lpstr>
      <vt:lpstr>Rami e radici</vt:lpstr>
      <vt:lpstr>Immutabilità e adattamento</vt:lpstr>
      <vt:lpstr>È il solo diritto degli Stati musulmani?</vt:lpstr>
      <vt:lpstr>Rilevanza del diritto islamico per il diritto costituzionale</vt:lpstr>
      <vt:lpstr>Re-islamizzazione</vt:lpstr>
      <vt:lpstr>Diritto Indù </vt:lpstr>
      <vt:lpstr>Caratteri comuni dell’induismo</vt:lpstr>
      <vt:lpstr>Le caste</vt:lpstr>
      <vt:lpstr>Le caste (2)</vt:lpstr>
      <vt:lpstr>Testi giuridici</vt:lpstr>
      <vt:lpstr>ŠĀSTRAS</vt:lpstr>
      <vt:lpstr>ŠĀSTRAS (2)</vt:lpstr>
      <vt:lpstr>Dominazioni musulmana e britannica</vt:lpstr>
      <vt:lpstr>Diritto africano </vt:lpstr>
      <vt:lpstr>Diritto africano (2)</vt:lpstr>
      <vt:lpstr>Colonizzazione</vt:lpstr>
      <vt:lpstr>Estremo Oriente </vt:lpstr>
      <vt:lpstr>Cina</vt:lpstr>
      <vt:lpstr>Cina: l’apertura all’occidente</vt:lpstr>
      <vt:lpstr>Giappone</vt:lpstr>
      <vt:lpstr>Giappone (2)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</dc:creator>
  <cp:lastModifiedBy>utente</cp:lastModifiedBy>
  <cp:revision>63</cp:revision>
  <dcterms:created xsi:type="dcterms:W3CDTF">2013-10-08T19:30:55Z</dcterms:created>
  <dcterms:modified xsi:type="dcterms:W3CDTF">2013-10-08T21:06:00Z</dcterms:modified>
</cp:coreProperties>
</file>