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3">
        <a:schemeClr val="bg1"/>
      </p:bgRef>
    </p:bg>
    <p:spTree>
      <p:nvGrpSpPr>
        <p:cNvPr id="1" name=""/>
        <p:cNvGrpSpPr/>
        <p:nvPr/>
      </p:nvGrpSpPr>
      <p:grpSpPr>
        <a:xfrm>
          <a:off x="0" y="0"/>
          <a:ext cx="0" cy="0"/>
          <a:chOff x="0" y="0"/>
          <a:chExt cx="0" cy="0"/>
        </a:xfrm>
      </p:grpSpPr>
      <p:sp>
        <p:nvSpPr>
          <p:cNvPr id="12" name="Rettangolo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ttangolo arrotondato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ttotitolo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p:txBody>
          <a:bodyPr/>
          <a:lstStyle/>
          <a:p>
            <a:fld id="{A22068A1-87F2-4468-A771-8886ECD18EF0}" type="datetimeFigureOut">
              <a:rPr lang="it-IT" smtClean="0"/>
              <a:pPr/>
              <a:t>07/04/2010</a:t>
            </a:fld>
            <a:endParaRPr lang="it-IT"/>
          </a:p>
        </p:txBody>
      </p:sp>
      <p:sp>
        <p:nvSpPr>
          <p:cNvPr id="17" name="Segnaposto piè di pagina 16"/>
          <p:cNvSpPr>
            <a:spLocks noGrp="1"/>
          </p:cNvSpPr>
          <p:nvPr>
            <p:ph type="ftr" sz="quarter" idx="11"/>
          </p:nvPr>
        </p:nvSpPr>
        <p:spPr/>
        <p:txBody>
          <a:bodyPr/>
          <a:lstStyle/>
          <a:p>
            <a:endParaRPr lang="it-IT"/>
          </a:p>
        </p:txBody>
      </p:sp>
      <p:sp>
        <p:nvSpPr>
          <p:cNvPr id="29" name="Segnaposto numero diapositiva 28"/>
          <p:cNvSpPr>
            <a:spLocks noGrp="1"/>
          </p:cNvSpPr>
          <p:nvPr>
            <p:ph type="sldNum" sz="quarter" idx="12"/>
          </p:nvPr>
        </p:nvSpPr>
        <p:spPr/>
        <p:txBody>
          <a:bodyPr lIns="0" tIns="0" rIns="0" bIns="0">
            <a:noAutofit/>
          </a:bodyPr>
          <a:lstStyle>
            <a:lvl1pPr>
              <a:defRPr sz="1400">
                <a:solidFill>
                  <a:srgbClr val="FFFFFF"/>
                </a:solidFill>
              </a:defRPr>
            </a:lvl1pPr>
          </a:lstStyle>
          <a:p>
            <a:fld id="{08F51CED-B420-49CD-8A30-0356F1FB7690}" type="slidenum">
              <a:rPr lang="it-IT" smtClean="0"/>
              <a:pPr/>
              <a:t>‹N›</a:t>
            </a:fld>
            <a:endParaRPr lang="it-IT"/>
          </a:p>
        </p:txBody>
      </p:sp>
      <p:sp>
        <p:nvSpPr>
          <p:cNvPr id="7" name="Rettangolo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olo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A22068A1-87F2-4468-A771-8886ECD18EF0}" type="datetimeFigureOut">
              <a:rPr lang="it-IT" smtClean="0"/>
              <a:pPr/>
              <a:t>07/04/2010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8F51CED-B420-49CD-8A30-0356F1FB7690}"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41"/>
            <a:ext cx="201168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914400" y="274640"/>
            <a:ext cx="55626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A22068A1-87F2-4468-A771-8886ECD18EF0}" type="datetimeFigureOut">
              <a:rPr lang="it-IT" smtClean="0"/>
              <a:pPr/>
              <a:t>07/04/2010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8F51CED-B420-49CD-8A30-0356F1FB7690}"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A22068A1-87F2-4468-A771-8886ECD18EF0}" type="datetimeFigureOut">
              <a:rPr lang="it-IT" smtClean="0"/>
              <a:pPr/>
              <a:t>07/04/2010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8F51CED-B420-49CD-8A30-0356F1FB7690}" type="slidenum">
              <a:rPr lang="it-IT" smtClean="0"/>
              <a:pPr/>
              <a:t>‹N›</a:t>
            </a:fld>
            <a:endParaRPr lang="it-IT"/>
          </a:p>
        </p:txBody>
      </p:sp>
      <p:sp>
        <p:nvSpPr>
          <p:cNvPr id="8" name="Segnaposto contenuto 7"/>
          <p:cNvSpPr>
            <a:spLocks noGrp="1"/>
          </p:cNvSpPr>
          <p:nvPr>
            <p:ph sz="quarter" idx="1"/>
          </p:nvPr>
        </p:nvSpPr>
        <p:spPr>
          <a:xfrm>
            <a:off x="914400" y="1447800"/>
            <a:ext cx="7772400" cy="45720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3">
        <a:schemeClr val="bg1"/>
      </p:bgRef>
    </p:bg>
    <p:spTree>
      <p:nvGrpSpPr>
        <p:cNvPr id="1" name=""/>
        <p:cNvGrpSpPr/>
        <p:nvPr/>
      </p:nvGrpSpPr>
      <p:grpSpPr>
        <a:xfrm>
          <a:off x="0" y="0"/>
          <a:ext cx="0" cy="0"/>
          <a:chOff x="0" y="0"/>
          <a:chExt cx="0" cy="0"/>
        </a:xfrm>
      </p:grpSpPr>
      <p:sp>
        <p:nvSpPr>
          <p:cNvPr id="11" name="Rettangolo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ttangolo arrotondato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722313" y="952500"/>
            <a:ext cx="7772400" cy="1362075"/>
          </a:xfrm>
        </p:spPr>
        <p:txBody>
          <a:bodyPr anchor="b" anchorCtr="0"/>
          <a:lstStyle>
            <a:lvl1pPr algn="l">
              <a:buNone/>
              <a:defRPr sz="4000" b="0" cap="none"/>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A22068A1-87F2-4468-A771-8886ECD18EF0}" type="datetimeFigureOut">
              <a:rPr lang="it-IT" smtClean="0"/>
              <a:pPr/>
              <a:t>07/04/2010</a:t>
            </a:fld>
            <a:endParaRPr lang="it-IT"/>
          </a:p>
        </p:txBody>
      </p:sp>
      <p:sp>
        <p:nvSpPr>
          <p:cNvPr id="5" name="Segnaposto piè di pagina 4"/>
          <p:cNvSpPr>
            <a:spLocks noGrp="1"/>
          </p:cNvSpPr>
          <p:nvPr>
            <p:ph type="ftr" sz="quarter" idx="11"/>
          </p:nvPr>
        </p:nvSpPr>
        <p:spPr>
          <a:xfrm>
            <a:off x="800100" y="6172200"/>
            <a:ext cx="4000500" cy="457200"/>
          </a:xfrm>
        </p:spPr>
        <p:txBody>
          <a:bodyPr/>
          <a:lstStyle/>
          <a:p>
            <a:endParaRPr lang="it-IT"/>
          </a:p>
        </p:txBody>
      </p:sp>
      <p:sp>
        <p:nvSpPr>
          <p:cNvPr id="7" name="Rettangolo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tangolo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tangolo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146304" y="6208776"/>
            <a:ext cx="457200" cy="457200"/>
          </a:xfrm>
        </p:spPr>
        <p:txBody>
          <a:bodyPr/>
          <a:lstStyle/>
          <a:p>
            <a:fld id="{08F51CED-B420-49CD-8A30-0356F1FB7690}"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A22068A1-87F2-4468-A771-8886ECD18EF0}" type="datetimeFigureOut">
              <a:rPr lang="it-IT" smtClean="0"/>
              <a:pPr/>
              <a:t>07/04/2010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8F51CED-B420-49CD-8A30-0356F1FB7690}" type="slidenum">
              <a:rPr lang="it-IT" smtClean="0"/>
              <a:pPr/>
              <a:t>‹N›</a:t>
            </a:fld>
            <a:endParaRPr lang="it-IT"/>
          </a:p>
        </p:txBody>
      </p:sp>
      <p:sp>
        <p:nvSpPr>
          <p:cNvPr id="9" name="Segnaposto contenuto 8"/>
          <p:cNvSpPr>
            <a:spLocks noGrp="1"/>
          </p:cNvSpPr>
          <p:nvPr>
            <p:ph sz="quarter" idx="1"/>
          </p:nvPr>
        </p:nvSpPr>
        <p:spPr>
          <a:xfrm>
            <a:off x="914400" y="1447800"/>
            <a:ext cx="3749040" cy="45720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933950" y="1447800"/>
            <a:ext cx="3749040" cy="45720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914400" y="273050"/>
            <a:ext cx="7772400" cy="1143000"/>
          </a:xfrm>
        </p:spPr>
        <p:txBody>
          <a:bodyPr anchor="b" anchorCtr="0"/>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7" name="Segnaposto data 6"/>
          <p:cNvSpPr>
            <a:spLocks noGrp="1"/>
          </p:cNvSpPr>
          <p:nvPr>
            <p:ph type="dt" sz="half" idx="10"/>
          </p:nvPr>
        </p:nvSpPr>
        <p:spPr/>
        <p:txBody>
          <a:bodyPr/>
          <a:lstStyle/>
          <a:p>
            <a:fld id="{A22068A1-87F2-4468-A771-8886ECD18EF0}" type="datetimeFigureOut">
              <a:rPr lang="it-IT" smtClean="0"/>
              <a:pPr/>
              <a:t>07/04/2010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8F51CED-B420-49CD-8A30-0356F1FB7690}" type="slidenum">
              <a:rPr lang="it-IT" smtClean="0"/>
              <a:pPr/>
              <a:t>‹N›</a:t>
            </a:fld>
            <a:endParaRPr lang="it-IT"/>
          </a:p>
        </p:txBody>
      </p:sp>
      <p:sp>
        <p:nvSpPr>
          <p:cNvPr id="11" name="Segnaposto contenuto 10"/>
          <p:cNvSpPr>
            <a:spLocks noGrp="1"/>
          </p:cNvSpPr>
          <p:nvPr>
            <p:ph sz="half" idx="2"/>
          </p:nvPr>
        </p:nvSpPr>
        <p:spPr>
          <a:xfrm>
            <a:off x="914400" y="2247900"/>
            <a:ext cx="3733800" cy="38862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half" idx="4"/>
          </p:nvPr>
        </p:nvSpPr>
        <p:spPr>
          <a:xfrm>
            <a:off x="4953000" y="2247900"/>
            <a:ext cx="3733800" cy="38862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A22068A1-87F2-4468-A771-8886ECD18EF0}" type="datetimeFigureOut">
              <a:rPr lang="it-IT" smtClean="0"/>
              <a:pPr/>
              <a:t>07/04/2010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8F51CED-B420-49CD-8A30-0356F1FB7690}"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22068A1-87F2-4468-A771-8886ECD18EF0}" type="datetimeFigureOut">
              <a:rPr lang="it-IT" smtClean="0"/>
              <a:pPr/>
              <a:t>07/04/2010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8F51CED-B420-49CD-8A30-0356F1FB7690}"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Rettangolo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ttangolo arrotondato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914400" y="273050"/>
            <a:ext cx="7772400" cy="1143000"/>
          </a:xfrm>
        </p:spPr>
        <p:txBody>
          <a:bodyPr anchor="b" anchorCtr="0"/>
          <a:lstStyle>
            <a:lvl1pPr algn="l">
              <a:buNone/>
              <a:defRPr sz="4000" b="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A22068A1-87F2-4468-A771-8886ECD18EF0}" type="datetimeFigureOut">
              <a:rPr lang="it-IT" smtClean="0"/>
              <a:pPr/>
              <a:t>07/04/2010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8F51CED-B420-49CD-8A30-0356F1FB7690}" type="slidenum">
              <a:rPr lang="it-IT" smtClean="0"/>
              <a:pPr/>
              <a:t>‹N›</a:t>
            </a:fld>
            <a:endParaRPr lang="it-IT"/>
          </a:p>
        </p:txBody>
      </p:sp>
      <p:sp>
        <p:nvSpPr>
          <p:cNvPr id="11" name="Segnaposto contenuto 10"/>
          <p:cNvSpPr>
            <a:spLocks noGrp="1"/>
          </p:cNvSpPr>
          <p:nvPr>
            <p:ph sz="quarter" idx="1"/>
          </p:nvPr>
        </p:nvSpPr>
        <p:spPr>
          <a:xfrm>
            <a:off x="2971800" y="1600200"/>
            <a:ext cx="5715000" cy="44958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A22068A1-87F2-4468-A771-8886ECD18EF0}" type="datetimeFigureOut">
              <a:rPr lang="it-IT" smtClean="0"/>
              <a:pPr/>
              <a:t>07/04/2010</a:t>
            </a:fld>
            <a:endParaRPr lang="it-IT"/>
          </a:p>
        </p:txBody>
      </p:sp>
      <p:sp>
        <p:nvSpPr>
          <p:cNvPr id="6" name="Segnaposto piè di pagina 5"/>
          <p:cNvSpPr>
            <a:spLocks noGrp="1"/>
          </p:cNvSpPr>
          <p:nvPr>
            <p:ph type="ftr" sz="quarter" idx="11"/>
          </p:nvPr>
        </p:nvSpPr>
        <p:spPr>
          <a:xfrm>
            <a:off x="914400" y="6172200"/>
            <a:ext cx="3886200" cy="457200"/>
          </a:xfrm>
        </p:spPr>
        <p:txBody>
          <a:bodyPr/>
          <a:lstStyle/>
          <a:p>
            <a:endParaRPr lang="it-IT"/>
          </a:p>
        </p:txBody>
      </p:sp>
      <p:sp>
        <p:nvSpPr>
          <p:cNvPr id="7" name="Segnaposto numero diapositiva 6"/>
          <p:cNvSpPr>
            <a:spLocks noGrp="1"/>
          </p:cNvSpPr>
          <p:nvPr>
            <p:ph type="sldNum" sz="quarter" idx="12"/>
          </p:nvPr>
        </p:nvSpPr>
        <p:spPr>
          <a:xfrm>
            <a:off x="146304" y="6208776"/>
            <a:ext cx="457200" cy="457200"/>
          </a:xfrm>
        </p:spPr>
        <p:txBody>
          <a:bodyPr/>
          <a:lstStyle/>
          <a:p>
            <a:fld id="{08F51CED-B420-49CD-8A30-0356F1FB7690}" type="slidenum">
              <a:rPr lang="it-IT" smtClean="0"/>
              <a:pPr/>
              <a:t>‹N›</a:t>
            </a:fld>
            <a:endParaRPr lang="it-IT"/>
          </a:p>
        </p:txBody>
      </p:sp>
      <p:sp>
        <p:nvSpPr>
          <p:cNvPr id="11" name="Rettangolo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tangolo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Segnaposto immagin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it-IT" smtClean="0"/>
              <a:t>Fare clic sull'icona per inserire un'immagine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ttangolo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ttangolo arrotondato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Segnaposto titolo 21"/>
          <p:cNvSpPr>
            <a:spLocks noGrp="1"/>
          </p:cNvSpPr>
          <p:nvPr>
            <p:ph type="title"/>
          </p:nvPr>
        </p:nvSpPr>
        <p:spPr>
          <a:xfrm>
            <a:off x="914400" y="274638"/>
            <a:ext cx="7772400" cy="1143000"/>
          </a:xfrm>
          <a:prstGeom prst="rect">
            <a:avLst/>
          </a:prstGeom>
        </p:spPr>
        <p:txBody>
          <a:bodyPr bIns="91440" anchor="b" anchorCtr="0">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22068A1-87F2-4468-A771-8886ECD18EF0}" type="datetimeFigureOut">
              <a:rPr lang="it-IT" smtClean="0"/>
              <a:pPr/>
              <a:t>07/04/2010</a:t>
            </a:fld>
            <a:endParaRPr lang="it-IT"/>
          </a:p>
        </p:txBody>
      </p:sp>
      <p:sp>
        <p:nvSpPr>
          <p:cNvPr id="3" name="Segnaposto piè di pagina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it-IT"/>
          </a:p>
        </p:txBody>
      </p:sp>
      <p:sp>
        <p:nvSpPr>
          <p:cNvPr id="23" name="Segnaposto numero diapositiva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8F51CED-B420-49CD-8A30-0356F1FB7690}"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p:txBody>
          <a:bodyPr/>
          <a:lstStyle/>
          <a:p>
            <a:r>
              <a:rPr lang="it-IT" b="1" dirty="0" err="1" smtClean="0">
                <a:solidFill>
                  <a:schemeClr val="tx1"/>
                </a:solidFill>
              </a:rPr>
              <a:t>Uluç</a:t>
            </a:r>
            <a:r>
              <a:rPr lang="it-IT" b="1" dirty="0" smtClean="0">
                <a:solidFill>
                  <a:schemeClr val="tx1"/>
                </a:solidFill>
              </a:rPr>
              <a:t> Alì (1519-1587)</a:t>
            </a:r>
            <a:endParaRPr lang="it-IT" b="1" dirty="0">
              <a:solidFill>
                <a:schemeClr val="tx1"/>
              </a:solidFill>
            </a:endParaRPr>
          </a:p>
        </p:txBody>
      </p:sp>
      <p:sp>
        <p:nvSpPr>
          <p:cNvPr id="2" name="Titolo 1"/>
          <p:cNvSpPr>
            <a:spLocks noGrp="1"/>
          </p:cNvSpPr>
          <p:nvPr>
            <p:ph type="ctrTitle"/>
          </p:nvPr>
        </p:nvSpPr>
        <p:spPr/>
        <p:txBody>
          <a:bodyPr>
            <a:normAutofit fontScale="90000"/>
          </a:bodyPr>
          <a:lstStyle/>
          <a:p>
            <a:r>
              <a:rPr lang="it-IT" dirty="0" smtClean="0"/>
              <a:t>Il </a:t>
            </a:r>
            <a:r>
              <a:rPr lang="it-IT" dirty="0" smtClean="0"/>
              <a:t>corsaro </a:t>
            </a:r>
            <a:r>
              <a:rPr lang="it-IT" dirty="0" err="1" smtClean="0"/>
              <a:t>Occhialì</a:t>
            </a:r>
            <a:r>
              <a:rPr lang="it-IT" dirty="0" smtClean="0"/>
              <a:t>: </a:t>
            </a:r>
            <a:br>
              <a:rPr lang="it-IT" dirty="0" smtClean="0"/>
            </a:br>
            <a:r>
              <a:rPr lang="it-IT" dirty="0" smtClean="0"/>
              <a:t>il ragazzo calabrese che divenne</a:t>
            </a:r>
            <a:r>
              <a:rPr lang="it-IT" dirty="0" smtClean="0"/>
              <a:t> </a:t>
            </a:r>
            <a:r>
              <a:rPr lang="it-IT" dirty="0" err="1" smtClean="0"/>
              <a:t>Kapudan</a:t>
            </a:r>
            <a:r>
              <a:rPr lang="it-IT" dirty="0" smtClean="0"/>
              <a:t> </a:t>
            </a:r>
            <a:r>
              <a:rPr lang="it-IT" dirty="0" err="1" smtClean="0"/>
              <a:t>Pasha</a:t>
            </a:r>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solidFill>
                  <a:srgbClr val="FF0000"/>
                </a:solidFill>
              </a:rPr>
              <a:t>Kilige</a:t>
            </a:r>
            <a:r>
              <a:rPr lang="it-IT" b="1" dirty="0" smtClean="0">
                <a:solidFill>
                  <a:srgbClr val="FF0000"/>
                </a:solidFill>
              </a:rPr>
              <a:t> Ali</a:t>
            </a:r>
            <a:r>
              <a:rPr lang="it-IT" b="1" i="1" dirty="0" smtClean="0">
                <a:solidFill>
                  <a:srgbClr val="FF0000"/>
                </a:solidFill>
              </a:rPr>
              <a:t>, “la spada di Allah”</a:t>
            </a:r>
            <a:endParaRPr lang="it-IT" b="1" i="1" dirty="0">
              <a:solidFill>
                <a:srgbClr val="FF0000"/>
              </a:solidFill>
            </a:endParaRPr>
          </a:p>
        </p:txBody>
      </p:sp>
      <p:sp>
        <p:nvSpPr>
          <p:cNvPr id="3" name="Segnaposto contenuto 2"/>
          <p:cNvSpPr>
            <a:spLocks noGrp="1"/>
          </p:cNvSpPr>
          <p:nvPr>
            <p:ph sz="quarter" idx="1"/>
          </p:nvPr>
        </p:nvSpPr>
        <p:spPr/>
        <p:txBody>
          <a:bodyPr>
            <a:normAutofit fontScale="70000" lnSpcReduction="20000"/>
          </a:bodyPr>
          <a:lstStyle/>
          <a:p>
            <a:r>
              <a:rPr lang="it-IT" dirty="0" smtClean="0"/>
              <a:t>dicembre 1571: il Sultano </a:t>
            </a:r>
            <a:r>
              <a:rPr lang="it-IT" dirty="0" err="1" smtClean="0"/>
              <a:t>Selim</a:t>
            </a:r>
            <a:r>
              <a:rPr lang="it-IT" dirty="0" smtClean="0"/>
              <a:t> III lo nomina </a:t>
            </a:r>
            <a:r>
              <a:rPr lang="it-IT" b="1" dirty="0" err="1" smtClean="0"/>
              <a:t>Kapudan</a:t>
            </a:r>
            <a:r>
              <a:rPr lang="it-IT" b="1" dirty="0" smtClean="0"/>
              <a:t> </a:t>
            </a:r>
            <a:r>
              <a:rPr lang="it-IT" b="1" dirty="0" err="1" smtClean="0"/>
              <a:t>Pasha</a:t>
            </a:r>
            <a:r>
              <a:rPr lang="it-IT" b="1" dirty="0" smtClean="0"/>
              <a:t>, </a:t>
            </a:r>
            <a:r>
              <a:rPr lang="it-IT" dirty="0" smtClean="0"/>
              <a:t>ossia ammiraglio della flotta turca; gli è ordinato di abbandonare il soprannome di </a:t>
            </a:r>
            <a:r>
              <a:rPr lang="it-IT" i="1" dirty="0" err="1" smtClean="0"/>
              <a:t>Uluç</a:t>
            </a:r>
            <a:r>
              <a:rPr lang="it-IT" dirty="0" smtClean="0"/>
              <a:t> (rinnegato) per quello di </a:t>
            </a:r>
            <a:r>
              <a:rPr lang="it-IT" i="1" dirty="0" err="1" smtClean="0"/>
              <a:t>Kilige</a:t>
            </a:r>
            <a:r>
              <a:rPr lang="it-IT" i="1" dirty="0" smtClean="0"/>
              <a:t> Ali</a:t>
            </a:r>
            <a:r>
              <a:rPr lang="it-IT" dirty="0" smtClean="0"/>
              <a:t>, </a:t>
            </a:r>
            <a:r>
              <a:rPr lang="it-IT" b="1" dirty="0" err="1" smtClean="0"/>
              <a:t>Ali</a:t>
            </a:r>
            <a:r>
              <a:rPr lang="it-IT" b="1" dirty="0" smtClean="0"/>
              <a:t> la Spada, </a:t>
            </a:r>
            <a:r>
              <a:rPr lang="it-IT" dirty="0" smtClean="0"/>
              <a:t>perché come una spada è stato capace di rompere l'accerchiamento della flotta avversaria.</a:t>
            </a:r>
          </a:p>
          <a:p>
            <a:r>
              <a:rPr lang="it-IT" dirty="0" smtClean="0"/>
              <a:t>1572: In cinque mesi i turchi costruiscono 150 galee; per equipaggiare i suoi armati, l’Occhiali fa acquistare 20000 archibugi; sono, inoltre, rimpiazzati i rematori persi nella battaglia di Lepanto. Ha ai suoi ordini 222 galee.</a:t>
            </a:r>
          </a:p>
          <a:p>
            <a:r>
              <a:rPr lang="it-IT" dirty="0" smtClean="0"/>
              <a:t>1572: contrasta i veneziani nel Peloponneso e pone la sua sede a </a:t>
            </a:r>
            <a:r>
              <a:rPr lang="it-IT" dirty="0" err="1" smtClean="0"/>
              <a:t>Methoni</a:t>
            </a:r>
            <a:endParaRPr lang="it-IT" dirty="0" smtClean="0"/>
          </a:p>
          <a:p>
            <a:r>
              <a:rPr lang="it-IT" dirty="0" smtClean="0"/>
              <a:t>1573: compie incursioni contro le coste della Calabria con 200 galere</a:t>
            </a:r>
          </a:p>
          <a:p>
            <a:r>
              <a:rPr lang="it-IT" dirty="0" smtClean="0"/>
              <a:t>1574: si presenta al largo di Tunisi con </a:t>
            </a:r>
            <a:r>
              <a:rPr lang="it-IT" b="1" dirty="0" err="1" smtClean="0"/>
              <a:t>Sinan</a:t>
            </a:r>
            <a:r>
              <a:rPr lang="it-IT" b="1" dirty="0" smtClean="0"/>
              <a:t> Pascià </a:t>
            </a:r>
            <a:r>
              <a:rPr lang="it-IT" dirty="0" smtClean="0"/>
              <a:t>(il giovane rinnegato genovese Scipione Cicala, figlio di Vincenzo) alla testa di circa 5000 marinai e 40000 soldati. A fine agosto occupa la fortezza spagnola di La Goletta dopo cinque settimane di assedio: vengono massacrati quasi tutti i difensori; sono lasciati vivi soltanto il comandante, Pietro </a:t>
            </a:r>
            <a:r>
              <a:rPr lang="it-IT" dirty="0" err="1" smtClean="0"/>
              <a:t>Portocarrero</a:t>
            </a:r>
            <a:r>
              <a:rPr lang="it-IT" dirty="0" smtClean="0"/>
              <a:t>, gli ufficiali e coloro che possono procurare un buon riscatto. Cadono nelle sue mani 300 pezzi di artiglieria. </a:t>
            </a:r>
          </a:p>
          <a:p>
            <a:r>
              <a:rPr lang="it-IT" dirty="0" smtClean="0"/>
              <a:t>Settembre: Viene ricevuto a Costantinopoli dal sultano </a:t>
            </a:r>
            <a:r>
              <a:rPr lang="it-IT" dirty="0" err="1" smtClean="0"/>
              <a:t>Selim</a:t>
            </a:r>
            <a:r>
              <a:rPr lang="it-IT" dirty="0" smtClean="0"/>
              <a:t> III che gli dona un mantello ingioiellato del valore di 2000 </a:t>
            </a:r>
            <a:r>
              <a:rPr lang="it-IT" dirty="0" err="1" smtClean="0"/>
              <a:t>sultanini</a:t>
            </a:r>
            <a:r>
              <a:rPr lang="it-IT" dirty="0" smtClean="0"/>
              <a:t>.</a:t>
            </a:r>
          </a:p>
          <a:p>
            <a:r>
              <a:rPr lang="it-IT" dirty="0" smtClean="0"/>
              <a:t>1576: rinnova completamente la flotta ottomana</a:t>
            </a:r>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i="1" dirty="0" smtClean="0">
                <a:solidFill>
                  <a:srgbClr val="FF0000"/>
                </a:solidFill>
              </a:rPr>
              <a:t>La nuova flotta ottomana (1576)</a:t>
            </a:r>
            <a:endParaRPr lang="it-IT" b="1" i="1" dirty="0">
              <a:solidFill>
                <a:srgbClr val="FF0000"/>
              </a:solidFill>
            </a:endParaRPr>
          </a:p>
        </p:txBody>
      </p:sp>
      <p:sp>
        <p:nvSpPr>
          <p:cNvPr id="3" name="Segnaposto contenuto 2"/>
          <p:cNvSpPr>
            <a:spLocks noGrp="1"/>
          </p:cNvSpPr>
          <p:nvPr>
            <p:ph sz="quarter" idx="1"/>
          </p:nvPr>
        </p:nvSpPr>
        <p:spPr/>
        <p:txBody>
          <a:bodyPr>
            <a:normAutofit fontScale="70000" lnSpcReduction="20000"/>
          </a:bodyPr>
          <a:lstStyle/>
          <a:p>
            <a:r>
              <a:rPr lang="it-IT" dirty="0" smtClean="0"/>
              <a:t>1576: Nell’arsenale di Costantinopoli sono custodite 180 galee. Ma il </a:t>
            </a:r>
            <a:r>
              <a:rPr lang="it-IT" dirty="0" err="1" smtClean="0"/>
              <a:t>Kapudan</a:t>
            </a:r>
            <a:r>
              <a:rPr lang="it-IT" dirty="0" smtClean="0"/>
              <a:t> </a:t>
            </a:r>
            <a:r>
              <a:rPr lang="it-IT" dirty="0" err="1" smtClean="0"/>
              <a:t>Pasha</a:t>
            </a:r>
            <a:r>
              <a:rPr lang="it-IT" dirty="0" smtClean="0"/>
              <a:t> decide di rinnovare completamente la flotta ottomana. A questo scopo fa costruire nel mar Nero e nel golfo di </a:t>
            </a:r>
            <a:r>
              <a:rPr lang="it-IT" dirty="0" err="1" smtClean="0"/>
              <a:t>Nicomedia</a:t>
            </a:r>
            <a:r>
              <a:rPr lang="it-IT" dirty="0" smtClean="0"/>
              <a:t>, territori circondati da boschi, 100 nuovi scafi di galea. Tutti questi materiali, forniti di alberi, antenne, remi e sartie vengono condotti a Costantinopoli per esservi ulteriormente armati con artiglierie, munizioni ed equipaggi. Nell’arsenale si provvede, nel contempo, a costruirne altre 25 ed a rimetterne in ordine, scegliendo dal materiale esistente, altre 75 galee. Infine l'Occhiali effettua un'importante riforma nella flotta ottomana facendola equipaggiare all'occidentale, aumentando a bordo il numero dei pezzi di artiglieria e dotando gli equipaggi con archibugi al posto dell'arco.</a:t>
            </a:r>
          </a:p>
          <a:p>
            <a:r>
              <a:rPr lang="it-IT" dirty="0" smtClean="0"/>
              <a:t>1579: naviga nel mar Nero con 40 galee per contrastare i persiani mossisi in soccorso dei tartari. Sbarca a Trebisonda e combatte i georgiani alleati dei persiani.</a:t>
            </a:r>
          </a:p>
          <a:p>
            <a:r>
              <a:rPr lang="it-IT" dirty="0" smtClean="0"/>
              <a:t>1582: fa l’ultima sua comparsa nel mare Mediterraneo, prima di ritirarsi sul colle </a:t>
            </a:r>
            <a:r>
              <a:rPr lang="it-IT" dirty="0" err="1" smtClean="0"/>
              <a:t>Top-Hana</a:t>
            </a:r>
            <a:r>
              <a:rPr lang="it-IT" dirty="0" smtClean="0"/>
              <a:t>, dove costruisce una grandiosa moschea ed un villaggio da lui chiamato Calabria Nuova. Con gli schiavi cristiani si dimostra magnanimo e tollerante. Consente ad essi di mantenere i propri costumi, la lingua e di svolgere le funzioni religiose in latino. Prima di morire disporrà che essi possano continuare ad abitare gratuitamente nelle loro case e che tale privilegio sia tramandato da padre in figlio.</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smtClean="0">
                <a:solidFill>
                  <a:srgbClr val="FF0000"/>
                </a:solidFill>
              </a:rPr>
              <a:t>La fine di un mito (1587)</a:t>
            </a:r>
            <a:endParaRPr lang="it-IT" b="1" i="1" dirty="0">
              <a:solidFill>
                <a:srgbClr val="FF0000"/>
              </a:solidFill>
            </a:endParaRPr>
          </a:p>
        </p:txBody>
      </p:sp>
      <p:sp>
        <p:nvSpPr>
          <p:cNvPr id="3" name="Segnaposto contenuto 2"/>
          <p:cNvSpPr>
            <a:spLocks noGrp="1"/>
          </p:cNvSpPr>
          <p:nvPr>
            <p:ph sz="quarter" idx="1"/>
          </p:nvPr>
        </p:nvSpPr>
        <p:spPr/>
        <p:txBody>
          <a:bodyPr>
            <a:normAutofit fontScale="85000" lnSpcReduction="20000"/>
          </a:bodyPr>
          <a:lstStyle/>
          <a:p>
            <a:r>
              <a:rPr lang="it-IT" dirty="0" smtClean="0"/>
              <a:t>1587: muore in condizioni che nessun cronachista, all’epoca, si è azzardato a riportare: poeti e storici, successivamente, hanno avanzato varie ipotesi che vanno dall’avvelenamento da parte di uno schiavo cristiano, alla sua uccisione, mediante taglio della gola, da parte del suo barbiere, alla morte tra le braccia di una schiava greca, all'ictus. </a:t>
            </a:r>
          </a:p>
          <a:p>
            <a:r>
              <a:rPr lang="it-IT" dirty="0" smtClean="0"/>
              <a:t>Secondo recenti fonti ottomane, si reca alla moschea, dice la sua preghiera, distribuisce le usuali elemosine e ritorna al suo palazzo. Sono venti giorni che non sta bene. Il suo dottore lo ammonisce a non avere rapporti carnali. Non se ne dà per inteso e muore fra le braccia di una giovane donna. Sono trovate nel suo palazzo 50.000 monete d'oro; anche la vendita delle sue proprietà frutta altre 500.000 monete che sono tutte trasferite al tesoro dello stato con 1300 schiavi. </a:t>
            </a:r>
          </a:p>
          <a:p>
            <a:r>
              <a:rPr lang="it-IT" dirty="0" smtClean="0"/>
              <a:t>Da ultimo, alcuni descrivono la sua morte come un assassinio a bordo di una nave per avere dato della prostituta alla figlia del sultano, moglie del gran visir.</a:t>
            </a:r>
            <a:endParaRPr lang="it-IT"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4400" y="-71462"/>
            <a:ext cx="7772400" cy="1143000"/>
          </a:xfrm>
        </p:spPr>
        <p:txBody>
          <a:bodyPr/>
          <a:lstStyle/>
          <a:p>
            <a:r>
              <a:rPr lang="it-IT" b="1" i="1" dirty="0" err="1" smtClean="0">
                <a:solidFill>
                  <a:srgbClr val="FF0000"/>
                </a:solidFill>
              </a:rPr>
              <a:t>Uluç</a:t>
            </a:r>
            <a:r>
              <a:rPr lang="it-IT" b="1" i="1" dirty="0" smtClean="0">
                <a:solidFill>
                  <a:srgbClr val="FF0000"/>
                </a:solidFill>
              </a:rPr>
              <a:t> Alì (1519-1587)</a:t>
            </a:r>
            <a:endParaRPr lang="it-IT" b="1" i="1" dirty="0">
              <a:solidFill>
                <a:srgbClr val="FF0000"/>
              </a:solidFill>
            </a:endParaRPr>
          </a:p>
        </p:txBody>
      </p:sp>
      <p:pic>
        <p:nvPicPr>
          <p:cNvPr id="4" name="Segnaposto contenuto 3" descr="Galeni_lucciali.jpg"/>
          <p:cNvPicPr>
            <a:picLocks noGrp="1" noChangeAspect="1"/>
          </p:cNvPicPr>
          <p:nvPr>
            <p:ph sz="quarter" idx="1"/>
          </p:nvPr>
        </p:nvPicPr>
        <p:blipFill>
          <a:blip r:embed="rId2" cstate="print"/>
          <a:stretch>
            <a:fillRect/>
          </a:stretch>
        </p:blipFill>
        <p:spPr>
          <a:xfrm>
            <a:off x="5442944" y="2071678"/>
            <a:ext cx="3415336" cy="3599396"/>
          </a:xfrm>
        </p:spPr>
      </p:pic>
      <p:sp>
        <p:nvSpPr>
          <p:cNvPr id="23553" name="Rectangle 1"/>
          <p:cNvSpPr>
            <a:spLocks noChangeArrowheads="1"/>
          </p:cNvSpPr>
          <p:nvPr/>
        </p:nvSpPr>
        <p:spPr bwMode="auto">
          <a:xfrm>
            <a:off x="285720" y="1267083"/>
            <a:ext cx="5072098" cy="58477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“Di statura mediocre, ed assai proporzionata e disposta, di pelo negro, con la barba assai folta, non molto lunga e alquanto canuta, di carnagione bruna e di faccia veramente virile. Ha una ferita sopra una mano, datagli una volta a Scio dai propri schiavi, che gli menarono via la sua galera. E’ di complessione collerica e melanconica; molto intendente delle cose </a:t>
            </a:r>
            <a:r>
              <a:rPr kumimoji="0" lang="it-IT" sz="20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marittime…</a:t>
            </a:r>
            <a:r>
              <a:rPr kumimoji="0" lang="it-IT"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L’</a:t>
            </a:r>
            <a:r>
              <a:rPr kumimoji="0" lang="it-IT" sz="20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Ucchiali</a:t>
            </a:r>
            <a:r>
              <a:rPr kumimoji="0" lang="it-IT"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è fatto ricchissimo per il governo avuto in Algeri, ma assai più ricco alla sua armata, dove ha comodo di rubare a’ nemici ed </a:t>
            </a:r>
            <a:r>
              <a:rPr kumimoji="0" lang="it-IT" sz="20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alli</a:t>
            </a:r>
            <a:r>
              <a:rPr kumimoji="0" lang="it-IT"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suoi propri. Ha costui maggior numero di schiavi cristiani di tutti li pascià, e del Gran-Signore medesimo, e si dicono ascendere a mille ottocento.”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it-IT"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it-IT"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(Dalla relazione di </a:t>
            </a:r>
            <a: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Costantino Garzoni</a:t>
            </a:r>
            <a:r>
              <a:rPr kumimoji="0" lang="it-IT"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al Senato veneziano)”</a:t>
            </a:r>
            <a:endParaRPr kumimoji="0" lang="it-IT"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solidFill>
                  <a:srgbClr val="FF0000"/>
                </a:solidFill>
              </a:rPr>
              <a:t>Luca </a:t>
            </a:r>
            <a:r>
              <a:rPr lang="it-IT" b="1" dirty="0" err="1" smtClean="0">
                <a:solidFill>
                  <a:srgbClr val="FF0000"/>
                </a:solidFill>
              </a:rPr>
              <a:t>Galeni</a:t>
            </a:r>
            <a:r>
              <a:rPr lang="it-IT" b="1" dirty="0" smtClean="0">
                <a:solidFill>
                  <a:srgbClr val="FF0000"/>
                </a:solidFill>
              </a:rPr>
              <a:t> </a:t>
            </a:r>
            <a:r>
              <a:rPr lang="it-IT" b="1" i="1" dirty="0" smtClean="0">
                <a:solidFill>
                  <a:srgbClr val="FF0000"/>
                </a:solidFill>
              </a:rPr>
              <a:t>pescatore calabrese</a:t>
            </a:r>
            <a:endParaRPr lang="it-IT" b="1" i="1" dirty="0">
              <a:solidFill>
                <a:srgbClr val="FF0000"/>
              </a:solidFill>
            </a:endParaRPr>
          </a:p>
        </p:txBody>
      </p:sp>
      <p:sp>
        <p:nvSpPr>
          <p:cNvPr id="3" name="Segnaposto contenuto 2"/>
          <p:cNvSpPr>
            <a:spLocks noGrp="1"/>
          </p:cNvSpPr>
          <p:nvPr>
            <p:ph sz="quarter" idx="1"/>
          </p:nvPr>
        </p:nvSpPr>
        <p:spPr/>
        <p:txBody>
          <a:bodyPr>
            <a:normAutofit fontScale="77500" lnSpcReduction="20000"/>
          </a:bodyPr>
          <a:lstStyle/>
          <a:p>
            <a:r>
              <a:rPr lang="it-IT" dirty="0" smtClean="0"/>
              <a:t>1519: </a:t>
            </a:r>
            <a:r>
              <a:rPr lang="it-IT" b="1" dirty="0" smtClean="0"/>
              <a:t>Luca </a:t>
            </a:r>
            <a:r>
              <a:rPr lang="it-IT" b="1" dirty="0" err="1" smtClean="0"/>
              <a:t>Galeni</a:t>
            </a:r>
            <a:r>
              <a:rPr lang="it-IT" b="1" dirty="0" smtClean="0"/>
              <a:t> </a:t>
            </a:r>
            <a:r>
              <a:rPr lang="it-IT" dirty="0" smtClean="0"/>
              <a:t>nasce in Calabria nella cittadina marinara di Le </a:t>
            </a:r>
            <a:r>
              <a:rPr lang="it-IT" dirty="0" err="1" smtClean="0"/>
              <a:t>Castella</a:t>
            </a:r>
            <a:r>
              <a:rPr lang="it-IT" dirty="0" smtClean="0"/>
              <a:t>, presso Crotone. Figlio di marinai e pescatori, ma alfabetizzato, abbraccia la carriera ecclesiastica entrando come novizio nell’ordine dei Domenicani. </a:t>
            </a:r>
          </a:p>
          <a:p>
            <a:r>
              <a:rPr lang="it-IT" dirty="0" smtClean="0"/>
              <a:t>1536: viene rapito dai corsari barbareschi di  Alì Ahmed Rais  durante un incursione nel Golfo di Squillace</a:t>
            </a:r>
          </a:p>
          <a:p>
            <a:r>
              <a:rPr lang="it-IT" dirty="0" smtClean="0"/>
              <a:t>1537: Ridotto in schiavitù, è comprato dal corsaro </a:t>
            </a:r>
            <a:r>
              <a:rPr lang="it-IT" dirty="0" err="1" smtClean="0"/>
              <a:t>Chiafer</a:t>
            </a:r>
            <a:r>
              <a:rPr lang="it-IT" dirty="0" smtClean="0"/>
              <a:t> Rais, rinnegato di origine calabrese che lo destina al remo di una sua imbarcazione. Insultato e schiaffeggiato da un marinaio napoletano, decide di vendicarsi da uomo libero e </a:t>
            </a:r>
            <a:r>
              <a:rPr lang="it-IT" b="1" dirty="0" smtClean="0"/>
              <a:t>si converte all’Islam</a:t>
            </a:r>
            <a:r>
              <a:rPr lang="it-IT" dirty="0" smtClean="0"/>
              <a:t>. </a:t>
            </a:r>
          </a:p>
          <a:p>
            <a:r>
              <a:rPr lang="it-IT" dirty="0" smtClean="0"/>
              <a:t>Pur continuando a fare il rematore, non è più incatenato e gode di una relativa libertà. Presto coglie l’occasione di affrontare il suo rivale e lo uccide in una lotta corpo a corpo. Conquistatosi la stima di </a:t>
            </a:r>
            <a:r>
              <a:rPr lang="it-IT" dirty="0" err="1" smtClean="0"/>
              <a:t>Chafer</a:t>
            </a:r>
            <a:r>
              <a:rPr lang="it-IT" dirty="0" smtClean="0"/>
              <a:t> Rais, ne sposa la figlia ed ottiene il grado di nostromo in una nave corsara. Incomincia ad arricchirsi e con i primi guadagni acquista la partecipazione in una galeotta, ottenendo la patente </a:t>
            </a:r>
            <a:r>
              <a:rPr lang="it-IT" b="1" dirty="0" smtClean="0"/>
              <a:t>di comandante corsaro</a:t>
            </a:r>
            <a:r>
              <a:rPr lang="it-IT" dirty="0" smtClean="0"/>
              <a:t> (</a:t>
            </a:r>
            <a:r>
              <a:rPr lang="it-IT" dirty="0" err="1" smtClean="0"/>
              <a:t>Raìs</a:t>
            </a:r>
            <a:r>
              <a:rPr lang="it-IT" dirty="0" smtClean="0"/>
              <a:t>).</a:t>
            </a:r>
            <a:endParaRPr lang="it-I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err="1" smtClean="0">
                <a:solidFill>
                  <a:srgbClr val="FF0000"/>
                </a:solidFill>
              </a:rPr>
              <a:t>Uluç</a:t>
            </a:r>
            <a:r>
              <a:rPr lang="it-IT" b="1" dirty="0" smtClean="0">
                <a:solidFill>
                  <a:srgbClr val="FF0000"/>
                </a:solidFill>
              </a:rPr>
              <a:t> Alì </a:t>
            </a:r>
            <a:r>
              <a:rPr lang="it-IT" b="1" i="1" dirty="0" err="1" smtClean="0">
                <a:solidFill>
                  <a:srgbClr val="FF0000"/>
                </a:solidFill>
              </a:rPr>
              <a:t>raìs</a:t>
            </a:r>
            <a:r>
              <a:rPr lang="it-IT" b="1" i="1" dirty="0" smtClean="0">
                <a:solidFill>
                  <a:srgbClr val="FF0000"/>
                </a:solidFill>
              </a:rPr>
              <a:t>, il corsaro (1538-54)</a:t>
            </a:r>
            <a:endParaRPr lang="it-IT" b="1" i="1" dirty="0">
              <a:solidFill>
                <a:srgbClr val="FF0000"/>
              </a:solidFill>
            </a:endParaRPr>
          </a:p>
        </p:txBody>
      </p:sp>
      <p:sp>
        <p:nvSpPr>
          <p:cNvPr id="3" name="Segnaposto contenuto 2"/>
          <p:cNvSpPr>
            <a:spLocks noGrp="1"/>
          </p:cNvSpPr>
          <p:nvPr>
            <p:ph sz="quarter" idx="1"/>
          </p:nvPr>
        </p:nvSpPr>
        <p:spPr/>
        <p:txBody>
          <a:bodyPr>
            <a:normAutofit/>
          </a:bodyPr>
          <a:lstStyle/>
          <a:p>
            <a:r>
              <a:rPr lang="it-IT" dirty="0" smtClean="0"/>
              <a:t>1538: prende parte alla battaglia di </a:t>
            </a:r>
            <a:r>
              <a:rPr lang="it-IT" dirty="0" err="1" smtClean="0"/>
              <a:t>Prevesa</a:t>
            </a:r>
            <a:endParaRPr lang="it-IT" dirty="0" smtClean="0"/>
          </a:p>
          <a:p>
            <a:r>
              <a:rPr lang="it-IT" dirty="0" smtClean="0"/>
              <a:t>1541: esercita la guerra corsara nella squadra di </a:t>
            </a:r>
            <a:r>
              <a:rPr lang="it-IT" dirty="0" err="1" smtClean="0"/>
              <a:t>Dragut</a:t>
            </a:r>
            <a:r>
              <a:rPr lang="it-IT" dirty="0" smtClean="0"/>
              <a:t> Rais. Compie numerose razzie nell’Italia meridionale</a:t>
            </a:r>
          </a:p>
          <a:p>
            <a:r>
              <a:rPr lang="it-IT" dirty="0" smtClean="0"/>
              <a:t>1550: cattura tre galee dei cavalieri di Malta</a:t>
            </a:r>
          </a:p>
          <a:p>
            <a:r>
              <a:rPr lang="it-IT" dirty="0" smtClean="0"/>
              <a:t>1551: contrasta gli imperiali e i cavalieri di Malta; dopo la conquista di Tripoli accompagna </a:t>
            </a:r>
            <a:r>
              <a:rPr lang="it-IT" dirty="0" err="1" smtClean="0"/>
              <a:t>Dragut</a:t>
            </a:r>
            <a:r>
              <a:rPr lang="it-IT" dirty="0" smtClean="0"/>
              <a:t> a Costantinopoli dove </a:t>
            </a:r>
            <a:r>
              <a:rPr lang="it-IT" b="1" dirty="0" smtClean="0"/>
              <a:t>ottiene un salario dal Sultano</a:t>
            </a:r>
            <a:r>
              <a:rPr lang="it-IT" dirty="0" smtClean="0"/>
              <a:t>.</a:t>
            </a:r>
          </a:p>
          <a:p>
            <a:r>
              <a:rPr lang="it-IT" dirty="0" smtClean="0"/>
              <a:t>1554: cattura una galea maltese comandata dal nobile catalano </a:t>
            </a:r>
            <a:r>
              <a:rPr lang="it-IT" dirty="0" err="1" smtClean="0"/>
              <a:t>Jaime</a:t>
            </a:r>
            <a:r>
              <a:rPr lang="it-IT" dirty="0" smtClean="0"/>
              <a:t> </a:t>
            </a:r>
            <a:r>
              <a:rPr lang="it-IT" dirty="0" err="1" smtClean="0"/>
              <a:t>Losada</a:t>
            </a:r>
            <a:r>
              <a:rPr lang="it-IT" dirty="0" smtClean="0"/>
              <a:t> per il quale chiede un forte riscatto</a:t>
            </a:r>
          </a:p>
          <a:p>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i="1" dirty="0" smtClean="0">
                <a:solidFill>
                  <a:srgbClr val="FF0000"/>
                </a:solidFill>
              </a:rPr>
              <a:t>Lo scontro con G. A. Doria (1555-1560)</a:t>
            </a:r>
            <a:endParaRPr lang="it-IT" b="1" i="1" dirty="0">
              <a:solidFill>
                <a:srgbClr val="FF0000"/>
              </a:solidFill>
            </a:endParaRPr>
          </a:p>
        </p:txBody>
      </p:sp>
      <p:sp>
        <p:nvSpPr>
          <p:cNvPr id="3" name="Segnaposto contenuto 2"/>
          <p:cNvSpPr>
            <a:spLocks noGrp="1"/>
          </p:cNvSpPr>
          <p:nvPr>
            <p:ph sz="quarter" idx="1"/>
          </p:nvPr>
        </p:nvSpPr>
        <p:spPr/>
        <p:txBody>
          <a:bodyPr>
            <a:normAutofit fontScale="92500" lnSpcReduction="10000"/>
          </a:bodyPr>
          <a:lstStyle/>
          <a:p>
            <a:r>
              <a:rPr lang="it-IT" dirty="0" smtClean="0"/>
              <a:t>1555: assalta la galea maltese S. Michele Arcangelo con a bordo il duca Pietro di Mendoza, ma non riesce a catturare il comandante che fugge</a:t>
            </a:r>
          </a:p>
          <a:p>
            <a:r>
              <a:rPr lang="it-IT" dirty="0" smtClean="0"/>
              <a:t>1556: il nobile genovese Giovanni Andrea Doria, pronipote del Doge Andrea Doria, e il duca Francesco di Lorena partono da Malta con 13 galee alla caccia di </a:t>
            </a:r>
            <a:r>
              <a:rPr lang="it-IT" dirty="0" err="1" smtClean="0"/>
              <a:t>Uluç</a:t>
            </a:r>
            <a:r>
              <a:rPr lang="it-IT" dirty="0" smtClean="0"/>
              <a:t> Alì che si rifugia a Djerba dopo aver perso le sue due navi.</a:t>
            </a:r>
          </a:p>
          <a:p>
            <a:r>
              <a:rPr lang="it-IT" dirty="0" smtClean="0"/>
              <a:t>1557: per vendicarsi dell’offesa attacca Oneglia, feudo dei Doria, con una piccola flotta</a:t>
            </a:r>
          </a:p>
          <a:p>
            <a:r>
              <a:rPr lang="it-IT" dirty="0" smtClean="0"/>
              <a:t>1558: attacca nell’Egeo il galeone del visconte Vincenzo Cicala, corsaro genovese al servizio della Spagna</a:t>
            </a:r>
          </a:p>
          <a:p>
            <a:r>
              <a:rPr lang="it-IT" dirty="0" smtClean="0"/>
              <a:t>1560: si scontra nuovamente con Doria al largo di Djerba</a:t>
            </a:r>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smtClean="0">
                <a:solidFill>
                  <a:srgbClr val="FF0000"/>
                </a:solidFill>
              </a:rPr>
              <a:t>La battaglia di Djerba (1560)</a:t>
            </a:r>
            <a:endParaRPr lang="it-IT" b="1" i="1" dirty="0">
              <a:solidFill>
                <a:srgbClr val="FF0000"/>
              </a:solidFill>
            </a:endParaRPr>
          </a:p>
        </p:txBody>
      </p:sp>
      <p:sp>
        <p:nvSpPr>
          <p:cNvPr id="3" name="Segnaposto contenuto 2"/>
          <p:cNvSpPr>
            <a:spLocks noGrp="1"/>
          </p:cNvSpPr>
          <p:nvPr>
            <p:ph sz="quarter" idx="1"/>
          </p:nvPr>
        </p:nvSpPr>
        <p:spPr/>
        <p:txBody>
          <a:bodyPr>
            <a:normAutofit/>
          </a:bodyPr>
          <a:lstStyle/>
          <a:p>
            <a:r>
              <a:rPr lang="it-IT" dirty="0" smtClean="0"/>
              <a:t>1560: compie incursioni nel Tirreno e sulle coste sarde e corse. Cattura la galea genovese </a:t>
            </a:r>
            <a:r>
              <a:rPr lang="it-IT" dirty="0" err="1" smtClean="0"/>
              <a:t>Lomellini</a:t>
            </a:r>
            <a:endParaRPr lang="it-IT" dirty="0" smtClean="0"/>
          </a:p>
          <a:p>
            <a:r>
              <a:rPr lang="it-IT" dirty="0" smtClean="0"/>
              <a:t>1560: prende parte alla battaglia di Djerba contro gli spagnoli e i genovesi di G.A. Doria che vengono sconfitti duramente; si impossessa di 14 vascelli e di 5000 prigionieri cristiani. Per quattro anni sarà osservabile sulla spiaggia un cumulo di ossa, la cosiddetta Torre dei Crani, eretta a ricordo della vittoria musulmana su imperiali e genovesi. </a:t>
            </a:r>
          </a:p>
          <a:p>
            <a:r>
              <a:rPr lang="it-IT" dirty="0" smtClean="0"/>
              <a:t>1561: compie scorrerie in Liguria catturando bottino e schiavi  </a:t>
            </a:r>
            <a:endParaRPr lang="it-I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smtClean="0">
                <a:solidFill>
                  <a:srgbClr val="FF0000"/>
                </a:solidFill>
              </a:rPr>
              <a:t>Imprese spericolate (1561-66)</a:t>
            </a:r>
            <a:endParaRPr lang="it-IT" b="1" i="1" dirty="0">
              <a:solidFill>
                <a:srgbClr val="FF0000"/>
              </a:solidFill>
            </a:endParaRPr>
          </a:p>
        </p:txBody>
      </p:sp>
      <p:sp>
        <p:nvSpPr>
          <p:cNvPr id="3" name="Segnaposto contenuto 2"/>
          <p:cNvSpPr>
            <a:spLocks noGrp="1"/>
          </p:cNvSpPr>
          <p:nvPr>
            <p:ph sz="quarter" idx="1"/>
          </p:nvPr>
        </p:nvSpPr>
        <p:spPr>
          <a:xfrm>
            <a:off x="914400" y="1447800"/>
            <a:ext cx="7943880" cy="5053034"/>
          </a:xfrm>
        </p:spPr>
        <p:txBody>
          <a:bodyPr>
            <a:normAutofit fontScale="62500" lnSpcReduction="20000"/>
          </a:bodyPr>
          <a:lstStyle/>
          <a:p>
            <a:pPr>
              <a:buNone/>
            </a:pPr>
            <a:endParaRPr lang="it-IT" dirty="0" smtClean="0"/>
          </a:p>
          <a:p>
            <a:r>
              <a:rPr lang="it-IT" dirty="0" smtClean="0"/>
              <a:t>1561: Attacca Taggia, </a:t>
            </a:r>
            <a:r>
              <a:rPr lang="it-IT" dirty="0" err="1" smtClean="0"/>
              <a:t>Roccabruna</a:t>
            </a:r>
            <a:r>
              <a:rPr lang="it-IT" dirty="0" smtClean="0"/>
              <a:t>, nella contea di Nizza, e </a:t>
            </a:r>
            <a:r>
              <a:rPr lang="it-IT" dirty="0" err="1" smtClean="0"/>
              <a:t>Saint-Hospice</a:t>
            </a:r>
            <a:r>
              <a:rPr lang="it-IT" dirty="0" smtClean="0"/>
              <a:t>, nei pressi di </a:t>
            </a:r>
            <a:r>
              <a:rPr lang="it-IT" dirty="0" err="1" smtClean="0"/>
              <a:t>Villefranche</a:t>
            </a:r>
            <a:r>
              <a:rPr lang="it-IT" dirty="0" smtClean="0"/>
              <a:t>, dove si trova il duca di Savoia Emanuele Filiberto. Dopo aver catturato 300 prigionieri Alì propone al duca un riscatto di 12000 scudi (300 scudi per ogni ufficiale e 100 per ogni soldato). Ottenuto il denaro, Alì chiede anche di avere un incontro privato con la moglie del duca, Margherita di </a:t>
            </a:r>
            <a:r>
              <a:rPr lang="it-IT" dirty="0" err="1" smtClean="0"/>
              <a:t>Valois</a:t>
            </a:r>
            <a:r>
              <a:rPr lang="it-IT" dirty="0" smtClean="0"/>
              <a:t>, figlia del re di Francia.  La duchessa accetta, ma fa apparire con le sue vesti la propria dama d’onore, la fiorentina Maria di </a:t>
            </a:r>
            <a:r>
              <a:rPr lang="it-IT" dirty="0" err="1" smtClean="0"/>
              <a:t>Gondi</a:t>
            </a:r>
            <a:endParaRPr lang="it-IT" dirty="0" smtClean="0"/>
          </a:p>
          <a:p>
            <a:r>
              <a:rPr lang="it-IT" dirty="0" smtClean="0"/>
              <a:t>Presso Djerba cattura il visconte genovese Vincenzo Cicala e suo figlio Scipione, di soli otto anni, che verranno condotti schiavi a Tripoli e poi a </a:t>
            </a:r>
            <a:r>
              <a:rPr lang="it-IT" dirty="0" err="1" smtClean="0"/>
              <a:t>Istambul</a:t>
            </a:r>
            <a:r>
              <a:rPr lang="it-IT" dirty="0" smtClean="0"/>
              <a:t>. Il piccolo Scipione, convertitosi all’Islam, diventerà anni dopo il grande ammiraglio ottomano </a:t>
            </a:r>
            <a:r>
              <a:rPr lang="it-IT" dirty="0" err="1" smtClean="0"/>
              <a:t>Sinan</a:t>
            </a:r>
            <a:r>
              <a:rPr lang="it-IT" dirty="0" smtClean="0"/>
              <a:t> </a:t>
            </a:r>
            <a:r>
              <a:rPr lang="it-IT" dirty="0" err="1" smtClean="0"/>
              <a:t>Kapudan</a:t>
            </a:r>
            <a:r>
              <a:rPr lang="it-IT" dirty="0" smtClean="0"/>
              <a:t> </a:t>
            </a:r>
            <a:r>
              <a:rPr lang="it-IT" dirty="0" err="1" smtClean="0"/>
              <a:t>Pasha</a:t>
            </a:r>
            <a:r>
              <a:rPr lang="it-IT" dirty="0" smtClean="0"/>
              <a:t>.</a:t>
            </a:r>
          </a:p>
          <a:p>
            <a:r>
              <a:rPr lang="it-IT" dirty="0" smtClean="0"/>
              <a:t>1562: Il sultano lo nomina </a:t>
            </a:r>
            <a:r>
              <a:rPr lang="it-IT" b="1" dirty="0" smtClean="0"/>
              <a:t>capo della guardia di Alessandria </a:t>
            </a:r>
            <a:r>
              <a:rPr lang="it-IT" dirty="0" smtClean="0"/>
              <a:t>d’Egitto e </a:t>
            </a:r>
            <a:r>
              <a:rPr lang="it-IT" b="1" dirty="0" smtClean="0"/>
              <a:t>comandante della nave ammiraglia. </a:t>
            </a:r>
          </a:p>
          <a:p>
            <a:r>
              <a:rPr lang="it-IT" dirty="0" smtClean="0"/>
              <a:t>Durante una corsa nelle acque della Calabria, getta l’ancora di fronte al suo villaggio natale e promette salva la vita a quei pescatori che gli permettano di riabbracciare la madre. Secondo la leggenda, l’anziana donna rinuncia ai suoi doni e rifiuta di considerarlo come figlio a causa della sua abiura.</a:t>
            </a:r>
          </a:p>
          <a:p>
            <a:r>
              <a:rPr lang="it-IT" dirty="0" smtClean="0"/>
              <a:t>1563-64: scorrerie in Corsica e Liguria (riviera di Levante)</a:t>
            </a:r>
          </a:p>
          <a:p>
            <a:r>
              <a:rPr lang="it-IT" dirty="0" smtClean="0"/>
              <a:t>1565: prende parte all’assedio di Malta. Alla morte di </a:t>
            </a:r>
            <a:r>
              <a:rPr lang="it-IT" dirty="0" err="1" smtClean="0"/>
              <a:t>Dragut</a:t>
            </a:r>
            <a:r>
              <a:rPr lang="it-IT" dirty="0" smtClean="0"/>
              <a:t> prende il suo posto come </a:t>
            </a:r>
            <a:r>
              <a:rPr lang="it-IT" b="1" dirty="0" smtClean="0"/>
              <a:t>governatore di Tripoli.</a:t>
            </a:r>
          </a:p>
          <a:p>
            <a:r>
              <a:rPr lang="it-IT" dirty="0" smtClean="0"/>
              <a:t>1566: Imperversa nel mare Tirreno con 5 galee tra la Corsica e la Sardegna e minaccia il traffico che ha come base Livorno. Si scontra con la flotta dei cavalieri di S. Stefano comandata dal principe Appiani.</a:t>
            </a:r>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i="1" dirty="0" err="1" smtClean="0">
                <a:solidFill>
                  <a:srgbClr val="FF0000"/>
                </a:solidFill>
              </a:rPr>
              <a:t>Beylerbey</a:t>
            </a:r>
            <a:r>
              <a:rPr lang="it-IT" b="1" i="1" dirty="0" smtClean="0">
                <a:solidFill>
                  <a:srgbClr val="FF0000"/>
                </a:solidFill>
              </a:rPr>
              <a:t> di Algeri e Tunisi (1568-1570)</a:t>
            </a:r>
            <a:endParaRPr lang="it-IT" b="1" i="1" dirty="0">
              <a:solidFill>
                <a:srgbClr val="FF0000"/>
              </a:solidFill>
            </a:endParaRPr>
          </a:p>
        </p:txBody>
      </p:sp>
      <p:sp>
        <p:nvSpPr>
          <p:cNvPr id="3" name="Segnaposto contenuto 2"/>
          <p:cNvSpPr>
            <a:spLocks noGrp="1"/>
          </p:cNvSpPr>
          <p:nvPr>
            <p:ph sz="quarter" idx="1"/>
          </p:nvPr>
        </p:nvSpPr>
        <p:spPr>
          <a:xfrm>
            <a:off x="914400" y="1785958"/>
            <a:ext cx="7772400" cy="4572000"/>
          </a:xfrm>
        </p:spPr>
        <p:txBody>
          <a:bodyPr>
            <a:normAutofit fontScale="92500" lnSpcReduction="20000"/>
          </a:bodyPr>
          <a:lstStyle/>
          <a:p>
            <a:r>
              <a:rPr lang="it-IT" dirty="0" smtClean="0"/>
              <a:t>1568: Solimano lo nomina </a:t>
            </a:r>
            <a:r>
              <a:rPr lang="it-IT" b="1" dirty="0" err="1" smtClean="0"/>
              <a:t>beylerbey</a:t>
            </a:r>
            <a:r>
              <a:rPr lang="it-IT" b="1" dirty="0" smtClean="0"/>
              <a:t> di Algeri</a:t>
            </a:r>
            <a:r>
              <a:rPr lang="it-IT" dirty="0" smtClean="0"/>
              <a:t>, succedendo a </a:t>
            </a:r>
            <a:r>
              <a:rPr lang="it-IT" dirty="0" err="1" smtClean="0"/>
              <a:t>Salech</a:t>
            </a:r>
            <a:r>
              <a:rPr lang="it-IT" dirty="0" smtClean="0"/>
              <a:t> Rais. Sarà l’ultimo ottomano ad usufruire di tale titolo.</a:t>
            </a:r>
          </a:p>
          <a:p>
            <a:r>
              <a:rPr lang="it-IT" dirty="0" smtClean="0"/>
              <a:t>1569-70: attacca e occupa Tunisi, liberandola dagli spagnoli e trasformandola in una base corsara al comando di un sardo rinnegato, </a:t>
            </a:r>
            <a:r>
              <a:rPr lang="it-IT" dirty="0" err="1" smtClean="0"/>
              <a:t>Cayto</a:t>
            </a:r>
            <a:r>
              <a:rPr lang="it-IT" dirty="0" smtClean="0"/>
              <a:t> Ramadan.</a:t>
            </a:r>
          </a:p>
          <a:p>
            <a:r>
              <a:rPr lang="it-IT" dirty="0" smtClean="0"/>
              <a:t>1570: appoggia blandamente la rivolta dei </a:t>
            </a:r>
            <a:r>
              <a:rPr lang="it-IT" dirty="0" err="1" smtClean="0"/>
              <a:t>moriscos</a:t>
            </a:r>
            <a:r>
              <a:rPr lang="it-IT" dirty="0" smtClean="0"/>
              <a:t> di Granada; invia in loro aiuto 8 galee e 400 archibugieri. Ma accetta il denaro offertogli da Filippo II per togliere l’appoggio ai ribelli. In cambio della diserzione gli è proposto un marchesato in Calabria, che rifiuta.</a:t>
            </a:r>
          </a:p>
          <a:p>
            <a:r>
              <a:rPr lang="it-IT" dirty="0" smtClean="0"/>
              <a:t>Al largo della Sicilia cattura 4 galee dei cavalieri di Malta</a:t>
            </a:r>
          </a:p>
          <a:p>
            <a:r>
              <a:rPr lang="it-IT" dirty="0" smtClean="0"/>
              <a:t>Lascia il governo di Tunisi allo suocero </a:t>
            </a:r>
            <a:r>
              <a:rPr lang="it-IT" dirty="0" err="1" smtClean="0"/>
              <a:t>Chiafer</a:t>
            </a:r>
            <a:r>
              <a:rPr lang="it-IT" dirty="0" smtClean="0"/>
              <a:t> Rais e mantiene solo il governo di Algeri e il comando della flotta del Mediterraneo meridionale</a:t>
            </a:r>
            <a:endParaRPr lang="it-I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4400" y="214290"/>
            <a:ext cx="7772400" cy="714372"/>
          </a:xfrm>
        </p:spPr>
        <p:txBody>
          <a:bodyPr>
            <a:normAutofit fontScale="90000"/>
          </a:bodyPr>
          <a:lstStyle/>
          <a:p>
            <a:r>
              <a:rPr lang="it-IT" b="1" i="1" dirty="0" smtClean="0">
                <a:solidFill>
                  <a:srgbClr val="FF0000"/>
                </a:solidFill>
              </a:rPr>
              <a:t>Lepanto (1571)</a:t>
            </a:r>
            <a:endParaRPr lang="it-IT" b="1" i="1" dirty="0">
              <a:solidFill>
                <a:srgbClr val="FF0000"/>
              </a:solidFill>
            </a:endParaRPr>
          </a:p>
        </p:txBody>
      </p:sp>
      <p:sp>
        <p:nvSpPr>
          <p:cNvPr id="3" name="Segnaposto contenuto 2"/>
          <p:cNvSpPr>
            <a:spLocks noGrp="1"/>
          </p:cNvSpPr>
          <p:nvPr>
            <p:ph sz="quarter" idx="1"/>
          </p:nvPr>
        </p:nvSpPr>
        <p:spPr>
          <a:xfrm>
            <a:off x="500034" y="1071546"/>
            <a:ext cx="8201028" cy="4929190"/>
          </a:xfrm>
        </p:spPr>
        <p:txBody>
          <a:bodyPr>
            <a:noAutofit/>
          </a:bodyPr>
          <a:lstStyle/>
          <a:p>
            <a:r>
              <a:rPr lang="it-IT" sz="1600" dirty="0" smtClean="0"/>
              <a:t>1571: Parte da Algeri alla testa di una squadra di galee corsare leggere e manovrabili, per unirsi alla flotta ottomana nell’Egeo. </a:t>
            </a:r>
          </a:p>
          <a:p>
            <a:r>
              <a:rPr lang="it-IT" sz="1600" dirty="0" smtClean="0"/>
              <a:t>assale Cipro, Creta e presso Corfù cattura le galee di Michele </a:t>
            </a:r>
            <a:r>
              <a:rPr lang="it-IT" sz="1600" dirty="0" err="1" smtClean="0"/>
              <a:t>Barbarigo</a:t>
            </a:r>
            <a:r>
              <a:rPr lang="it-IT" sz="1600" dirty="0" smtClean="0"/>
              <a:t> e, successivamente, le navi "</a:t>
            </a:r>
            <a:r>
              <a:rPr lang="it-IT" sz="1600" dirty="0" err="1" smtClean="0"/>
              <a:t>Lezza</a:t>
            </a:r>
            <a:r>
              <a:rPr lang="it-IT" sz="1600" dirty="0" smtClean="0"/>
              <a:t>" e "</a:t>
            </a:r>
            <a:r>
              <a:rPr lang="it-IT" sz="1600" dirty="0" err="1" smtClean="0"/>
              <a:t>Moceniga</a:t>
            </a:r>
            <a:r>
              <a:rPr lang="it-IT" sz="1600" dirty="0" smtClean="0"/>
              <a:t>". Assale  la squadra maltese di Pietro </a:t>
            </a:r>
            <a:r>
              <a:rPr lang="it-IT" sz="1600" dirty="0" err="1" smtClean="0"/>
              <a:t>Giustinian</a:t>
            </a:r>
            <a:r>
              <a:rPr lang="it-IT" sz="1600" dirty="0" smtClean="0"/>
              <a:t> </a:t>
            </a:r>
          </a:p>
          <a:p>
            <a:r>
              <a:rPr lang="it-IT" sz="1600" dirty="0" smtClean="0"/>
              <a:t>Devasta i possedimenti veneziani di terraferma al fine di impedire alle galee di Sebastiano Venier di portarsi a Messina e qui congiungersi con la flotta spagnola di don Giovanni d'Austria. Attacca </a:t>
            </a:r>
            <a:r>
              <a:rPr lang="it-IT" sz="1600" dirty="0" err="1" smtClean="0"/>
              <a:t>Dulcigno</a:t>
            </a:r>
            <a:r>
              <a:rPr lang="it-IT" sz="1600" dirty="0" smtClean="0"/>
              <a:t>, Antivari, </a:t>
            </a:r>
            <a:r>
              <a:rPr lang="it-IT" sz="1600" dirty="0" err="1" smtClean="0"/>
              <a:t>Curzola</a:t>
            </a:r>
            <a:r>
              <a:rPr lang="it-IT" sz="1600" dirty="0" smtClean="0"/>
              <a:t> e </a:t>
            </a:r>
            <a:r>
              <a:rPr lang="it-IT" sz="1600" dirty="0" err="1" smtClean="0"/>
              <a:t>Valona</a:t>
            </a:r>
            <a:r>
              <a:rPr lang="it-IT" sz="1600" dirty="0" smtClean="0"/>
              <a:t>, </a:t>
            </a:r>
            <a:r>
              <a:rPr lang="it-IT" sz="1600" dirty="0" err="1" smtClean="0"/>
              <a:t>Zante</a:t>
            </a:r>
            <a:endParaRPr lang="it-IT" sz="1600" dirty="0" smtClean="0"/>
          </a:p>
          <a:p>
            <a:r>
              <a:rPr lang="it-IT" sz="1600" dirty="0" smtClean="0"/>
              <a:t>A settembre raggiunge Lepanto, dove si trova la flotta ottomana di Ali Pascià: in un consiglio di guerra, consiglia i turchi di non abbandonare il sicuro ancoraggio di Lepanto e di non provocare guerra con la flotta cristiana di Giovanni d’Austria</a:t>
            </a:r>
          </a:p>
          <a:p>
            <a:r>
              <a:rPr lang="it-IT" sz="1600" dirty="0" smtClean="0"/>
              <a:t>7 Ottobre 1571, partecipa alla battaglia di Lepanto al comando dell’ala sinistra ottomana, forte di 65 galee e 28 galeotte; di fronte ha ancora una volta il suo rivale Giovanni Andrea Doria. Finge di volere aggirare le navi del Doria; l’ ammiraglio genovese si sposta incautamente verso la costa aprendo in tal modo un varco fra le sue linee ed il centro. </a:t>
            </a:r>
            <a:r>
              <a:rPr lang="it-IT" sz="1600" dirty="0" err="1" smtClean="0"/>
              <a:t>Uluç</a:t>
            </a:r>
            <a:r>
              <a:rPr lang="it-IT" sz="1600" dirty="0" smtClean="0"/>
              <a:t> Alì si avvia con la massima velocità verso l’apertura larga un miglio, subito seguito da una formazione di galee corsare. Prima che le navi della lega possano chiudere il varco, riesce ad attraversarlo prendendo alle spalle la flotta di Giovanni d’Austria. Mette fuori combattimento 12 galee con l’uccisione di più di 1000 uomini. Mentre la flotta turca è distrutta si mette in salvo con 25 galee e 20 galeotte. </a:t>
            </a:r>
          </a:p>
          <a:p>
            <a:r>
              <a:rPr lang="it-IT" sz="1600" dirty="0" smtClean="0"/>
              <a:t>Fa ritorno a Costantinopoli dopo aver catturato altre 87 navi cristiane lungo  la via del ritorno. Ad accoglierlo a Costantinopoli trova una folla festante ed un sultano riconoscente per avere fugato lo sconforto della sconfitta.</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niverso">
  <a:themeElements>
    <a:clrScheme name="Universo">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Universo">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niverso">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159</TotalTime>
  <Words>2127</Words>
  <Application>Microsoft Office PowerPoint</Application>
  <PresentationFormat>Presentazione su schermo (4:3)</PresentationFormat>
  <Paragraphs>65</Paragraphs>
  <Slides>12</Slides>
  <Notes>0</Notes>
  <HiddenSlides>0</HiddenSlides>
  <MMClips>0</MMClips>
  <ScaleCrop>false</ScaleCrop>
  <HeadingPairs>
    <vt:vector size="4" baseType="variant">
      <vt:variant>
        <vt:lpstr>Tema</vt:lpstr>
      </vt:variant>
      <vt:variant>
        <vt:i4>1</vt:i4>
      </vt:variant>
      <vt:variant>
        <vt:lpstr>Titoli diapositive</vt:lpstr>
      </vt:variant>
      <vt:variant>
        <vt:i4>12</vt:i4>
      </vt:variant>
    </vt:vector>
  </HeadingPairs>
  <TitlesOfParts>
    <vt:vector size="13" baseType="lpstr">
      <vt:lpstr>Universo</vt:lpstr>
      <vt:lpstr>Il corsaro Occhialì:  il ragazzo calabrese che divenne Kapudan Pasha</vt:lpstr>
      <vt:lpstr>Uluç Alì (1519-1587)</vt:lpstr>
      <vt:lpstr>Luca Galeni pescatore calabrese</vt:lpstr>
      <vt:lpstr>Uluç Alì raìs, il corsaro (1538-54)</vt:lpstr>
      <vt:lpstr>Lo scontro con G. A. Doria (1555-1560)</vt:lpstr>
      <vt:lpstr>La battaglia di Djerba (1560)</vt:lpstr>
      <vt:lpstr>Imprese spericolate (1561-66)</vt:lpstr>
      <vt:lpstr>Beylerbey di Algeri e Tunisi (1568-1570)</vt:lpstr>
      <vt:lpstr>Lepanto (1571)</vt:lpstr>
      <vt:lpstr>Kilige Ali, “la spada di Allah”</vt:lpstr>
      <vt:lpstr>La nuova flotta ottomana (1576)</vt:lpstr>
      <vt:lpstr>La fine di un mito (1587)</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corsaro Occhialì</dc:title>
  <dc:creator> </dc:creator>
  <cp:lastModifiedBy> </cp:lastModifiedBy>
  <cp:revision>19</cp:revision>
  <dcterms:created xsi:type="dcterms:W3CDTF">2010-03-09T21:19:33Z</dcterms:created>
  <dcterms:modified xsi:type="dcterms:W3CDTF">2010-04-07T21:13:45Z</dcterms:modified>
</cp:coreProperties>
</file>