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2" r:id="rId16"/>
    <p:sldId id="271" r:id="rId17"/>
    <p:sldId id="273" r:id="rId18"/>
    <p:sldId id="270" r:id="rId1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7D23E29-7F69-425B-87A3-C089681CA278}" type="datetimeFigureOut">
              <a:rPr lang="it-IT" smtClean="0"/>
              <a:t>13/12/2013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B040792-DDFE-4425-BC0F-E383EC0A78D0}" type="slidenum">
              <a:rPr lang="it-IT" smtClean="0"/>
              <a:t>‹N›</a:t>
            </a:fld>
            <a:endParaRPr lang="it-IT"/>
          </a:p>
        </p:txBody>
      </p:sp>
    </p:spTree>
    <p:extLst>
      <p:ext uri="{BB962C8B-B14F-4D97-AF65-F5344CB8AC3E}">
        <p14:creationId xmlns:p14="http://schemas.microsoft.com/office/powerpoint/2010/main" val="1856870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7D23E29-7F69-425B-87A3-C089681CA278}" type="datetimeFigureOut">
              <a:rPr lang="it-IT" smtClean="0"/>
              <a:t>13/12/2013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B040792-DDFE-4425-BC0F-E383EC0A78D0}" type="slidenum">
              <a:rPr lang="it-IT" smtClean="0"/>
              <a:t>‹N›</a:t>
            </a:fld>
            <a:endParaRPr lang="it-IT"/>
          </a:p>
        </p:txBody>
      </p:sp>
    </p:spTree>
    <p:extLst>
      <p:ext uri="{BB962C8B-B14F-4D97-AF65-F5344CB8AC3E}">
        <p14:creationId xmlns:p14="http://schemas.microsoft.com/office/powerpoint/2010/main" val="81718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7D23E29-7F69-425B-87A3-C089681CA278}" type="datetimeFigureOut">
              <a:rPr lang="it-IT" smtClean="0"/>
              <a:t>13/12/2013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B040792-DDFE-4425-BC0F-E383EC0A78D0}" type="slidenum">
              <a:rPr lang="it-IT" smtClean="0"/>
              <a:t>‹N›</a:t>
            </a:fld>
            <a:endParaRPr lang="it-IT"/>
          </a:p>
        </p:txBody>
      </p:sp>
    </p:spTree>
    <p:extLst>
      <p:ext uri="{BB962C8B-B14F-4D97-AF65-F5344CB8AC3E}">
        <p14:creationId xmlns:p14="http://schemas.microsoft.com/office/powerpoint/2010/main" val="298624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7D23E29-7F69-425B-87A3-C089681CA278}" type="datetimeFigureOut">
              <a:rPr lang="it-IT" smtClean="0"/>
              <a:t>13/12/2013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B040792-DDFE-4425-BC0F-E383EC0A78D0}" type="slidenum">
              <a:rPr lang="it-IT" smtClean="0"/>
              <a:t>‹N›</a:t>
            </a:fld>
            <a:endParaRPr lang="it-IT"/>
          </a:p>
        </p:txBody>
      </p:sp>
    </p:spTree>
    <p:extLst>
      <p:ext uri="{BB962C8B-B14F-4D97-AF65-F5344CB8AC3E}">
        <p14:creationId xmlns:p14="http://schemas.microsoft.com/office/powerpoint/2010/main" val="1468222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F7D23E29-7F69-425B-87A3-C089681CA278}" type="datetimeFigureOut">
              <a:rPr lang="it-IT" smtClean="0"/>
              <a:t>13/12/2013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B040792-DDFE-4425-BC0F-E383EC0A78D0}" type="slidenum">
              <a:rPr lang="it-IT" smtClean="0"/>
              <a:t>‹N›</a:t>
            </a:fld>
            <a:endParaRPr lang="it-IT"/>
          </a:p>
        </p:txBody>
      </p:sp>
    </p:spTree>
    <p:extLst>
      <p:ext uri="{BB962C8B-B14F-4D97-AF65-F5344CB8AC3E}">
        <p14:creationId xmlns:p14="http://schemas.microsoft.com/office/powerpoint/2010/main" val="126916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7D23E29-7F69-425B-87A3-C089681CA278}" type="datetimeFigureOut">
              <a:rPr lang="it-IT" smtClean="0"/>
              <a:t>13/12/2013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B040792-DDFE-4425-BC0F-E383EC0A78D0}" type="slidenum">
              <a:rPr lang="it-IT" smtClean="0"/>
              <a:t>‹N›</a:t>
            </a:fld>
            <a:endParaRPr lang="it-IT"/>
          </a:p>
        </p:txBody>
      </p:sp>
    </p:spTree>
    <p:extLst>
      <p:ext uri="{BB962C8B-B14F-4D97-AF65-F5344CB8AC3E}">
        <p14:creationId xmlns:p14="http://schemas.microsoft.com/office/powerpoint/2010/main" val="2721647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7D23E29-7F69-425B-87A3-C089681CA278}" type="datetimeFigureOut">
              <a:rPr lang="it-IT" smtClean="0"/>
              <a:t>13/12/2013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B040792-DDFE-4425-BC0F-E383EC0A78D0}" type="slidenum">
              <a:rPr lang="it-IT" smtClean="0"/>
              <a:t>‹N›</a:t>
            </a:fld>
            <a:endParaRPr lang="it-IT"/>
          </a:p>
        </p:txBody>
      </p:sp>
    </p:spTree>
    <p:extLst>
      <p:ext uri="{BB962C8B-B14F-4D97-AF65-F5344CB8AC3E}">
        <p14:creationId xmlns:p14="http://schemas.microsoft.com/office/powerpoint/2010/main" val="3195203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F7D23E29-7F69-425B-87A3-C089681CA278}" type="datetimeFigureOut">
              <a:rPr lang="it-IT" smtClean="0"/>
              <a:t>13/12/2013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B040792-DDFE-4425-BC0F-E383EC0A78D0}" type="slidenum">
              <a:rPr lang="it-IT" smtClean="0"/>
              <a:t>‹N›</a:t>
            </a:fld>
            <a:endParaRPr lang="it-IT"/>
          </a:p>
        </p:txBody>
      </p:sp>
    </p:spTree>
    <p:extLst>
      <p:ext uri="{BB962C8B-B14F-4D97-AF65-F5344CB8AC3E}">
        <p14:creationId xmlns:p14="http://schemas.microsoft.com/office/powerpoint/2010/main" val="2154103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7D23E29-7F69-425B-87A3-C089681CA278}" type="datetimeFigureOut">
              <a:rPr lang="it-IT" smtClean="0"/>
              <a:t>13/12/2013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B040792-DDFE-4425-BC0F-E383EC0A78D0}" type="slidenum">
              <a:rPr lang="it-IT" smtClean="0"/>
              <a:t>‹N›</a:t>
            </a:fld>
            <a:endParaRPr lang="it-IT"/>
          </a:p>
        </p:txBody>
      </p:sp>
    </p:spTree>
    <p:extLst>
      <p:ext uri="{BB962C8B-B14F-4D97-AF65-F5344CB8AC3E}">
        <p14:creationId xmlns:p14="http://schemas.microsoft.com/office/powerpoint/2010/main" val="2702632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7D23E29-7F69-425B-87A3-C089681CA278}" type="datetimeFigureOut">
              <a:rPr lang="it-IT" smtClean="0"/>
              <a:t>13/12/2013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B040792-DDFE-4425-BC0F-E383EC0A78D0}" type="slidenum">
              <a:rPr lang="it-IT" smtClean="0"/>
              <a:t>‹N›</a:t>
            </a:fld>
            <a:endParaRPr lang="it-IT"/>
          </a:p>
        </p:txBody>
      </p:sp>
    </p:spTree>
    <p:extLst>
      <p:ext uri="{BB962C8B-B14F-4D97-AF65-F5344CB8AC3E}">
        <p14:creationId xmlns:p14="http://schemas.microsoft.com/office/powerpoint/2010/main" val="3902648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7D23E29-7F69-425B-87A3-C089681CA278}" type="datetimeFigureOut">
              <a:rPr lang="it-IT" smtClean="0"/>
              <a:t>13/12/2013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B040792-DDFE-4425-BC0F-E383EC0A78D0}" type="slidenum">
              <a:rPr lang="it-IT" smtClean="0"/>
              <a:t>‹N›</a:t>
            </a:fld>
            <a:endParaRPr lang="it-IT"/>
          </a:p>
        </p:txBody>
      </p:sp>
    </p:spTree>
    <p:extLst>
      <p:ext uri="{BB962C8B-B14F-4D97-AF65-F5344CB8AC3E}">
        <p14:creationId xmlns:p14="http://schemas.microsoft.com/office/powerpoint/2010/main" val="3598961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D23E29-7F69-425B-87A3-C089681CA278}" type="datetimeFigureOut">
              <a:rPr lang="it-IT" smtClean="0"/>
              <a:t>13/12/2013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040792-DDFE-4425-BC0F-E383EC0A78D0}" type="slidenum">
              <a:rPr lang="it-IT" smtClean="0"/>
              <a:t>‹N›</a:t>
            </a:fld>
            <a:endParaRPr lang="it-IT"/>
          </a:p>
        </p:txBody>
      </p:sp>
    </p:spTree>
    <p:extLst>
      <p:ext uri="{BB962C8B-B14F-4D97-AF65-F5344CB8AC3E}">
        <p14:creationId xmlns:p14="http://schemas.microsoft.com/office/powerpoint/2010/main" val="14293580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smtClean="0"/>
              <a:t>Fonti  e problemi per la storia dell’Università e del sistema formativo</a:t>
            </a:r>
            <a:endParaRPr lang="it-IT" dirty="0"/>
          </a:p>
        </p:txBody>
      </p:sp>
      <p:sp>
        <p:nvSpPr>
          <p:cNvPr id="3" name="Sottotitolo 2"/>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1980862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18058"/>
          </a:xfrm>
        </p:spPr>
        <p:txBody>
          <a:bodyPr>
            <a:normAutofit/>
          </a:bodyPr>
          <a:lstStyle/>
          <a:p>
            <a:r>
              <a:rPr lang="it-IT" sz="1800" dirty="0" smtClean="0"/>
              <a:t>Fonti per la storia dell’Università e del sistema formativo</a:t>
            </a:r>
            <a:endParaRPr lang="it-IT" sz="1800" dirty="0"/>
          </a:p>
        </p:txBody>
      </p:sp>
      <p:sp>
        <p:nvSpPr>
          <p:cNvPr id="3" name="Segnaposto contenuto 2"/>
          <p:cNvSpPr>
            <a:spLocks noGrp="1"/>
          </p:cNvSpPr>
          <p:nvPr>
            <p:ph idx="1"/>
          </p:nvPr>
        </p:nvSpPr>
        <p:spPr>
          <a:xfrm>
            <a:off x="457200" y="764704"/>
            <a:ext cx="8229600" cy="5361459"/>
          </a:xfrm>
        </p:spPr>
        <p:txBody>
          <a:bodyPr>
            <a:normAutofit lnSpcReduction="10000"/>
          </a:bodyPr>
          <a:lstStyle/>
          <a:p>
            <a:r>
              <a:rPr lang="it-IT" dirty="0" smtClean="0"/>
              <a:t>- Contabilità comunale, fonti pubbliche, deliberazioni dei consigli (nomi, provenienze, salari)</a:t>
            </a:r>
          </a:p>
          <a:p>
            <a:r>
              <a:rPr lang="it-IT" dirty="0"/>
              <a:t> </a:t>
            </a:r>
            <a:r>
              <a:rPr lang="it-IT" dirty="0" smtClean="0"/>
              <a:t>materiale didattico conservato negli archivi privati (quaderni, esercitazioni, appunti….) e da lì finito in varie serie archivistiche (fondi ecclesiastici, archivi familiari….)</a:t>
            </a:r>
          </a:p>
          <a:p>
            <a:r>
              <a:rPr lang="it-IT" dirty="0" smtClean="0"/>
              <a:t>«manuali» prodotti dai docenti</a:t>
            </a:r>
            <a:r>
              <a:rPr lang="it-IT" dirty="0"/>
              <a:t> </a:t>
            </a:r>
            <a:endParaRPr lang="it-IT" dirty="0" smtClean="0"/>
          </a:p>
          <a:p>
            <a:r>
              <a:rPr lang="it-IT" dirty="0" smtClean="0"/>
              <a:t>Inventari di biblioteche (prima e dopo la stampa): una tipologia di fonte e genere letterario </a:t>
            </a:r>
          </a:p>
        </p:txBody>
      </p:sp>
    </p:spTree>
    <p:extLst>
      <p:ext uri="{BB962C8B-B14F-4D97-AF65-F5344CB8AC3E}">
        <p14:creationId xmlns:p14="http://schemas.microsoft.com/office/powerpoint/2010/main" val="1551207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18058"/>
          </a:xfrm>
        </p:spPr>
        <p:txBody>
          <a:bodyPr>
            <a:normAutofit/>
          </a:bodyPr>
          <a:lstStyle/>
          <a:p>
            <a:r>
              <a:rPr lang="it-IT" sz="1600" dirty="0" smtClean="0"/>
              <a:t>Fonti per la storia delle Università e del sistema educativo</a:t>
            </a:r>
            <a:endParaRPr lang="it-IT" sz="1600" dirty="0"/>
          </a:p>
        </p:txBody>
      </p:sp>
      <p:sp>
        <p:nvSpPr>
          <p:cNvPr id="3" name="Segnaposto contenuto 2"/>
          <p:cNvSpPr>
            <a:spLocks noGrp="1"/>
          </p:cNvSpPr>
          <p:nvPr>
            <p:ph idx="1"/>
          </p:nvPr>
        </p:nvSpPr>
        <p:spPr>
          <a:xfrm>
            <a:off x="457200" y="620688"/>
            <a:ext cx="8229600" cy="5505475"/>
          </a:xfrm>
        </p:spPr>
        <p:txBody>
          <a:bodyPr/>
          <a:lstStyle/>
          <a:p>
            <a:pPr marL="0" indent="0">
              <a:buNone/>
            </a:pPr>
            <a:r>
              <a:rPr lang="it-IT" dirty="0" smtClean="0"/>
              <a:t>E’ un esempio interessante della (frequente) necessità di costruirsi il proprio sistema di fonti in funzione del problema che si vuole approfondire</a:t>
            </a:r>
            <a:endParaRPr lang="it-IT" dirty="0"/>
          </a:p>
        </p:txBody>
      </p:sp>
    </p:spTree>
    <p:extLst>
      <p:ext uri="{BB962C8B-B14F-4D97-AF65-F5344CB8AC3E}">
        <p14:creationId xmlns:p14="http://schemas.microsoft.com/office/powerpoint/2010/main" val="1146389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346050"/>
          </a:xfrm>
        </p:spPr>
        <p:txBody>
          <a:bodyPr>
            <a:noAutofit/>
          </a:bodyPr>
          <a:lstStyle/>
          <a:p>
            <a:r>
              <a:rPr lang="it-IT" sz="2000" dirty="0" smtClean="0"/>
              <a:t>Fonti per la storia delle Università ecc.</a:t>
            </a:r>
            <a:endParaRPr lang="it-IT" sz="2000" dirty="0"/>
          </a:p>
        </p:txBody>
      </p:sp>
      <p:sp>
        <p:nvSpPr>
          <p:cNvPr id="3" name="Segnaposto contenuto 2"/>
          <p:cNvSpPr>
            <a:spLocks noGrp="1"/>
          </p:cNvSpPr>
          <p:nvPr>
            <p:ph idx="1"/>
          </p:nvPr>
        </p:nvSpPr>
        <p:spPr>
          <a:xfrm>
            <a:off x="457200" y="692696"/>
            <a:ext cx="8229600" cy="5433467"/>
          </a:xfrm>
        </p:spPr>
        <p:txBody>
          <a:bodyPr>
            <a:normAutofit fontScale="92500" lnSpcReduction="20000"/>
          </a:bodyPr>
          <a:lstStyle/>
          <a:p>
            <a:r>
              <a:rPr lang="it-IT" i="1" dirty="0" smtClean="0"/>
              <a:t>Le </a:t>
            </a:r>
            <a:r>
              <a:rPr lang="it-IT" i="1" dirty="0" err="1" smtClean="0"/>
              <a:t>vocabulaire</a:t>
            </a:r>
            <a:r>
              <a:rPr lang="it-IT" i="1" dirty="0" smtClean="0"/>
              <a:t> </a:t>
            </a:r>
            <a:r>
              <a:rPr lang="it-IT" i="1" dirty="0" err="1" smtClean="0"/>
              <a:t>des</a:t>
            </a:r>
            <a:r>
              <a:rPr lang="it-IT" i="1" dirty="0" smtClean="0"/>
              <a:t> </a:t>
            </a:r>
            <a:r>
              <a:rPr lang="it-IT" i="1" dirty="0" err="1" smtClean="0"/>
              <a:t>écoles</a:t>
            </a:r>
            <a:r>
              <a:rPr lang="it-IT" i="1" dirty="0" smtClean="0"/>
              <a:t> et </a:t>
            </a:r>
            <a:r>
              <a:rPr lang="it-IT" i="1" dirty="0" err="1" smtClean="0"/>
              <a:t>des</a:t>
            </a:r>
            <a:r>
              <a:rPr lang="it-IT" i="1" dirty="0" smtClean="0"/>
              <a:t> </a:t>
            </a:r>
            <a:r>
              <a:rPr lang="it-IT" i="1" dirty="0" err="1" smtClean="0"/>
              <a:t>méthodes</a:t>
            </a:r>
            <a:r>
              <a:rPr lang="it-IT" i="1" dirty="0" smtClean="0"/>
              <a:t> d’</a:t>
            </a:r>
            <a:r>
              <a:rPr lang="it-IT" i="1" dirty="0" err="1" smtClean="0"/>
              <a:t>enseignement</a:t>
            </a:r>
            <a:r>
              <a:rPr lang="it-IT" i="1" dirty="0" smtClean="0"/>
              <a:t> </a:t>
            </a:r>
            <a:r>
              <a:rPr lang="it-IT" i="1" dirty="0" err="1" smtClean="0"/>
              <a:t>au</a:t>
            </a:r>
            <a:r>
              <a:rPr lang="it-IT" i="1" dirty="0" smtClean="0"/>
              <a:t> M.A., </a:t>
            </a:r>
            <a:r>
              <a:rPr lang="it-IT" dirty="0" err="1" smtClean="0"/>
              <a:t>Turnhout</a:t>
            </a:r>
            <a:r>
              <a:rPr lang="it-IT" dirty="0" smtClean="0"/>
              <a:t> 1992</a:t>
            </a:r>
          </a:p>
          <a:p>
            <a:r>
              <a:rPr lang="it-IT" dirty="0" smtClean="0"/>
              <a:t>O. </a:t>
            </a:r>
            <a:r>
              <a:rPr lang="it-IT" dirty="0" err="1" smtClean="0"/>
              <a:t>Weijers</a:t>
            </a:r>
            <a:r>
              <a:rPr lang="it-IT" dirty="0" smtClean="0"/>
              <a:t>, Le </a:t>
            </a:r>
            <a:r>
              <a:rPr lang="it-IT" dirty="0" err="1" smtClean="0"/>
              <a:t>maniement</a:t>
            </a:r>
            <a:r>
              <a:rPr lang="it-IT" dirty="0" smtClean="0"/>
              <a:t> </a:t>
            </a:r>
            <a:r>
              <a:rPr lang="it-IT" dirty="0" err="1" smtClean="0"/>
              <a:t>du</a:t>
            </a:r>
            <a:r>
              <a:rPr lang="it-IT" dirty="0" smtClean="0"/>
              <a:t> </a:t>
            </a:r>
            <a:r>
              <a:rPr lang="it-IT" dirty="0" err="1" smtClean="0"/>
              <a:t>savoir</a:t>
            </a:r>
            <a:r>
              <a:rPr lang="it-IT" dirty="0" smtClean="0"/>
              <a:t>. </a:t>
            </a:r>
            <a:r>
              <a:rPr lang="it-IT" dirty="0" err="1" smtClean="0"/>
              <a:t>Pratiques</a:t>
            </a:r>
            <a:r>
              <a:rPr lang="it-IT" dirty="0" smtClean="0"/>
              <a:t> </a:t>
            </a:r>
            <a:r>
              <a:rPr lang="it-IT" dirty="0" err="1" smtClean="0"/>
              <a:t>intellectuelles</a:t>
            </a:r>
            <a:r>
              <a:rPr lang="it-IT" dirty="0" smtClean="0"/>
              <a:t> à l’époque </a:t>
            </a:r>
            <a:r>
              <a:rPr lang="it-IT" dirty="0" err="1" smtClean="0"/>
              <a:t>des</a:t>
            </a:r>
            <a:r>
              <a:rPr lang="it-IT" dirty="0" smtClean="0"/>
              <a:t> </a:t>
            </a:r>
            <a:r>
              <a:rPr lang="it-IT" dirty="0" err="1" smtClean="0"/>
              <a:t>premières</a:t>
            </a:r>
            <a:r>
              <a:rPr lang="it-IT" dirty="0" smtClean="0"/>
              <a:t> </a:t>
            </a:r>
            <a:r>
              <a:rPr lang="it-IT" dirty="0" err="1" smtClean="0"/>
              <a:t>universités</a:t>
            </a:r>
            <a:r>
              <a:rPr lang="it-IT" dirty="0" smtClean="0"/>
              <a:t>, </a:t>
            </a:r>
            <a:r>
              <a:rPr lang="it-IT" dirty="0" err="1" smtClean="0"/>
              <a:t>Turnhout</a:t>
            </a:r>
            <a:r>
              <a:rPr lang="it-IT" dirty="0" smtClean="0"/>
              <a:t> 1996</a:t>
            </a:r>
          </a:p>
          <a:p>
            <a:r>
              <a:rPr lang="it-IT" dirty="0" smtClean="0"/>
              <a:t>J. Verger, Istituzioni e sapere nel secolo XIII, Milano 1996</a:t>
            </a:r>
          </a:p>
          <a:p>
            <a:r>
              <a:rPr lang="it-IT" dirty="0" smtClean="0"/>
              <a:t>J. Verger, Le università del medioevo, Parigi 1973 (ed.it. Bologna 1991)</a:t>
            </a:r>
          </a:p>
          <a:p>
            <a:r>
              <a:rPr lang="it-IT" dirty="0" smtClean="0"/>
              <a:t>Università in Europa. Le istituzioni universitarie dal medioevo ai nostri giorni. Strutture, organizzazione, funzionamento, a cura di A. Romano, Soveria Mannelli (CZ) 1995</a:t>
            </a:r>
            <a:endParaRPr lang="it-IT" dirty="0"/>
          </a:p>
        </p:txBody>
      </p:sp>
    </p:spTree>
    <p:extLst>
      <p:ext uri="{BB962C8B-B14F-4D97-AF65-F5344CB8AC3E}">
        <p14:creationId xmlns:p14="http://schemas.microsoft.com/office/powerpoint/2010/main" val="27270574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346050"/>
          </a:xfrm>
        </p:spPr>
        <p:txBody>
          <a:bodyPr>
            <a:normAutofit fontScale="90000"/>
          </a:bodyPr>
          <a:lstStyle/>
          <a:p>
            <a:r>
              <a:rPr lang="it-IT" dirty="0" smtClean="0"/>
              <a:t>l</a:t>
            </a:r>
            <a:endParaRPr lang="it-IT" dirty="0"/>
          </a:p>
        </p:txBody>
      </p:sp>
      <p:sp>
        <p:nvSpPr>
          <p:cNvPr id="3" name="Segnaposto contenuto 2"/>
          <p:cNvSpPr>
            <a:spLocks noGrp="1"/>
          </p:cNvSpPr>
          <p:nvPr>
            <p:ph idx="1"/>
          </p:nvPr>
        </p:nvSpPr>
        <p:spPr>
          <a:xfrm>
            <a:off x="457200" y="692696"/>
            <a:ext cx="8229600" cy="5433467"/>
          </a:xfrm>
        </p:spPr>
        <p:txBody>
          <a:bodyPr>
            <a:normAutofit fontScale="92500" lnSpcReduction="20000"/>
          </a:bodyPr>
          <a:lstStyle/>
          <a:p>
            <a:r>
              <a:rPr lang="it-IT" dirty="0" err="1" smtClean="0"/>
              <a:t>Les</a:t>
            </a:r>
            <a:r>
              <a:rPr lang="it-IT" dirty="0" smtClean="0"/>
              <a:t> </a:t>
            </a:r>
            <a:r>
              <a:rPr lang="it-IT" dirty="0" err="1" smtClean="0"/>
              <a:t>universités</a:t>
            </a:r>
            <a:r>
              <a:rPr lang="it-IT" dirty="0" smtClean="0"/>
              <a:t> </a:t>
            </a:r>
            <a:r>
              <a:rPr lang="it-IT" dirty="0" err="1" smtClean="0"/>
              <a:t>européennes</a:t>
            </a:r>
            <a:r>
              <a:rPr lang="it-IT" dirty="0" smtClean="0"/>
              <a:t> </a:t>
            </a:r>
            <a:r>
              <a:rPr lang="it-IT" dirty="0" err="1" smtClean="0"/>
              <a:t>du</a:t>
            </a:r>
            <a:r>
              <a:rPr lang="it-IT" dirty="0" smtClean="0"/>
              <a:t> XVI </a:t>
            </a:r>
            <a:r>
              <a:rPr lang="it-IT" dirty="0" err="1" smtClean="0"/>
              <a:t>au</a:t>
            </a:r>
            <a:r>
              <a:rPr lang="it-IT" dirty="0" smtClean="0"/>
              <a:t> XVIII </a:t>
            </a:r>
            <a:r>
              <a:rPr lang="it-IT" dirty="0" err="1" smtClean="0"/>
              <a:t>siècle</a:t>
            </a:r>
            <a:r>
              <a:rPr lang="it-IT" dirty="0" smtClean="0"/>
              <a:t>. Histoire sociale </a:t>
            </a:r>
            <a:r>
              <a:rPr lang="it-IT" dirty="0" err="1" smtClean="0"/>
              <a:t>des</a:t>
            </a:r>
            <a:r>
              <a:rPr lang="it-IT" dirty="0" smtClean="0"/>
              <a:t> </a:t>
            </a:r>
            <a:r>
              <a:rPr lang="it-IT" dirty="0" err="1" smtClean="0"/>
              <a:t>populations</a:t>
            </a:r>
            <a:r>
              <a:rPr lang="it-IT" dirty="0" smtClean="0"/>
              <a:t> </a:t>
            </a:r>
            <a:r>
              <a:rPr lang="it-IT" dirty="0" err="1" smtClean="0"/>
              <a:t>étudiantes</a:t>
            </a:r>
            <a:r>
              <a:rPr lang="it-IT" dirty="0" smtClean="0"/>
              <a:t>, a c. di D. Julia, J. </a:t>
            </a:r>
            <a:r>
              <a:rPr lang="it-IT" dirty="0" err="1" smtClean="0"/>
              <a:t>Revel</a:t>
            </a:r>
            <a:r>
              <a:rPr lang="it-IT" dirty="0" smtClean="0"/>
              <a:t>, R. </a:t>
            </a:r>
            <a:r>
              <a:rPr lang="it-IT" dirty="0" err="1" smtClean="0"/>
              <a:t>Chartier</a:t>
            </a:r>
            <a:r>
              <a:rPr lang="it-IT" dirty="0" smtClean="0"/>
              <a:t>, Parigi 1986-89</a:t>
            </a:r>
          </a:p>
          <a:p>
            <a:r>
              <a:rPr lang="it-IT" dirty="0" smtClean="0"/>
              <a:t>Le Università dell’Europa, a cura di G.P. Brizzi, J. Verger, (La nascita delle Università, 1990; Gli uomini e i luoghi: secoli XII-XVIII, Milano 1993; Le scuole e i maestri, Il medioevo, Milano 1994, e voll. Successivi)</a:t>
            </a:r>
          </a:p>
          <a:p>
            <a:r>
              <a:rPr lang="it-IT" dirty="0" smtClean="0"/>
              <a:t>Università e società nei secoli XII-XVI, Pistoia 1982</a:t>
            </a:r>
          </a:p>
          <a:p>
            <a:r>
              <a:rPr lang="it-IT" dirty="0" smtClean="0"/>
              <a:t>Studenti e università degli studenti a Bologna dal XII al XIX secolo, a cura di G.P. Brizzi, A.I. Pini, Bologna 1986</a:t>
            </a:r>
            <a:endParaRPr lang="it-IT" dirty="0"/>
          </a:p>
        </p:txBody>
      </p:sp>
    </p:spTree>
    <p:extLst>
      <p:ext uri="{BB962C8B-B14F-4D97-AF65-F5344CB8AC3E}">
        <p14:creationId xmlns:p14="http://schemas.microsoft.com/office/powerpoint/2010/main" val="15694678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202034"/>
          </a:xfrm>
        </p:spPr>
        <p:txBody>
          <a:bodyPr>
            <a:normAutofit fontScale="90000"/>
          </a:bodyPr>
          <a:lstStyle/>
          <a:p>
            <a:r>
              <a:rPr lang="it-IT" dirty="0" smtClean="0"/>
              <a:t>,</a:t>
            </a:r>
            <a:endParaRPr lang="it-IT" dirty="0"/>
          </a:p>
        </p:txBody>
      </p:sp>
      <p:sp>
        <p:nvSpPr>
          <p:cNvPr id="3" name="Segnaposto contenuto 2"/>
          <p:cNvSpPr>
            <a:spLocks noGrp="1"/>
          </p:cNvSpPr>
          <p:nvPr>
            <p:ph idx="1"/>
          </p:nvPr>
        </p:nvSpPr>
        <p:spPr>
          <a:xfrm>
            <a:off x="457200" y="764704"/>
            <a:ext cx="8229600" cy="5361459"/>
          </a:xfrm>
        </p:spPr>
        <p:txBody>
          <a:bodyPr>
            <a:normAutofit lnSpcReduction="10000"/>
          </a:bodyPr>
          <a:lstStyle/>
          <a:p>
            <a:r>
              <a:rPr lang="it-IT" dirty="0" smtClean="0"/>
              <a:t>Le tipologie di fonti:</a:t>
            </a:r>
          </a:p>
          <a:p>
            <a:r>
              <a:rPr lang="it-IT" dirty="0" smtClean="0"/>
              <a:t>Le fonti «ufficiali» prodotte dall’istituzione</a:t>
            </a:r>
            <a:r>
              <a:rPr lang="it-IT" dirty="0"/>
              <a:t> </a:t>
            </a:r>
            <a:r>
              <a:rPr lang="it-IT" dirty="0" smtClean="0"/>
              <a:t>e conservate negli archivi dell’istituzione o presso i destinatari</a:t>
            </a:r>
          </a:p>
          <a:p>
            <a:pPr>
              <a:buFontTx/>
              <a:buChar char="-"/>
            </a:pPr>
            <a:r>
              <a:rPr lang="it-IT" dirty="0" smtClean="0"/>
              <a:t>Statuti delle </a:t>
            </a:r>
            <a:r>
              <a:rPr lang="it-IT" dirty="0" err="1" smtClean="0"/>
              <a:t>universitates</a:t>
            </a:r>
            <a:endParaRPr lang="it-IT" dirty="0" smtClean="0"/>
          </a:p>
          <a:p>
            <a:pPr>
              <a:buFontTx/>
              <a:buChar char="-"/>
            </a:pPr>
            <a:r>
              <a:rPr lang="it-IT" dirty="0" smtClean="0"/>
              <a:t>Statuti dei collegi universitari</a:t>
            </a:r>
          </a:p>
          <a:p>
            <a:pPr>
              <a:buFontTx/>
              <a:buChar char="-"/>
            </a:pPr>
            <a:r>
              <a:rPr lang="it-IT" dirty="0" smtClean="0"/>
              <a:t>Ruolini delle cattedre</a:t>
            </a:r>
          </a:p>
          <a:p>
            <a:pPr>
              <a:buFontTx/>
              <a:buChar char="-"/>
            </a:pPr>
            <a:r>
              <a:rPr lang="it-IT" dirty="0" smtClean="0"/>
              <a:t>Diplomi di laurea</a:t>
            </a:r>
          </a:p>
          <a:p>
            <a:pPr>
              <a:buFontTx/>
              <a:buChar char="-"/>
            </a:pPr>
            <a:r>
              <a:rPr lang="it-IT" dirty="0" smtClean="0"/>
              <a:t>Certificazioni (Acta </a:t>
            </a:r>
            <a:r>
              <a:rPr lang="it-IT" dirty="0" err="1" smtClean="0"/>
              <a:t>graduum</a:t>
            </a:r>
            <a:r>
              <a:rPr lang="it-IT" dirty="0" smtClean="0"/>
              <a:t>): rapporti con le curie vescovili e con i poteri universali</a:t>
            </a:r>
          </a:p>
          <a:p>
            <a:pPr>
              <a:buFontTx/>
              <a:buChar char="-"/>
            </a:pPr>
            <a:endParaRPr lang="it-IT" dirty="0" smtClean="0"/>
          </a:p>
          <a:p>
            <a:pPr>
              <a:buFontTx/>
              <a:buChar char="-"/>
            </a:pPr>
            <a:endParaRPr lang="it-IT" dirty="0" smtClean="0"/>
          </a:p>
        </p:txBody>
      </p:sp>
    </p:spTree>
    <p:extLst>
      <p:ext uri="{BB962C8B-B14F-4D97-AF65-F5344CB8AC3E}">
        <p14:creationId xmlns:p14="http://schemas.microsoft.com/office/powerpoint/2010/main" val="661857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346050"/>
          </a:xfrm>
        </p:spPr>
        <p:txBody>
          <a:bodyPr>
            <a:normAutofit fontScale="90000"/>
          </a:bodyPr>
          <a:lstStyle/>
          <a:p>
            <a:r>
              <a:rPr lang="it-IT" dirty="0" smtClean="0"/>
              <a:t>.</a:t>
            </a:r>
            <a:endParaRPr lang="it-IT" dirty="0"/>
          </a:p>
        </p:txBody>
      </p:sp>
      <p:sp>
        <p:nvSpPr>
          <p:cNvPr id="3" name="Segnaposto contenuto 2"/>
          <p:cNvSpPr>
            <a:spLocks noGrp="1"/>
          </p:cNvSpPr>
          <p:nvPr>
            <p:ph idx="1"/>
          </p:nvPr>
        </p:nvSpPr>
        <p:spPr>
          <a:xfrm>
            <a:off x="457200" y="620688"/>
            <a:ext cx="8229600" cy="5505475"/>
          </a:xfrm>
        </p:spPr>
        <p:txBody>
          <a:bodyPr/>
          <a:lstStyle/>
          <a:p>
            <a:r>
              <a:rPr lang="it-IT" dirty="0" smtClean="0"/>
              <a:t>Istituzioni «parallele» e derivate: le corporazioni cittadine dei ‘</a:t>
            </a:r>
            <a:r>
              <a:rPr lang="it-IT" dirty="0" err="1" smtClean="0"/>
              <a:t>doctores</a:t>
            </a:r>
            <a:r>
              <a:rPr lang="it-IT" dirty="0" smtClean="0"/>
              <a:t>’ e lo </a:t>
            </a:r>
            <a:r>
              <a:rPr lang="it-IT" dirty="0" err="1" smtClean="0"/>
              <a:t>Studium</a:t>
            </a:r>
            <a:r>
              <a:rPr lang="it-IT" dirty="0" smtClean="0"/>
              <a:t> </a:t>
            </a:r>
          </a:p>
          <a:p>
            <a:r>
              <a:rPr lang="it-IT" dirty="0" smtClean="0"/>
              <a:t>Infatti il conferimento dei gradi accademici non è solo un diritto delle autorità universali che delegano (ad es., a Bologna 1219, all’arcidiacono della Chiesa di Bologna), ma anche un’operazione squisitamente tecnica affidata a un corpo definito di esaminatori</a:t>
            </a:r>
            <a:endParaRPr lang="it-IT" dirty="0"/>
          </a:p>
        </p:txBody>
      </p:sp>
    </p:spTree>
    <p:extLst>
      <p:ext uri="{BB962C8B-B14F-4D97-AF65-F5344CB8AC3E}">
        <p14:creationId xmlns:p14="http://schemas.microsoft.com/office/powerpoint/2010/main" val="4904146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346050"/>
          </a:xfrm>
        </p:spPr>
        <p:txBody>
          <a:bodyPr>
            <a:normAutofit fontScale="90000"/>
          </a:bodyPr>
          <a:lstStyle/>
          <a:p>
            <a:r>
              <a:rPr lang="it-IT" dirty="0" smtClean="0"/>
              <a:t>,</a:t>
            </a:r>
            <a:endParaRPr lang="it-IT" dirty="0"/>
          </a:p>
        </p:txBody>
      </p:sp>
      <p:sp>
        <p:nvSpPr>
          <p:cNvPr id="3" name="Segnaposto contenuto 2"/>
          <p:cNvSpPr>
            <a:spLocks noGrp="1"/>
          </p:cNvSpPr>
          <p:nvPr>
            <p:ph idx="1"/>
          </p:nvPr>
        </p:nvSpPr>
        <p:spPr>
          <a:xfrm>
            <a:off x="457200" y="764704"/>
            <a:ext cx="8229600" cy="5361459"/>
          </a:xfrm>
        </p:spPr>
        <p:txBody>
          <a:bodyPr/>
          <a:lstStyle/>
          <a:p>
            <a:r>
              <a:rPr lang="it-IT" dirty="0" smtClean="0"/>
              <a:t>Il sistema para-istituzionale di supporto</a:t>
            </a:r>
          </a:p>
          <a:p>
            <a:r>
              <a:rPr lang="it-IT" dirty="0" smtClean="0"/>
              <a:t>Le «pecie» e la produzione del libro universitario </a:t>
            </a:r>
          </a:p>
          <a:p>
            <a:r>
              <a:rPr lang="it-IT" dirty="0" smtClean="0"/>
              <a:t>Medicina, Diritto</a:t>
            </a:r>
          </a:p>
          <a:p>
            <a:endParaRPr lang="it-IT" dirty="0"/>
          </a:p>
          <a:p>
            <a:r>
              <a:rPr lang="it-IT" dirty="0" smtClean="0"/>
              <a:t>Università e libro a stampa</a:t>
            </a:r>
          </a:p>
          <a:p>
            <a:r>
              <a:rPr lang="it-IT" dirty="0" smtClean="0"/>
              <a:t>(Cataloghi degli incunaboli e delle cinquecentine) </a:t>
            </a:r>
          </a:p>
          <a:p>
            <a:endParaRPr lang="it-IT" dirty="0"/>
          </a:p>
        </p:txBody>
      </p:sp>
    </p:spTree>
    <p:extLst>
      <p:ext uri="{BB962C8B-B14F-4D97-AF65-F5344CB8AC3E}">
        <p14:creationId xmlns:p14="http://schemas.microsoft.com/office/powerpoint/2010/main" val="273537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202034"/>
          </a:xfrm>
        </p:spPr>
        <p:txBody>
          <a:bodyPr>
            <a:normAutofit fontScale="90000"/>
          </a:bodyPr>
          <a:lstStyle/>
          <a:p>
            <a:r>
              <a:rPr lang="it-IT" dirty="0" smtClean="0"/>
              <a:t>.</a:t>
            </a:r>
            <a:endParaRPr lang="it-IT" dirty="0"/>
          </a:p>
        </p:txBody>
      </p:sp>
      <p:sp>
        <p:nvSpPr>
          <p:cNvPr id="3" name="Segnaposto contenuto 2"/>
          <p:cNvSpPr>
            <a:spLocks noGrp="1"/>
          </p:cNvSpPr>
          <p:nvPr>
            <p:ph idx="1"/>
          </p:nvPr>
        </p:nvSpPr>
        <p:spPr>
          <a:xfrm>
            <a:off x="457200" y="692696"/>
            <a:ext cx="8229600" cy="5433467"/>
          </a:xfrm>
        </p:spPr>
        <p:txBody>
          <a:bodyPr/>
          <a:lstStyle/>
          <a:p>
            <a:r>
              <a:rPr lang="it-IT" dirty="0" smtClean="0"/>
              <a:t>Nei collegi sono riuniti i cittadini provvisti di titolo di studio nelle diverse discipline: il diritto civile, il diritto canonico, la medicina, le arti liberali, a partire dal secondo Trecento anche il collegio dei teologi («</a:t>
            </a:r>
            <a:r>
              <a:rPr lang="it-IT" dirty="0" err="1" smtClean="0"/>
              <a:t>magistri</a:t>
            </a:r>
            <a:r>
              <a:rPr lang="it-IT" dirty="0" smtClean="0"/>
              <a:t> in sacra pagina»; a Padova la facoltà teologica è istituita nel 1363) che però ha caratteristiche diverse</a:t>
            </a:r>
            <a:endParaRPr lang="it-IT" dirty="0"/>
          </a:p>
        </p:txBody>
      </p:sp>
    </p:spTree>
    <p:extLst>
      <p:ext uri="{BB962C8B-B14F-4D97-AF65-F5344CB8AC3E}">
        <p14:creationId xmlns:p14="http://schemas.microsoft.com/office/powerpoint/2010/main" val="41248751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274042"/>
          </a:xfrm>
        </p:spPr>
        <p:txBody>
          <a:bodyPr>
            <a:normAutofit fontScale="90000"/>
          </a:bodyPr>
          <a:lstStyle/>
          <a:p>
            <a:r>
              <a:rPr lang="it-IT" dirty="0" smtClean="0"/>
              <a:t>.</a:t>
            </a:r>
            <a:endParaRPr lang="it-IT" dirty="0"/>
          </a:p>
        </p:txBody>
      </p:sp>
      <p:sp>
        <p:nvSpPr>
          <p:cNvPr id="3" name="Segnaposto contenuto 2"/>
          <p:cNvSpPr>
            <a:spLocks noGrp="1"/>
          </p:cNvSpPr>
          <p:nvPr>
            <p:ph idx="1"/>
          </p:nvPr>
        </p:nvSpPr>
        <p:spPr>
          <a:xfrm>
            <a:off x="457200" y="620688"/>
            <a:ext cx="8229600" cy="5505475"/>
          </a:xfrm>
        </p:spPr>
        <p:txBody>
          <a:bodyPr/>
          <a:lstStyle/>
          <a:p>
            <a:r>
              <a:rPr lang="it-IT" dirty="0" smtClean="0"/>
              <a:t>Fonti «studentesche»</a:t>
            </a:r>
          </a:p>
          <a:p>
            <a:r>
              <a:rPr lang="it-IT" dirty="0" smtClean="0"/>
              <a:t>Le fonti notarili (università e città): alloggi, vita sociale….,</a:t>
            </a:r>
          </a:p>
          <a:p>
            <a:r>
              <a:rPr lang="it-IT" dirty="0" smtClean="0"/>
              <a:t>L’orazione di laurea</a:t>
            </a:r>
          </a:p>
          <a:p>
            <a:r>
              <a:rPr lang="it-IT" dirty="0" smtClean="0"/>
              <a:t>L’Università come luogo di lobbying e di incontro tra le élites</a:t>
            </a:r>
          </a:p>
          <a:p>
            <a:r>
              <a:rPr lang="it-IT" dirty="0" smtClean="0"/>
              <a:t>La corrispondenza </a:t>
            </a:r>
          </a:p>
          <a:p>
            <a:r>
              <a:rPr lang="it-IT" dirty="0" smtClean="0"/>
              <a:t>La contabilità, le spese </a:t>
            </a:r>
          </a:p>
        </p:txBody>
      </p:sp>
    </p:spTree>
    <p:extLst>
      <p:ext uri="{BB962C8B-B14F-4D97-AF65-F5344CB8AC3E}">
        <p14:creationId xmlns:p14="http://schemas.microsoft.com/office/powerpoint/2010/main" val="1067155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90066"/>
          </a:xfrm>
        </p:spPr>
        <p:txBody>
          <a:bodyPr>
            <a:noAutofit/>
          </a:bodyPr>
          <a:lstStyle/>
          <a:p>
            <a:r>
              <a:rPr lang="it-IT" sz="2400" dirty="0" smtClean="0"/>
              <a:t>Fonti per la storia dell’Università e del sistema formativo</a:t>
            </a:r>
            <a:endParaRPr lang="it-IT" sz="2400" dirty="0"/>
          </a:p>
        </p:txBody>
      </p:sp>
      <p:sp>
        <p:nvSpPr>
          <p:cNvPr id="3" name="Segnaposto contenuto 2"/>
          <p:cNvSpPr>
            <a:spLocks noGrp="1"/>
          </p:cNvSpPr>
          <p:nvPr>
            <p:ph idx="1"/>
          </p:nvPr>
        </p:nvSpPr>
        <p:spPr>
          <a:xfrm>
            <a:off x="457200" y="908720"/>
            <a:ext cx="8229600" cy="5217443"/>
          </a:xfrm>
        </p:spPr>
        <p:txBody>
          <a:bodyPr/>
          <a:lstStyle/>
          <a:p>
            <a:r>
              <a:rPr lang="it-IT" dirty="0" smtClean="0"/>
              <a:t>Il superamento dell’egemonia culturale ecclesiastica nella trasmissione dei </a:t>
            </a:r>
            <a:r>
              <a:rPr lang="it-IT" dirty="0" err="1" smtClean="0"/>
              <a:t>saperi</a:t>
            </a:r>
            <a:endParaRPr lang="it-IT" dirty="0" smtClean="0"/>
          </a:p>
          <a:p>
            <a:endParaRPr lang="it-IT" dirty="0"/>
          </a:p>
          <a:p>
            <a:r>
              <a:rPr lang="it-IT" dirty="0" smtClean="0"/>
              <a:t>Le scuole cattedrali (a partire dall’età carolingia)</a:t>
            </a:r>
          </a:p>
          <a:p>
            <a:r>
              <a:rPr lang="it-IT" dirty="0" smtClean="0"/>
              <a:t>Forme di trasmissione occasionale delle conoscenze teoriche e pratiche nei diversi campi dello scibile (medico, giuridico, filosofico, letterario, tecnico e tecnologico…)</a:t>
            </a:r>
            <a:endParaRPr lang="it-IT" dirty="0"/>
          </a:p>
        </p:txBody>
      </p:sp>
    </p:spTree>
    <p:extLst>
      <p:ext uri="{BB962C8B-B14F-4D97-AF65-F5344CB8AC3E}">
        <p14:creationId xmlns:p14="http://schemas.microsoft.com/office/powerpoint/2010/main" val="3748700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18058"/>
          </a:xfrm>
        </p:spPr>
        <p:txBody>
          <a:bodyPr>
            <a:noAutofit/>
          </a:bodyPr>
          <a:lstStyle/>
          <a:p>
            <a:r>
              <a:rPr lang="it-IT" sz="2800" dirty="0" smtClean="0"/>
              <a:t>Fonti per la storia dell’Università e del sistema formativo</a:t>
            </a:r>
            <a:endParaRPr lang="it-IT" sz="2800" dirty="0"/>
          </a:p>
        </p:txBody>
      </p:sp>
      <p:sp>
        <p:nvSpPr>
          <p:cNvPr id="3" name="Segnaposto contenuto 2"/>
          <p:cNvSpPr>
            <a:spLocks noGrp="1"/>
          </p:cNvSpPr>
          <p:nvPr>
            <p:ph idx="1"/>
          </p:nvPr>
        </p:nvSpPr>
        <p:spPr>
          <a:xfrm>
            <a:off x="457200" y="1052736"/>
            <a:ext cx="8229600" cy="5073427"/>
          </a:xfrm>
        </p:spPr>
        <p:txBody>
          <a:bodyPr/>
          <a:lstStyle/>
          <a:p>
            <a:r>
              <a:rPr lang="it-IT" dirty="0" smtClean="0"/>
              <a:t>Lo snodo dei monasteri e delle biblioteche ecclesiastiche</a:t>
            </a:r>
          </a:p>
          <a:p>
            <a:r>
              <a:rPr lang="it-IT" dirty="0" smtClean="0"/>
              <a:t>L’importanza, dal punto di vista metodologico, di un rapporto corretto con la tradizione manoscritta: dal «testo» al «codice» come contenitore e come testimone</a:t>
            </a:r>
          </a:p>
          <a:p>
            <a:r>
              <a:rPr lang="it-IT" dirty="0" smtClean="0"/>
              <a:t>I cataloghi dei manoscritti </a:t>
            </a:r>
            <a:endParaRPr lang="it-IT" dirty="0"/>
          </a:p>
          <a:p>
            <a:pPr marL="0" indent="0">
              <a:buNone/>
            </a:pPr>
            <a:endParaRPr lang="it-IT" dirty="0"/>
          </a:p>
        </p:txBody>
      </p:sp>
    </p:spTree>
    <p:extLst>
      <p:ext uri="{BB962C8B-B14F-4D97-AF65-F5344CB8AC3E}">
        <p14:creationId xmlns:p14="http://schemas.microsoft.com/office/powerpoint/2010/main" val="3310452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346050"/>
          </a:xfrm>
        </p:spPr>
        <p:txBody>
          <a:bodyPr>
            <a:normAutofit/>
          </a:bodyPr>
          <a:lstStyle/>
          <a:p>
            <a:r>
              <a:rPr lang="it-IT" sz="1600" dirty="0" smtClean="0"/>
              <a:t>Fonti per la storia delle Università e del sistema formativo</a:t>
            </a:r>
            <a:endParaRPr lang="it-IT" sz="1600" dirty="0"/>
          </a:p>
        </p:txBody>
      </p:sp>
      <p:sp>
        <p:nvSpPr>
          <p:cNvPr id="3" name="Segnaposto contenuto 2"/>
          <p:cNvSpPr>
            <a:spLocks noGrp="1"/>
          </p:cNvSpPr>
          <p:nvPr>
            <p:ph idx="1"/>
          </p:nvPr>
        </p:nvSpPr>
        <p:spPr>
          <a:xfrm>
            <a:off x="457200" y="692696"/>
            <a:ext cx="8229600" cy="5433467"/>
          </a:xfrm>
        </p:spPr>
        <p:txBody>
          <a:bodyPr/>
          <a:lstStyle/>
          <a:p>
            <a:r>
              <a:rPr lang="it-IT" dirty="0" smtClean="0"/>
              <a:t>L’assenza di una cultura «tecnologica» nel medioevo occidentale</a:t>
            </a:r>
          </a:p>
          <a:p>
            <a:r>
              <a:rPr lang="it-IT" dirty="0" smtClean="0"/>
              <a:t>Interi comparti scientifici restano legati alla trattatistica antica o tardo-antica, senza sviluppi, e vengono riscoperti a secoli di distanza: </a:t>
            </a:r>
          </a:p>
          <a:p>
            <a:r>
              <a:rPr lang="it-IT" dirty="0" smtClean="0"/>
              <a:t>L’architettura (la riscoperta di Vitruvio è quattrocentesca)</a:t>
            </a:r>
          </a:p>
          <a:p>
            <a:r>
              <a:rPr lang="it-IT" dirty="0" smtClean="0"/>
              <a:t>L’arte della guerra (</a:t>
            </a:r>
            <a:r>
              <a:rPr lang="it-IT" dirty="0" err="1" smtClean="0"/>
              <a:t>Vegezio</a:t>
            </a:r>
            <a:r>
              <a:rPr lang="it-IT" dirty="0" smtClean="0"/>
              <a:t>, Palladio)</a:t>
            </a:r>
          </a:p>
          <a:p>
            <a:r>
              <a:rPr lang="it-IT" dirty="0" smtClean="0"/>
              <a:t>La medicina (il tramite arabo), ecc. </a:t>
            </a:r>
          </a:p>
          <a:p>
            <a:pPr marL="0" indent="0">
              <a:buNone/>
            </a:pPr>
            <a:endParaRPr lang="it-IT" dirty="0" smtClean="0"/>
          </a:p>
          <a:p>
            <a:endParaRPr lang="it-IT" dirty="0"/>
          </a:p>
        </p:txBody>
      </p:sp>
    </p:spTree>
    <p:extLst>
      <p:ext uri="{BB962C8B-B14F-4D97-AF65-F5344CB8AC3E}">
        <p14:creationId xmlns:p14="http://schemas.microsoft.com/office/powerpoint/2010/main" val="1060638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18058"/>
          </a:xfrm>
        </p:spPr>
        <p:txBody>
          <a:bodyPr>
            <a:normAutofit/>
          </a:bodyPr>
          <a:lstStyle/>
          <a:p>
            <a:r>
              <a:rPr lang="it-IT" sz="2000" dirty="0" smtClean="0"/>
              <a:t>Fonti per la storia dell’Università e del sistema formativo</a:t>
            </a:r>
            <a:endParaRPr lang="it-IT" sz="2000" dirty="0"/>
          </a:p>
        </p:txBody>
      </p:sp>
      <p:sp>
        <p:nvSpPr>
          <p:cNvPr id="3" name="Segnaposto contenuto 2"/>
          <p:cNvSpPr>
            <a:spLocks noGrp="1"/>
          </p:cNvSpPr>
          <p:nvPr>
            <p:ph idx="1"/>
          </p:nvPr>
        </p:nvSpPr>
        <p:spPr>
          <a:xfrm>
            <a:off x="457200" y="764704"/>
            <a:ext cx="8229600" cy="5361459"/>
          </a:xfrm>
        </p:spPr>
        <p:txBody>
          <a:bodyPr/>
          <a:lstStyle/>
          <a:p>
            <a:r>
              <a:rPr lang="it-IT" dirty="0" smtClean="0"/>
              <a:t>Il diritto si trasmette a lungo attraverso canali informali e «pratici» (la circolazione di materiali non sistematici: le collezioni canonistiche, la trasmissione delle conoscenze in materia di diritto romano da notaio a notaio, da giudice a giudice; il diritto feudale dall’oralità alla scrittura )</a:t>
            </a:r>
          </a:p>
          <a:p>
            <a:r>
              <a:rPr lang="it-IT" dirty="0" smtClean="0"/>
              <a:t>In generale, la tarda nascita degli specialismi scientifici e del sistema delle conoscenze come lo conosciamo oggi</a:t>
            </a:r>
            <a:endParaRPr lang="it-IT" dirty="0"/>
          </a:p>
        </p:txBody>
      </p:sp>
    </p:spTree>
    <p:extLst>
      <p:ext uri="{BB962C8B-B14F-4D97-AF65-F5344CB8AC3E}">
        <p14:creationId xmlns:p14="http://schemas.microsoft.com/office/powerpoint/2010/main" val="3740261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346050"/>
          </a:xfrm>
        </p:spPr>
        <p:txBody>
          <a:bodyPr>
            <a:noAutofit/>
          </a:bodyPr>
          <a:lstStyle/>
          <a:p>
            <a:r>
              <a:rPr lang="it-IT" sz="2000" dirty="0" smtClean="0"/>
              <a:t>Fonti per la storia dell’Università e del sistema formativo</a:t>
            </a:r>
            <a:endParaRPr lang="it-IT" sz="2000" dirty="0"/>
          </a:p>
        </p:txBody>
      </p:sp>
      <p:sp>
        <p:nvSpPr>
          <p:cNvPr id="3" name="Segnaposto contenuto 2"/>
          <p:cNvSpPr>
            <a:spLocks noGrp="1"/>
          </p:cNvSpPr>
          <p:nvPr>
            <p:ph idx="1"/>
          </p:nvPr>
        </p:nvSpPr>
        <p:spPr>
          <a:xfrm>
            <a:off x="457200" y="620688"/>
            <a:ext cx="8229600" cy="5505475"/>
          </a:xfrm>
        </p:spPr>
        <p:txBody>
          <a:bodyPr/>
          <a:lstStyle/>
          <a:p>
            <a:r>
              <a:rPr lang="it-IT" dirty="0" smtClean="0"/>
              <a:t>Il sistema si apre e si complica a partire dal Duecento</a:t>
            </a:r>
          </a:p>
          <a:p>
            <a:r>
              <a:rPr lang="it-IT" dirty="0" smtClean="0"/>
              <a:t>- sistema formativo di base</a:t>
            </a:r>
          </a:p>
          <a:p>
            <a:r>
              <a:rPr lang="it-IT" dirty="0" smtClean="0"/>
              <a:t>- «sistema» universitario</a:t>
            </a:r>
          </a:p>
          <a:p>
            <a:r>
              <a:rPr lang="it-IT" dirty="0" smtClean="0"/>
              <a:t>- trasmissione dei </a:t>
            </a:r>
            <a:r>
              <a:rPr lang="it-IT" dirty="0" err="1" smtClean="0"/>
              <a:t>saperi</a:t>
            </a:r>
            <a:r>
              <a:rPr lang="it-IT" dirty="0" smtClean="0"/>
              <a:t> tecnici all’interno del sistema corporativo </a:t>
            </a:r>
            <a:endParaRPr lang="it-IT" dirty="0"/>
          </a:p>
        </p:txBody>
      </p:sp>
    </p:spTree>
    <p:extLst>
      <p:ext uri="{BB962C8B-B14F-4D97-AF65-F5344CB8AC3E}">
        <p14:creationId xmlns:p14="http://schemas.microsoft.com/office/powerpoint/2010/main" val="758435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346050"/>
          </a:xfrm>
        </p:spPr>
        <p:txBody>
          <a:bodyPr>
            <a:noAutofit/>
          </a:bodyPr>
          <a:lstStyle/>
          <a:p>
            <a:r>
              <a:rPr lang="it-IT" sz="2000" dirty="0" smtClean="0"/>
              <a:t>Fonti per la storia dell’Università e del sistema formativo</a:t>
            </a:r>
            <a:endParaRPr lang="it-IT" sz="2000" dirty="0"/>
          </a:p>
        </p:txBody>
      </p:sp>
      <p:sp>
        <p:nvSpPr>
          <p:cNvPr id="3" name="Segnaposto contenuto 2"/>
          <p:cNvSpPr>
            <a:spLocks noGrp="1"/>
          </p:cNvSpPr>
          <p:nvPr>
            <p:ph idx="1"/>
          </p:nvPr>
        </p:nvSpPr>
        <p:spPr>
          <a:xfrm>
            <a:off x="457200" y="836712"/>
            <a:ext cx="8229600" cy="5289451"/>
          </a:xfrm>
        </p:spPr>
        <p:txBody>
          <a:bodyPr>
            <a:normAutofit fontScale="92500" lnSpcReduction="10000"/>
          </a:bodyPr>
          <a:lstStyle/>
          <a:p>
            <a:r>
              <a:rPr lang="it-IT" dirty="0" smtClean="0"/>
              <a:t>I comuni cittadini (e rurali) e l’insegnamento dei rudimenti grammaticali («</a:t>
            </a:r>
            <a:r>
              <a:rPr lang="it-IT" dirty="0" err="1" smtClean="0"/>
              <a:t>conducere</a:t>
            </a:r>
            <a:r>
              <a:rPr lang="it-IT" dirty="0" smtClean="0"/>
              <a:t> </a:t>
            </a:r>
            <a:r>
              <a:rPr lang="it-IT" dirty="0" err="1" smtClean="0"/>
              <a:t>magistrum</a:t>
            </a:r>
            <a:r>
              <a:rPr lang="it-IT" dirty="0" smtClean="0"/>
              <a:t>»)</a:t>
            </a:r>
          </a:p>
          <a:p>
            <a:r>
              <a:rPr lang="it-IT" dirty="0" smtClean="0"/>
              <a:t>Ingaggio di maestri di grammatica da parte del comune cittadino, ma rapporto professionale privato (le famiglie degli studenti, che spesso convivono con il maestro, pagano il salario, talvolta parzialmente sostenuto dal comune)</a:t>
            </a:r>
          </a:p>
          <a:p>
            <a:r>
              <a:rPr lang="it-IT" dirty="0" smtClean="0"/>
              <a:t>Numero chiuso e obbligo del «</a:t>
            </a:r>
            <a:r>
              <a:rPr lang="it-IT" dirty="0" err="1" smtClean="0"/>
              <a:t>repetitor</a:t>
            </a:r>
            <a:r>
              <a:rPr lang="it-IT" dirty="0" smtClean="0"/>
              <a:t>» pagato dal maestro se si supera un certo standard numerico Dalla scuola alla cancelleria comunale: non c’è un confine preciso</a:t>
            </a:r>
            <a:endParaRPr lang="it-IT" dirty="0"/>
          </a:p>
        </p:txBody>
      </p:sp>
    </p:spTree>
    <p:extLst>
      <p:ext uri="{BB962C8B-B14F-4D97-AF65-F5344CB8AC3E}">
        <p14:creationId xmlns:p14="http://schemas.microsoft.com/office/powerpoint/2010/main" val="98248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62074"/>
          </a:xfrm>
        </p:spPr>
        <p:txBody>
          <a:bodyPr>
            <a:normAutofit/>
          </a:bodyPr>
          <a:lstStyle/>
          <a:p>
            <a:r>
              <a:rPr lang="it-IT" sz="2000" dirty="0" smtClean="0"/>
              <a:t>Fonti per la storia dell’Università e del sistema educativo</a:t>
            </a:r>
            <a:endParaRPr lang="it-IT" sz="2000" dirty="0"/>
          </a:p>
        </p:txBody>
      </p:sp>
      <p:sp>
        <p:nvSpPr>
          <p:cNvPr id="3" name="Segnaposto contenuto 2"/>
          <p:cNvSpPr>
            <a:spLocks noGrp="1"/>
          </p:cNvSpPr>
          <p:nvPr>
            <p:ph idx="1"/>
          </p:nvPr>
        </p:nvSpPr>
        <p:spPr>
          <a:xfrm>
            <a:off x="457200" y="908720"/>
            <a:ext cx="8229600" cy="5217443"/>
          </a:xfrm>
        </p:spPr>
        <p:txBody>
          <a:bodyPr/>
          <a:lstStyle/>
          <a:p>
            <a:r>
              <a:rPr lang="it-IT" dirty="0" smtClean="0"/>
              <a:t>Scuole di abaco: </a:t>
            </a:r>
          </a:p>
          <a:p>
            <a:r>
              <a:rPr lang="it-IT" dirty="0" smtClean="0"/>
              <a:t>Cifre arabe </a:t>
            </a:r>
          </a:p>
          <a:p>
            <a:r>
              <a:rPr lang="it-IT" dirty="0" smtClean="0"/>
              <a:t>Matematica ai fini del commercio, «contabilità» (egemonia culturale del ceto mercantile su questo comparto)</a:t>
            </a:r>
          </a:p>
          <a:p>
            <a:endParaRPr lang="it-IT" dirty="0"/>
          </a:p>
        </p:txBody>
      </p:sp>
    </p:spTree>
    <p:extLst>
      <p:ext uri="{BB962C8B-B14F-4D97-AF65-F5344CB8AC3E}">
        <p14:creationId xmlns:p14="http://schemas.microsoft.com/office/powerpoint/2010/main" val="1571035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346050"/>
          </a:xfrm>
        </p:spPr>
        <p:txBody>
          <a:bodyPr>
            <a:noAutofit/>
          </a:bodyPr>
          <a:lstStyle/>
          <a:p>
            <a:r>
              <a:rPr lang="it-IT" sz="1800" dirty="0" smtClean="0"/>
              <a:t>Fonti per la storia dell’Università e del sistema educativo</a:t>
            </a:r>
            <a:endParaRPr lang="it-IT" sz="1800" dirty="0"/>
          </a:p>
        </p:txBody>
      </p:sp>
      <p:sp>
        <p:nvSpPr>
          <p:cNvPr id="3" name="Segnaposto contenuto 2"/>
          <p:cNvSpPr>
            <a:spLocks noGrp="1"/>
          </p:cNvSpPr>
          <p:nvPr>
            <p:ph idx="1"/>
          </p:nvPr>
        </p:nvSpPr>
        <p:spPr>
          <a:xfrm>
            <a:off x="457200" y="836712"/>
            <a:ext cx="8229600" cy="5289451"/>
          </a:xfrm>
        </p:spPr>
        <p:txBody>
          <a:bodyPr/>
          <a:lstStyle/>
          <a:p>
            <a:r>
              <a:rPr lang="it-IT" dirty="0" smtClean="0"/>
              <a:t>Per questi ambiti di ricerca (storia della formazione «primaria» in età medievale  e rinascimentale) non esistono fonti seriali specifiche, perché non esiste una istituzione e dunque non esiste una memoria istituzionalizzata, un «archivio» </a:t>
            </a:r>
          </a:p>
          <a:p>
            <a:r>
              <a:rPr lang="it-IT" dirty="0" smtClean="0"/>
              <a:t>Praticamente per ogni città esistono studi «monografici» (la scuola a ****, maestri e grammatici a ****) costruiti attraverso fonti disparate e artigianalmente raccolte</a:t>
            </a:r>
            <a:endParaRPr lang="it-IT" dirty="0"/>
          </a:p>
        </p:txBody>
      </p:sp>
    </p:spTree>
    <p:extLst>
      <p:ext uri="{BB962C8B-B14F-4D97-AF65-F5344CB8AC3E}">
        <p14:creationId xmlns:p14="http://schemas.microsoft.com/office/powerpoint/2010/main" val="177272019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TotalTime>
  <Words>1082</Words>
  <Application>Microsoft Office PowerPoint</Application>
  <PresentationFormat>Presentazione su schermo (4:3)</PresentationFormat>
  <Paragraphs>80</Paragraphs>
  <Slides>18</Slides>
  <Notes>0</Notes>
  <HiddenSlides>0</HiddenSlides>
  <MMClips>0</MMClips>
  <ScaleCrop>false</ScaleCrop>
  <HeadingPairs>
    <vt:vector size="4" baseType="variant">
      <vt:variant>
        <vt:lpstr>Tema</vt:lpstr>
      </vt:variant>
      <vt:variant>
        <vt:i4>1</vt:i4>
      </vt:variant>
      <vt:variant>
        <vt:lpstr>Titoli diapositive</vt:lpstr>
      </vt:variant>
      <vt:variant>
        <vt:i4>18</vt:i4>
      </vt:variant>
    </vt:vector>
  </HeadingPairs>
  <TitlesOfParts>
    <vt:vector size="19" baseType="lpstr">
      <vt:lpstr>Tema di Office</vt:lpstr>
      <vt:lpstr>Fonti  e problemi per la storia dell’Università e del sistema formativo</vt:lpstr>
      <vt:lpstr>Fonti per la storia dell’Università e del sistema formativo</vt:lpstr>
      <vt:lpstr>Fonti per la storia dell’Università e del sistema formativo</vt:lpstr>
      <vt:lpstr>Fonti per la storia delle Università e del sistema formativo</vt:lpstr>
      <vt:lpstr>Fonti per la storia dell’Università e del sistema formativo</vt:lpstr>
      <vt:lpstr>Fonti per la storia dell’Università e del sistema formativo</vt:lpstr>
      <vt:lpstr>Fonti per la storia dell’Università e del sistema formativo</vt:lpstr>
      <vt:lpstr>Fonti per la storia dell’Università e del sistema educativo</vt:lpstr>
      <vt:lpstr>Fonti per la storia dell’Università e del sistema educativo</vt:lpstr>
      <vt:lpstr>Fonti per la storia dell’Università e del sistema formativo</vt:lpstr>
      <vt:lpstr>Fonti per la storia delle Università e del sistema educativo</vt:lpstr>
      <vt:lpstr>Fonti per la storia delle Università ecc.</vt:lpstr>
      <vt:lpstr>l</vt:lpstr>
      <vt:lpstr>,</vt:lpstr>
      <vt:lpstr>.</vt:lpstr>
      <vt:lpstr>,</vt:lpstr>
      <vt:lpstr>.</vt:lpstr>
      <vt:lpstr>.</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Fonti per la storia dell’Università e del sistema formativo</dc:title>
  <dc:creator>Varanini</dc:creator>
  <cp:lastModifiedBy>Varanini</cp:lastModifiedBy>
  <cp:revision>9</cp:revision>
  <dcterms:created xsi:type="dcterms:W3CDTF">2011-12-23T05:35:04Z</dcterms:created>
  <dcterms:modified xsi:type="dcterms:W3CDTF">2013-12-13T07:37:07Z</dcterms:modified>
</cp:coreProperties>
</file>