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63" r:id="rId5"/>
    <p:sldId id="259" r:id="rId6"/>
    <p:sldId id="264" r:id="rId7"/>
    <p:sldId id="265" r:id="rId8"/>
    <p:sldId id="260" r:id="rId9"/>
    <p:sldId id="261" r:id="rId10"/>
    <p:sldId id="262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Stile chiaro 1 - Color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7AC3CCA-C797-4891-BE02-D94E43425B78}" styleName="Stile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13" autoAdjust="0"/>
    <p:restoredTop sz="94671" autoAdjust="0"/>
  </p:normalViewPr>
  <p:slideViewPr>
    <p:cSldViewPr>
      <p:cViewPr>
        <p:scale>
          <a:sx n="100" d="100"/>
          <a:sy n="100" d="100"/>
        </p:scale>
        <p:origin x="-448" y="-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A42F334-C08E-4577-8EEB-668811EB6BA8}" type="datetimeFigureOut">
              <a:rPr lang="en-US"/>
              <a:pPr>
                <a:defRPr/>
              </a:pPr>
              <a:t>7/27/2011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CDEDC7D-8788-4893-A62D-B29F41E8D92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83427A-479C-45AC-B59D-CAED32677C9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514F816-2485-4AEB-9C8B-4A6E154FB17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0"/>
          <p:cNvSpPr/>
          <p:nvPr userDrawn="1"/>
        </p:nvSpPr>
        <p:spPr>
          <a:xfrm>
            <a:off x="928688" y="3648075"/>
            <a:ext cx="7291387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" name="Picture 4" descr="NewMarchi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7"/>
          <p:cNvSpPr>
            <a:spLocks noChangeArrowheads="1"/>
          </p:cNvSpPr>
          <p:nvPr userDrawn="1"/>
        </p:nvSpPr>
        <p:spPr bwMode="auto">
          <a:xfrm>
            <a:off x="0" y="765175"/>
            <a:ext cx="827088" cy="6092825"/>
          </a:xfrm>
          <a:prstGeom prst="rect">
            <a:avLst/>
          </a:prstGeom>
          <a:solidFill>
            <a:srgbClr val="FFC1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10" name="Rectangle 19"/>
          <p:cNvSpPr>
            <a:spLocks noChangeArrowheads="1"/>
          </p:cNvSpPr>
          <p:nvPr userDrawn="1"/>
        </p:nvSpPr>
        <p:spPr bwMode="auto">
          <a:xfrm>
            <a:off x="828675" y="0"/>
            <a:ext cx="7491413" cy="765175"/>
          </a:xfrm>
          <a:prstGeom prst="rect">
            <a:avLst/>
          </a:prstGeom>
          <a:solidFill>
            <a:srgbClr val="62D862">
              <a:alpha val="75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pic>
        <p:nvPicPr>
          <p:cNvPr id="11" name="Picture 20" descr="logodipartiment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7143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0"/>
          <p:cNvSpPr>
            <a:spLocks noChangeArrowheads="1"/>
          </p:cNvSpPr>
          <p:nvPr userDrawn="1"/>
        </p:nvSpPr>
        <p:spPr bwMode="auto">
          <a:xfrm>
            <a:off x="928688" y="3643313"/>
            <a:ext cx="214312" cy="1284287"/>
          </a:xfrm>
          <a:prstGeom prst="rect">
            <a:avLst/>
          </a:prstGeom>
          <a:solidFill>
            <a:srgbClr val="62D862">
              <a:alpha val="75000"/>
            </a:srgbClr>
          </a:solidFill>
          <a:ln w="9525">
            <a:solidFill>
              <a:srgbClr val="62D86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13" name="Rectangle 26"/>
          <p:cNvSpPr>
            <a:spLocks noChangeArrowheads="1"/>
          </p:cNvSpPr>
          <p:nvPr userDrawn="1"/>
        </p:nvSpPr>
        <p:spPr bwMode="auto">
          <a:xfrm>
            <a:off x="928688" y="5072063"/>
            <a:ext cx="238125" cy="642937"/>
          </a:xfrm>
          <a:prstGeom prst="rect">
            <a:avLst/>
          </a:prstGeom>
          <a:solidFill>
            <a:srgbClr val="FFC1E0">
              <a:alpha val="70000"/>
            </a:srgbClr>
          </a:solidFill>
          <a:ln w="9525">
            <a:solidFill>
              <a:srgbClr val="FFC1E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733800"/>
            <a:ext cx="6858000" cy="1143000"/>
          </a:xfrm>
        </p:spPr>
        <p:txBody>
          <a:bodyPr anchor="ctr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 anchor="ctr"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14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823DCB18-4AD0-43A5-B308-C0F5F507F1FF}" type="datetimeFigureOut">
              <a:rPr lang="en-US"/>
              <a:pPr>
                <a:defRPr/>
              </a:pPr>
              <a:t>7/27/2011</a:t>
            </a:fld>
            <a:endParaRPr lang="en-US"/>
          </a:p>
        </p:txBody>
      </p:sp>
      <p:sp>
        <p:nvSpPr>
          <p:cNvPr id="15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E941E7-AF94-40A6-A4C4-9092E9FE5C57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F370BF-EB13-4948-8A73-69F71A09849D}" type="datetimeFigureOut">
              <a:rPr lang="en-US"/>
              <a:pPr>
                <a:defRPr/>
              </a:pPr>
              <a:t>7/27/2011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096E9-85A3-48A3-85CD-D16BAC270D2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77580-9739-4799-A22F-57C0B508987A}" type="datetimeFigureOut">
              <a:rPr lang="en-US"/>
              <a:pPr>
                <a:defRPr/>
              </a:pPr>
              <a:t>7/27/2011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6F9A0-58AA-4549-A9F6-2696863C68F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NewMarchi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7"/>
          <p:cNvSpPr>
            <a:spLocks noChangeArrowheads="1"/>
          </p:cNvSpPr>
          <p:nvPr userDrawn="1"/>
        </p:nvSpPr>
        <p:spPr bwMode="auto">
          <a:xfrm>
            <a:off x="0" y="765175"/>
            <a:ext cx="357188" cy="6092825"/>
          </a:xfrm>
          <a:prstGeom prst="rect">
            <a:avLst/>
          </a:prstGeom>
          <a:solidFill>
            <a:srgbClr val="FFC1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6" name="Rectangle 19"/>
          <p:cNvSpPr>
            <a:spLocks noChangeArrowheads="1"/>
          </p:cNvSpPr>
          <p:nvPr userDrawn="1"/>
        </p:nvSpPr>
        <p:spPr bwMode="auto">
          <a:xfrm>
            <a:off x="828675" y="0"/>
            <a:ext cx="7491413" cy="357188"/>
          </a:xfrm>
          <a:prstGeom prst="rect">
            <a:avLst/>
          </a:prstGeom>
          <a:solidFill>
            <a:srgbClr val="62D862">
              <a:alpha val="75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pic>
        <p:nvPicPr>
          <p:cNvPr id="7" name="Picture 20" descr="logodipartiment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7143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642958"/>
          </a:xfrm>
        </p:spPr>
        <p:txBody>
          <a:bodyPr/>
          <a:lstStyle/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tx2"/>
              </a:buClr>
              <a:defRPr/>
            </a:lvl1pPr>
            <a:lvl2pPr>
              <a:buClr>
                <a:schemeClr val="tx1">
                  <a:lumMod val="50000"/>
                  <a:lumOff val="50000"/>
                </a:schemeClr>
              </a:buClr>
              <a:defRPr/>
            </a:lvl2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8D75E-7161-4331-AD3D-2B9730A5B33C}" type="datetimeFigureOut">
              <a:rPr lang="en-US"/>
              <a:pPr>
                <a:defRPr/>
              </a:pPr>
              <a:t>7/27/2011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FFA45-37AA-4D69-83A8-8F1A56B6654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B7F088-5ECA-4031-9E7E-5F943CD39F3C}" type="datetimeFigureOut">
              <a:rPr lang="en-US"/>
              <a:pPr>
                <a:defRPr/>
              </a:pPr>
              <a:t>7/27/2011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FB48D-784E-49FB-B32B-10AEA77D8B0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1CE52-B575-4851-A57B-11C4A6B8B605}" type="datetimeFigureOut">
              <a:rPr lang="en-US"/>
              <a:pPr>
                <a:defRPr/>
              </a:pPr>
              <a:t>7/27/2011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81C8B-1090-432A-8608-13CB015F8F00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9E4FC-CD3A-4933-AD32-BC7FC5614AF0}" type="datetimeFigureOut">
              <a:rPr lang="en-US"/>
              <a:pPr>
                <a:defRPr/>
              </a:pPr>
              <a:t>7/27/2011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A87F1-3001-4C42-AE7A-2B4E7E4EFEC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63296-4958-4EA6-AD6B-F8ADA65CDE14}" type="datetimeFigureOut">
              <a:rPr lang="en-US"/>
              <a:pPr>
                <a:defRPr/>
              </a:pPr>
              <a:t>7/27/2011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A6FE0-B245-43D6-BEEB-6B9490B421B5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1FCEC-9316-449F-8507-8E2140EF4545}" type="datetimeFigureOut">
              <a:rPr lang="en-US"/>
              <a:pPr>
                <a:defRPr/>
              </a:pPr>
              <a:t>7/27/2011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9D9EA-1C54-4423-9DE3-BCE1224F54FF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E99A0-9FF5-4EDD-A074-427CBD2AC2BF}" type="datetimeFigureOut">
              <a:rPr lang="en-US"/>
              <a:pPr>
                <a:defRPr/>
              </a:pPr>
              <a:t>7/27/2011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1B0FF-CDBC-4063-BB89-730ACE5B325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F49C2-E736-477F-A7FF-B64C2962DACD}" type="datetimeFigureOut">
              <a:rPr lang="en-US"/>
              <a:pPr>
                <a:defRPr/>
              </a:pPr>
              <a:t>7/27/2011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C7E80-8B3E-4815-9610-2E2BE6C4B0F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  <a:endParaRPr lang="en-US" smtClean="0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A833EB8-87B8-4729-A619-935FD180A9AB}" type="datetimeFigureOut">
              <a:rPr lang="en-US"/>
              <a:pPr>
                <a:defRPr/>
              </a:pPr>
              <a:t>7/27/2011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9729EBA-5AD8-4FE9-978B-F914ECE5AACE}" type="slidenum">
              <a:rPr lang="en-US"/>
              <a:pPr>
                <a:defRPr/>
              </a:pPr>
              <a:t>‹N›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18" r:id="rId4"/>
    <p:sldLayoutId id="2147483719" r:id="rId5"/>
    <p:sldLayoutId id="2147483724" r:id="rId6"/>
    <p:sldLayoutId id="2147483725" r:id="rId7"/>
    <p:sldLayoutId id="2147483726" r:id="rId8"/>
    <p:sldLayoutId id="2147483727" r:id="rId9"/>
    <p:sldLayoutId id="2147483720" r:id="rId10"/>
    <p:sldLayoutId id="214748372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it-IT" dirty="0" smtClean="0"/>
              <a:t>INFORMATICA </a:t>
            </a:r>
            <a:r>
              <a:rPr lang="it-IT" smtClean="0"/>
              <a:t>PER IL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COMMERCIO ELETTRONICO</a:t>
            </a:r>
            <a:endParaRPr lang="it-IT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it-IT" dirty="0" smtClean="0">
                <a:solidFill>
                  <a:schemeClr val="tx1"/>
                </a:solidFill>
              </a:rPr>
              <a:t>MATTEO CRISTANI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MODALITA’ </a:t>
            </a:r>
            <a:r>
              <a:rPr lang="it-IT" dirty="0" err="1" smtClean="0"/>
              <a:t>D’ESAME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L’esame consiste in una tesina e nella discussione orale della stessa.</a:t>
            </a:r>
          </a:p>
          <a:p>
            <a:r>
              <a:rPr lang="it-IT" dirty="0" smtClean="0"/>
              <a:t>La tesina </a:t>
            </a:r>
            <a:r>
              <a:rPr lang="it-IT" dirty="0" smtClean="0"/>
              <a:t>consisterà:</a:t>
            </a:r>
          </a:p>
          <a:p>
            <a:pPr lvl="1"/>
            <a:r>
              <a:rPr lang="it-IT" dirty="0" smtClean="0"/>
              <a:t>Nella simulazione di un processo di acquisto di prodotti online;</a:t>
            </a:r>
          </a:p>
          <a:p>
            <a:pPr lvl="1"/>
            <a:r>
              <a:rPr lang="it-IT" dirty="0" smtClean="0"/>
              <a:t>Nella predisposizione di un sito web per la vendita di prodotti.</a:t>
            </a:r>
            <a:endParaRPr lang="it-IT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500063"/>
            <a:ext cx="8229600" cy="642937"/>
          </a:xfrm>
        </p:spPr>
        <p:txBody>
          <a:bodyPr/>
          <a:lstStyle/>
          <a:p>
            <a:pPr eaLnBrk="1" hangingPunct="1"/>
            <a:r>
              <a:rPr lang="it-IT" dirty="0" smtClean="0"/>
              <a:t>INDICE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196753"/>
            <a:ext cx="8229600" cy="720080"/>
          </a:xfrm>
        </p:spPr>
        <p:txBody>
          <a:bodyPr/>
          <a:lstStyle/>
          <a:p>
            <a:pPr eaLnBrk="1" hangingPunct="1"/>
            <a:r>
              <a:rPr lang="it-IT" dirty="0" smtClean="0"/>
              <a:t>CICLO DELLE LEZIONI</a:t>
            </a:r>
          </a:p>
        </p:txBody>
      </p:sp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755576" y="1988840"/>
          <a:ext cx="7704858" cy="3960441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284143"/>
                <a:gridCol w="1284143"/>
                <a:gridCol w="1284143"/>
                <a:gridCol w="1284143"/>
                <a:gridCol w="1284143"/>
                <a:gridCol w="1284143"/>
              </a:tblGrid>
              <a:tr h="1320147"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LEZ.</a:t>
                      </a:r>
                      <a:r>
                        <a:rPr lang="it-IT" b="1" baseline="0" dirty="0" smtClean="0">
                          <a:solidFill>
                            <a:srgbClr val="FF0000"/>
                          </a:solidFill>
                        </a:rPr>
                        <a:t> 1</a:t>
                      </a:r>
                    </a:p>
                    <a:p>
                      <a:r>
                        <a:rPr lang="it-IT" sz="1200" b="0" i="1" dirty="0" smtClean="0">
                          <a:solidFill>
                            <a:srgbClr val="FF0000"/>
                          </a:solidFill>
                        </a:rPr>
                        <a:t>INTRODUZIONE</a:t>
                      </a:r>
                      <a:r>
                        <a:rPr lang="it-IT" sz="1200" b="0" i="1" baseline="0" dirty="0" smtClean="0">
                          <a:solidFill>
                            <a:srgbClr val="FF0000"/>
                          </a:solidFill>
                        </a:rPr>
                        <a:t> AL CORSO</a:t>
                      </a:r>
                      <a:endParaRPr lang="it-IT" sz="1200" b="0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2	</a:t>
                      </a:r>
                      <a:endParaRPr lang="it-IT" b="1" dirty="0" smtClean="0"/>
                    </a:p>
                    <a:p>
                      <a:r>
                        <a:rPr lang="it-IT" sz="1200" b="0" i="1" dirty="0" smtClean="0"/>
                        <a:t>CHE COS’E’ IL COMMERCIO ELETTRONICO</a:t>
                      </a:r>
                      <a:endParaRPr lang="it-IT" sz="12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</a:t>
                      </a:r>
                      <a:r>
                        <a:rPr lang="it-IT" b="1" baseline="0" dirty="0" smtClean="0"/>
                        <a:t>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FONDAMENTI </a:t>
                      </a:r>
                      <a:r>
                        <a:rPr kumimoji="0" lang="it-IT" sz="1200" b="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TEORIA DELLA</a:t>
                      </a:r>
                      <a:b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INFORMAZIONE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</a:t>
                      </a:r>
                      <a:r>
                        <a:rPr lang="it-IT" b="1" baseline="0" dirty="0" smtClean="0"/>
                        <a:t>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STRUTTURA DELLA RETE INTERNET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</a:t>
                      </a:r>
                      <a:r>
                        <a:rPr lang="it-IT" b="1" baseline="0" dirty="0" smtClean="0"/>
                        <a:t>5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i="1" dirty="0" smtClean="0"/>
                        <a:t>FONDAMENTI</a:t>
                      </a:r>
                      <a:r>
                        <a:rPr lang="it-IT" sz="1200" b="0" i="1" baseline="0" dirty="0" smtClean="0"/>
                        <a:t> </a:t>
                      </a:r>
                      <a:r>
                        <a:rPr lang="it-IT" sz="1200" b="0" i="1" baseline="0" dirty="0" err="1" smtClean="0"/>
                        <a:t>DI</a:t>
                      </a:r>
                      <a:r>
                        <a:rPr lang="it-IT" sz="1200" b="0" i="1" baseline="0" dirty="0" smtClean="0"/>
                        <a:t> SICUREZZA INFORMATICA</a:t>
                      </a:r>
                      <a:endParaRPr lang="it-IT" sz="1200" b="0" i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6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ELEMENTI BASE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CRITTOGRAFIA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3201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CRITTOGRAFIA ASIMMETRICA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8</a:t>
                      </a:r>
                      <a:endParaRPr lang="it-IT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TRANSAZIONI ONLINE</a:t>
                      </a:r>
                    </a:p>
                    <a:p>
                      <a:endParaRPr kumimoji="0" lang="it-IT" sz="1200" b="0" i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MODALITA’ TECNOLOGICHE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COMMERCIO ELETTRONICO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ELEMENTI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TEORIA DEI GIOCHI</a:t>
                      </a: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STRATEGIE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NEGOZIATO NEI GIOCHI A SOMMA ZERO</a:t>
                      </a: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LEZ. 12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BARGAINING E ASTA INGLESE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3201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</a:t>
                      </a:r>
                      <a:r>
                        <a:rPr lang="it-IT" b="1" smtClean="0"/>
                        <a:t>.</a:t>
                      </a:r>
                      <a:r>
                        <a:rPr lang="it-IT" b="1" baseline="0" smtClean="0"/>
                        <a:t> </a:t>
                      </a:r>
                      <a:r>
                        <a:rPr lang="it-IT" b="1" baseline="0" smtClean="0"/>
                        <a:t>13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ASTE ONLINE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</a:t>
                      </a:r>
                      <a:r>
                        <a:rPr lang="it-IT" b="1" dirty="0" smtClean="0"/>
                        <a:t>.</a:t>
                      </a:r>
                      <a:r>
                        <a:rPr lang="it-IT" b="1" baseline="0" dirty="0" smtClean="0"/>
                        <a:t> </a:t>
                      </a:r>
                      <a:r>
                        <a:rPr lang="it-IT" b="1" baseline="0" dirty="0" smtClean="0"/>
                        <a:t>14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E-SHOPS</a:t>
                      </a:r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smtClean="0"/>
                        <a:t>LEZ.</a:t>
                      </a:r>
                      <a:r>
                        <a:rPr lang="it-IT" b="1" baseline="0" smtClean="0"/>
                        <a:t> 15</a:t>
                      </a:r>
                      <a:endParaRPr lang="it-IT" b="1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LABORATORIO DI COMMERCIO ELETTRONICO</a:t>
                      </a:r>
                    </a:p>
                    <a:p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16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LABORATORIO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COMMERCIO ELETTRONICO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LABORATORIO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COMMERCIO ELETTRONICO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18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SOMMARIO DEL CORSO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INTRODUZIONE AL CORSO 	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OBIETTIVI</a:t>
            </a:r>
          </a:p>
          <a:p>
            <a:r>
              <a:rPr lang="it-IT" dirty="0" smtClean="0"/>
              <a:t>CONTENUTI</a:t>
            </a:r>
          </a:p>
          <a:p>
            <a:r>
              <a:rPr lang="it-IT" dirty="0" smtClean="0"/>
              <a:t>APPROCCIO</a:t>
            </a:r>
          </a:p>
          <a:p>
            <a:r>
              <a:rPr lang="it-IT" dirty="0" smtClean="0"/>
              <a:t>TESTI ADOTTATI</a:t>
            </a:r>
          </a:p>
          <a:p>
            <a:r>
              <a:rPr lang="it-IT" dirty="0" smtClean="0"/>
              <a:t>MODALITA’ </a:t>
            </a:r>
            <a:r>
              <a:rPr lang="it-IT" dirty="0" err="1" smtClean="0"/>
              <a:t>D’ESAME</a:t>
            </a:r>
            <a:endParaRPr lang="it-IT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OBIETTIVI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Il corso si propone di </a:t>
            </a:r>
            <a:r>
              <a:rPr lang="it-IT" dirty="0" smtClean="0"/>
              <a:t>introdurre il commercio elettronico dal punto di vista tecnologico.</a:t>
            </a:r>
            <a:endParaRPr lang="it-IT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CONTENUTI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CONCETTI BASE </a:t>
            </a:r>
            <a:r>
              <a:rPr lang="it-IT" dirty="0" err="1" smtClean="0"/>
              <a:t>DI</a:t>
            </a:r>
            <a:r>
              <a:rPr lang="it-IT" dirty="0" smtClean="0"/>
              <a:t> </a:t>
            </a:r>
            <a:r>
              <a:rPr lang="it-IT" dirty="0" smtClean="0"/>
              <a:t>TEORIA DELL’INFORMAZIONE</a:t>
            </a:r>
          </a:p>
          <a:p>
            <a:r>
              <a:rPr lang="it-IT" dirty="0" smtClean="0"/>
              <a:t>CONCETTI BASE </a:t>
            </a:r>
            <a:r>
              <a:rPr lang="it-IT" dirty="0" err="1" smtClean="0"/>
              <a:t>DI</a:t>
            </a:r>
            <a:r>
              <a:rPr lang="it-IT" dirty="0" smtClean="0"/>
              <a:t> TEORIA DELLE RETI </a:t>
            </a:r>
            <a:r>
              <a:rPr lang="it-IT" dirty="0" err="1" smtClean="0"/>
              <a:t>DI</a:t>
            </a:r>
            <a:r>
              <a:rPr lang="it-IT" dirty="0" smtClean="0"/>
              <a:t> CALCOLATORI</a:t>
            </a:r>
          </a:p>
          <a:p>
            <a:r>
              <a:rPr lang="it-IT" dirty="0" smtClean="0"/>
              <a:t>ELEMENTI </a:t>
            </a:r>
            <a:r>
              <a:rPr lang="it-IT" dirty="0" err="1" smtClean="0"/>
              <a:t>DI</a:t>
            </a:r>
            <a:r>
              <a:rPr lang="it-IT" dirty="0" smtClean="0"/>
              <a:t> CRITTOGRAFIA</a:t>
            </a:r>
          </a:p>
          <a:p>
            <a:r>
              <a:rPr lang="it-IT" dirty="0" smtClean="0"/>
              <a:t>INTRODUZIONE ALLA TEORIA DEI GIOCHI</a:t>
            </a:r>
          </a:p>
          <a:p>
            <a:r>
              <a:rPr lang="it-IT" dirty="0" smtClean="0"/>
              <a:t>LABORATORIO </a:t>
            </a:r>
            <a:r>
              <a:rPr lang="it-IT" dirty="0" err="1" smtClean="0"/>
              <a:t>DI</a:t>
            </a:r>
            <a:r>
              <a:rPr lang="it-IT" dirty="0" smtClean="0"/>
              <a:t> COMMERCIO ELETTRONICO</a:t>
            </a:r>
            <a:endParaRPr lang="it-IT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ELEMENTI </a:t>
            </a:r>
            <a:r>
              <a:rPr lang="it-IT" dirty="0" err="1" smtClean="0"/>
              <a:t>DI</a:t>
            </a:r>
            <a:r>
              <a:rPr lang="it-IT" dirty="0" smtClean="0"/>
              <a:t> CRITTOGRAFIA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CRITTOGRAFIA E STEGANOGRAFIA</a:t>
            </a:r>
          </a:p>
          <a:p>
            <a:r>
              <a:rPr lang="it-IT" dirty="0" smtClean="0"/>
              <a:t>CRITTOGRAFIA ASIMMETRICA</a:t>
            </a:r>
          </a:p>
          <a:p>
            <a:r>
              <a:rPr lang="it-IT" dirty="0" smtClean="0"/>
              <a:t>SSL E TRANSAZIONI BANCARIE</a:t>
            </a:r>
          </a:p>
          <a:p>
            <a:r>
              <a:rPr lang="it-IT" dirty="0" smtClean="0"/>
              <a:t>MODALITA’ </a:t>
            </a:r>
            <a:r>
              <a:rPr lang="it-IT" dirty="0" err="1" smtClean="0"/>
              <a:t>DI</a:t>
            </a:r>
            <a:r>
              <a:rPr lang="it-IT" dirty="0" smtClean="0"/>
              <a:t> COMMERCIO ELETTRONICO</a:t>
            </a:r>
            <a:endParaRPr lang="it-IT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TEORIA DEI GIOCHI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GIOCHI A SOMMA ZERO</a:t>
            </a:r>
          </a:p>
          <a:p>
            <a:r>
              <a:rPr lang="it-IT" dirty="0" smtClean="0"/>
              <a:t>STRATEGIE NEI GIOCHI</a:t>
            </a:r>
          </a:p>
          <a:p>
            <a:r>
              <a:rPr lang="it-IT" dirty="0" smtClean="0"/>
              <a:t>BARGAINING</a:t>
            </a:r>
          </a:p>
          <a:p>
            <a:r>
              <a:rPr lang="it-IT" dirty="0" smtClean="0"/>
              <a:t>ASTA INGLESE</a:t>
            </a:r>
          </a:p>
          <a:p>
            <a:r>
              <a:rPr lang="it-IT" dirty="0" smtClean="0"/>
              <a:t>ASTE ONLINE</a:t>
            </a:r>
            <a:endParaRPr lang="it-IT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APPROCCIO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Utilizzeremo un approccio misto.</a:t>
            </a:r>
          </a:p>
          <a:p>
            <a:r>
              <a:rPr lang="it-IT" dirty="0" smtClean="0"/>
              <a:t>Nella prima parte del corso ci dedicheremo all’apprendimento delle tecnologie di </a:t>
            </a:r>
            <a:r>
              <a:rPr lang="it-IT" dirty="0" smtClean="0"/>
              <a:t>commercio elettronico e ai loro fondamenti teorici sia dal punto di vista della sicurezza informatica sia dal punto di vista della teoria dei giochi.</a:t>
            </a:r>
            <a:endParaRPr lang="it-IT" dirty="0" smtClean="0"/>
          </a:p>
          <a:p>
            <a:r>
              <a:rPr lang="it-IT" dirty="0" smtClean="0"/>
              <a:t>Nella seconda parte del corso, attraverso un ciclo di esperienze </a:t>
            </a:r>
            <a:r>
              <a:rPr lang="it-IT" dirty="0" err="1" smtClean="0"/>
              <a:t>laboratoriali</a:t>
            </a:r>
            <a:r>
              <a:rPr lang="it-IT" dirty="0" smtClean="0"/>
              <a:t>, svilupperemo competenze tecniche per le applicazioni di cui sopra.</a:t>
            </a:r>
          </a:p>
          <a:p>
            <a:endParaRPr lang="it-IT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TESTI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LAWRENCE SNYDER, ALESSANDRO AMOROSO</a:t>
            </a:r>
            <a:r>
              <a:rPr lang="it-IT" i="1" dirty="0" smtClean="0"/>
              <a:t> </a:t>
            </a:r>
            <a:r>
              <a:rPr lang="it-IT" i="1" dirty="0" smtClean="0">
                <a:solidFill>
                  <a:srgbClr val="FF0000"/>
                </a:solidFill>
              </a:rPr>
              <a:t>FLUENCY: Conoscere e usare l’informatica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smtClean="0"/>
              <a:t>(4a Edizione), </a:t>
            </a:r>
            <a:r>
              <a:rPr lang="it-IT" dirty="0" err="1" smtClean="0"/>
              <a:t>Pearsons</a:t>
            </a:r>
            <a:r>
              <a:rPr lang="it-IT" dirty="0" smtClean="0"/>
              <a:t> </a:t>
            </a:r>
            <a:r>
              <a:rPr lang="it-IT" dirty="0" err="1" smtClean="0"/>
              <a:t>Education</a:t>
            </a:r>
            <a:r>
              <a:rPr lang="it-IT" dirty="0" smtClean="0"/>
              <a:t> Italia</a:t>
            </a:r>
          </a:p>
          <a:p>
            <a:r>
              <a:rPr lang="en-US" cap="all" dirty="0" smtClean="0"/>
              <a:t>William S. Davis, John </a:t>
            </a:r>
            <a:r>
              <a:rPr lang="en-US" cap="all" dirty="0" err="1" smtClean="0"/>
              <a:t>Benamati</a:t>
            </a:r>
            <a:r>
              <a:rPr lang="en-US" i="1" cap="all" dirty="0" smtClean="0"/>
              <a:t> 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i="1" dirty="0" smtClean="0">
                <a:solidFill>
                  <a:srgbClr val="FF0000"/>
                </a:solidFill>
              </a:rPr>
              <a:t>E-Commerce </a:t>
            </a:r>
            <a:r>
              <a:rPr lang="en-US" i="1" dirty="0" smtClean="0">
                <a:solidFill>
                  <a:srgbClr val="FF0000"/>
                </a:solidFill>
              </a:rPr>
              <a:t>Basics: Technology Foundations and E-Business </a:t>
            </a:r>
            <a:r>
              <a:rPr lang="en-US" i="1" dirty="0" smtClean="0">
                <a:solidFill>
                  <a:srgbClr val="FF0000"/>
                </a:solidFill>
              </a:rPr>
              <a:t>Applications</a:t>
            </a:r>
            <a:r>
              <a:rPr lang="en-US" dirty="0" smtClean="0"/>
              <a:t>, </a:t>
            </a:r>
            <a:br>
              <a:rPr lang="en-US" dirty="0" smtClean="0"/>
            </a:br>
            <a:r>
              <a:rPr lang="en-US" dirty="0" smtClean="0"/>
              <a:t>Prentice </a:t>
            </a:r>
            <a:r>
              <a:rPr lang="en-US" dirty="0" smtClean="0"/>
              <a:t>Hall</a:t>
            </a:r>
            <a:endParaRPr lang="it-IT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zione del lavoro del team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Presentazione del lavoro del team</Template>
  <TotalTime>0</TotalTime>
  <Words>347</Words>
  <Application>Microsoft Office PowerPoint</Application>
  <PresentationFormat>Presentazione su schermo (4:3)</PresentationFormat>
  <Paragraphs>79</Paragraphs>
  <Slides>10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Presentazione del lavoro del team</vt:lpstr>
      <vt:lpstr>INFORMATICA PER IL COMMERCIO ELETTRONICO</vt:lpstr>
      <vt:lpstr>INDICE</vt:lpstr>
      <vt:lpstr>INTRODUZIONE AL CORSO  </vt:lpstr>
      <vt:lpstr>OBIETTIVI</vt:lpstr>
      <vt:lpstr>CONTENUTI</vt:lpstr>
      <vt:lpstr>ELEMENTI DI CRITTOGRAFIA</vt:lpstr>
      <vt:lpstr>TEORIA DEI GIOCHI</vt:lpstr>
      <vt:lpstr>APPROCCIO</vt:lpstr>
      <vt:lpstr>TESTI</vt:lpstr>
      <vt:lpstr>MODALITA’ D’ESAME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2008-10-25T04:26:16Z</dcterms:created>
  <dcterms:modified xsi:type="dcterms:W3CDTF">2011-07-27T10:36:35Z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CID">
    <vt:lpwstr>1040</vt:lpwstr>
  </property>
  <property fmtid="{D5CDD505-2E9C-101B-9397-08002B2CF9AE}" pid="3" name="_TemplateID">
    <vt:lpwstr>TC102282691040</vt:lpwstr>
  </property>
</Properties>
</file>