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74" r:id="rId7"/>
    <p:sldId id="273" r:id="rId8"/>
    <p:sldId id="263" r:id="rId9"/>
    <p:sldId id="264" r:id="rId10"/>
    <p:sldId id="265" r:id="rId11"/>
    <p:sldId id="257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7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32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62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69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43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61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75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80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92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38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1C23-43F2-4BC3-BBC2-6F6B0B58506E}" type="datetimeFigureOut">
              <a:rPr lang="it-IT" smtClean="0"/>
              <a:t>05/03/2017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AB45-2C9F-498E-B790-F97F8D21F7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51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Lezione 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505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it-IT" sz="1400" dirty="0" smtClean="0"/>
              <a:t>Lezione 3 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Solo più tardi cominceranno ad apparire i primi testi non frammentari in lingua germanica, dapprima, dal secolo VII, in Inghilterra (tra l’altro, leggi e poemi epici come </a:t>
            </a:r>
            <a:r>
              <a:rPr lang="it-IT" dirty="0" err="1"/>
              <a:t>Beowulf</a:t>
            </a:r>
            <a:r>
              <a:rPr lang="it-IT" dirty="0"/>
              <a:t>), e poi, dal secolo VIII, anche nel mondo franco. </a:t>
            </a:r>
            <a:endParaRPr lang="it-IT" dirty="0" smtClean="0"/>
          </a:p>
          <a:p>
            <a:r>
              <a:rPr lang="it-IT" dirty="0" smtClean="0"/>
              <a:t>Trascorsero </a:t>
            </a:r>
            <a:r>
              <a:rPr lang="it-IT" dirty="0"/>
              <a:t>altri secoli prima che nascessero due distinte tradizioni letterarie, spesso considerate come autenticamente germaniche: da una parte le saghe nordiche, dall’altra i poemi epici di ambientazione feudale.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tradizione delle saghe – leggende costruite attorno alle vicende di personaggi eroici si sviluppa fra l’Islanda e la Scandinavia. Il frutto principale è l’Edda, raccolta di storie epiche scandinave che contiene molte notizie sui dei ed eroi pagani. </a:t>
            </a:r>
          </a:p>
        </p:txBody>
      </p:sp>
    </p:spTree>
    <p:extLst>
      <p:ext uri="{BB962C8B-B14F-4D97-AF65-F5344CB8AC3E}">
        <p14:creationId xmlns:p14="http://schemas.microsoft.com/office/powerpoint/2010/main" val="3843558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331640" y="764704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it-IT" dirty="0" smtClean="0"/>
              <a:t>Dunque , il mondo «barbarico» lo possiamo conoscere solo attraverso la mediazione della cultura scritta  delle fonti </a:t>
            </a:r>
            <a:r>
              <a:rPr lang="it-IT" dirty="0" smtClean="0"/>
              <a:t>tardo-antiche</a:t>
            </a:r>
            <a:r>
              <a:rPr lang="it-IT" b="1" dirty="0" smtClean="0">
                <a:solidFill>
                  <a:srgbClr val="FF0000"/>
                </a:solidFill>
              </a:rPr>
              <a:t> OLTRE CHE ATTRAVERSO LE FONTI ARCHEOLOGICHE </a:t>
            </a:r>
            <a:endParaRPr lang="it-IT" dirty="0" smtClean="0"/>
          </a:p>
          <a:p>
            <a:pPr hangingPunct="0"/>
            <a:endParaRPr lang="it-IT" dirty="0"/>
          </a:p>
          <a:p>
            <a:pPr hangingPunct="0"/>
            <a:r>
              <a:rPr lang="it-IT" dirty="0" smtClean="0"/>
              <a:t>E’ stato possibile affermare, come ha fatto lo storico P</a:t>
            </a:r>
            <a:r>
              <a:rPr lang="it-IT" dirty="0"/>
              <a:t>. </a:t>
            </a:r>
            <a:r>
              <a:rPr lang="it-IT" dirty="0" err="1"/>
              <a:t>Geary</a:t>
            </a:r>
            <a:r>
              <a:rPr lang="it-IT" dirty="0"/>
              <a:t>, «i germani sono stati la più grande creazione </a:t>
            </a:r>
            <a:r>
              <a:rPr lang="it-IT" dirty="0" smtClean="0"/>
              <a:t>di Roma»: è la cultura latina che ha «definito» le popolazioni germaniche caratterizzate da una cultura puramente orale</a:t>
            </a:r>
          </a:p>
          <a:p>
            <a:pPr hangingPunct="0"/>
            <a:endParaRPr lang="it-IT" dirty="0"/>
          </a:p>
          <a:p>
            <a:pPr hangingPunct="0"/>
            <a:r>
              <a:rPr lang="it-IT" dirty="0"/>
              <a:t>L’immagine dei barbari può comunque assumere anche un carattere più positivo. Essi possono essere evocati come nobili selvaggi, ad esempio da Tacito che descrive i germani, o da Pompeo </a:t>
            </a:r>
            <a:r>
              <a:rPr lang="it-IT" dirty="0" err="1"/>
              <a:t>Trogo</a:t>
            </a:r>
            <a:r>
              <a:rPr lang="it-IT" dirty="0"/>
              <a:t> e Giustino che riflettono sugli sciti. Questi ritratti dell’Altro dipingono in modo moralizzante un mondo opposto alla civiltà mediterranea, ma rievocandolo ritrovano in esso alcune delle virtù della Roma arcaica. </a:t>
            </a:r>
          </a:p>
          <a:p>
            <a:pPr hangingPunct="0"/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105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 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it-IT" sz="2400" dirty="0" smtClean="0"/>
              <a:t>Se le fonti scritte sono condizionate da stereotipi culturali, da schemi interpretativi, solo apparentemente le fonti archeologiche sono più «neutrali»  e «obiettive».</a:t>
            </a:r>
          </a:p>
          <a:p>
            <a:pPr hangingPunct="0"/>
            <a:r>
              <a:rPr lang="it-IT" sz="2400" dirty="0" smtClean="0"/>
              <a:t>E’ difficile, anzi impossibile interpretare le fonti archeologiche (soprattutto i corredi funerari) in senso «etnico», come se esprimessero i caratteri più profondi di un’identità </a:t>
            </a:r>
          </a:p>
          <a:p>
            <a:pPr hangingPunct="0"/>
            <a:r>
              <a:rPr lang="it-IT" sz="2400" dirty="0" smtClean="0"/>
              <a:t>C’è un’estrema varietà e ricchezza culturale </a:t>
            </a:r>
          </a:p>
          <a:p>
            <a:r>
              <a:rPr lang="it-IT" sz="2400" dirty="0" smtClean="0"/>
              <a:t>Ad </a:t>
            </a:r>
            <a:r>
              <a:rPr lang="it-IT" sz="2400" dirty="0"/>
              <a:t>esempio, le ricchissime  tombe trovate in aree diverse dimostrano che i guerrieri barbari, si servivano di vasellame d’argento, di oggetti in vetro, di cinture militari di fattura romana, non diversi in questo dall’élite imperiale dello stesso periodo. </a:t>
            </a:r>
          </a:p>
        </p:txBody>
      </p:sp>
    </p:spTree>
    <p:extLst>
      <p:ext uri="{BB962C8B-B14F-4D97-AF65-F5344CB8AC3E}">
        <p14:creationId xmlns:p14="http://schemas.microsoft.com/office/powerpoint/2010/main" val="37473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904656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In realtà, attraverso complessi processi di acculturazione e di romanizzazione il mondo barbarico si trasformò ben prima dell’avvio della stagione delle invasioni. </a:t>
            </a:r>
            <a:endParaRPr lang="it-IT" dirty="0" smtClean="0"/>
          </a:p>
          <a:p>
            <a:r>
              <a:rPr lang="it-IT" dirty="0" smtClean="0"/>
              <a:t>D’altra </a:t>
            </a:r>
            <a:r>
              <a:rPr lang="it-IT" dirty="0"/>
              <a:t>parte, entro i confini dell’Impero, per esempio in molte regioni di montagna, sono attestate forme di vita che si differenziavano dallo splendore classico delle metropoli, e che alterano l’apparente uniformità di cultura e stili di vita della società romana. </a:t>
            </a:r>
            <a:endParaRPr lang="it-IT" dirty="0" smtClean="0"/>
          </a:p>
          <a:p>
            <a:r>
              <a:rPr lang="it-IT" dirty="0" smtClean="0"/>
              <a:t>Ciò </a:t>
            </a:r>
            <a:r>
              <a:rPr lang="it-IT" dirty="0"/>
              <a:t>significa che la frontiera imperiale, nonostante tutta la sua impressionante architettura difensiva, non era affatto un confine che separava con nettezza due spazi omogenei, civiltà e </a:t>
            </a:r>
            <a:r>
              <a:rPr lang="it-IT" dirty="0" err="1"/>
              <a:t>barbaritas</a:t>
            </a:r>
            <a:r>
              <a:rPr lang="it-IT" dirty="0"/>
              <a:t>, come sosteneva l’ideologia imperiale. 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79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La frontiera </a:t>
            </a:r>
            <a:r>
              <a:rPr lang="it-IT" dirty="0"/>
              <a:t>imperiale, nonostante tutta la sua impressionante architettura difensiva, non era affatto un confine che separava con nettezza due spazi omogenei, civiltà e </a:t>
            </a:r>
            <a:r>
              <a:rPr lang="it-IT" i="1" dirty="0" err="1"/>
              <a:t>barbaritas</a:t>
            </a:r>
            <a:r>
              <a:rPr lang="it-IT" dirty="0"/>
              <a:t>, come sosteneva l’ideologia </a:t>
            </a:r>
            <a:r>
              <a:rPr lang="it-IT" dirty="0" smtClean="0"/>
              <a:t>imperiale.</a:t>
            </a:r>
          </a:p>
          <a:p>
            <a:r>
              <a:rPr lang="it-IT" dirty="0" smtClean="0"/>
              <a:t>Il Limes era </a:t>
            </a:r>
            <a:r>
              <a:rPr lang="it-IT" dirty="0"/>
              <a:t>in realtà un simbolo imperiale; era una linea di controllo militare e civile, ma anche una zona di scambio e di comunicazioni; ed era pertanto, lo spazio di confine, un canale di forte penetrazione dei modelli di vita </a:t>
            </a:r>
            <a:r>
              <a:rPr lang="it-IT" dirty="0" smtClean="0"/>
              <a:t>romani</a:t>
            </a:r>
          </a:p>
          <a:p>
            <a:r>
              <a:rPr lang="it-IT" dirty="0" smtClean="0"/>
              <a:t>A loro volta, quelli romani sono modelli </a:t>
            </a:r>
            <a:r>
              <a:rPr lang="it-IT" dirty="0"/>
              <a:t>che </a:t>
            </a:r>
            <a:r>
              <a:rPr lang="it-IT" dirty="0" smtClean="0"/>
              <a:t>non </a:t>
            </a:r>
            <a:r>
              <a:rPr lang="it-IT" dirty="0"/>
              <a:t>bisogna assimilare alle immagini classicistiche dell’antico trasmesse a noi a partire dal Rinascimento, ma </a:t>
            </a:r>
            <a:r>
              <a:rPr lang="it-IT" dirty="0" smtClean="0"/>
              <a:t>comunque </a:t>
            </a:r>
            <a:r>
              <a:rPr lang="it-IT" dirty="0"/>
              <a:t>esercitavano un’attrazione molto intensa. </a:t>
            </a:r>
          </a:p>
        </p:txBody>
      </p:sp>
    </p:spTree>
    <p:extLst>
      <p:ext uri="{BB962C8B-B14F-4D97-AF65-F5344CB8AC3E}">
        <p14:creationId xmlns:p14="http://schemas.microsoft.com/office/powerpoint/2010/main" val="2141746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it-IT" sz="1400" dirty="0" smtClean="0"/>
              <a:t>Lezione 3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it-IT" dirty="0" smtClean="0"/>
              <a:t>L’archeologia ha </a:t>
            </a:r>
            <a:r>
              <a:rPr lang="it-IT" dirty="0"/>
              <a:t>messo in luce molti aspetti dell’influenza del mondo romano sulle culture materiali barbariche, come ad esempio nel modo di vestire, nonché sull’arte e </a:t>
            </a:r>
            <a:r>
              <a:rPr lang="it-IT" dirty="0" smtClean="0"/>
              <a:t>l’iconografia: i </a:t>
            </a:r>
            <a:r>
              <a:rPr lang="it-IT" dirty="0"/>
              <a:t>medaglioni d’oro con uomini e animali stilizzati che seguono modelli di monete romane anche quando raffigurano  scene della mitologia germanica.</a:t>
            </a:r>
          </a:p>
          <a:p>
            <a:r>
              <a:rPr lang="it-IT" dirty="0"/>
              <a:t>Lo spazio barbarico non era dunque quel mondo tanto diverso e incomprensibile, dipinto dagli scrittori romani, ma parte integrante dell’universo tardoantico. Era la periferia di un sistema del quale Roma e l’Italia, e più tardi Costantinopoli, erano i centri. </a:t>
            </a:r>
          </a:p>
        </p:txBody>
      </p:sp>
    </p:spTree>
    <p:extLst>
      <p:ext uri="{BB962C8B-B14F-4D97-AF65-F5344CB8AC3E}">
        <p14:creationId xmlns:p14="http://schemas.microsoft.com/office/powerpoint/2010/main" val="3107911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Si trattava di un sistema di relazioni molto </a:t>
            </a:r>
            <a:r>
              <a:rPr lang="it-IT" dirty="0"/>
              <a:t>dinamico, </a:t>
            </a:r>
            <a:r>
              <a:rPr lang="it-IT" dirty="0" smtClean="0"/>
              <a:t>che finiva </a:t>
            </a:r>
            <a:r>
              <a:rPr lang="it-IT" dirty="0"/>
              <a:t>per trasformare entrambi i mondi in contatto, ossia il centro e la periferia dell’universo tardoantico. </a:t>
            </a:r>
            <a:endParaRPr lang="it-IT" dirty="0" smtClean="0"/>
          </a:p>
          <a:p>
            <a:r>
              <a:rPr lang="it-IT" dirty="0" smtClean="0"/>
              <a:t>Alla </a:t>
            </a:r>
            <a:r>
              <a:rPr lang="it-IT" dirty="0"/>
              <a:t>base di tale sistema vi erano interessi reciproci alla cooperazione, e la possibilità che fra i capi delle etnie barbariche e l’Impero avvenissero precisi scambi politici. </a:t>
            </a:r>
            <a:endParaRPr lang="it-IT" dirty="0" smtClean="0"/>
          </a:p>
          <a:p>
            <a:r>
              <a:rPr lang="it-IT" dirty="0" smtClean="0"/>
              <a:t>Nel </a:t>
            </a:r>
            <a:r>
              <a:rPr lang="it-IT" dirty="0"/>
              <a:t>corso delle loro conquiste, ad esempio, i Romani tendevano a mantenere l’equilibrio politico preesistente, preservando il dominio delle élites barbariche sulle città e sulle comunità sottomesse. Fu in questo modo che la Gallia divenne parte integrante dell’Impero, attraverso cioè la cooperazione attiva dei capi delle popolazioni locali. </a:t>
            </a:r>
          </a:p>
        </p:txBody>
      </p:sp>
    </p:spTree>
    <p:extLst>
      <p:ext uri="{BB962C8B-B14F-4D97-AF65-F5344CB8AC3E}">
        <p14:creationId xmlns:p14="http://schemas.microsoft.com/office/powerpoint/2010/main" val="325313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In questo senso, l’Impero assomigliava più a un’alleanza di migliaia di comunità locali che a una monarchia assoluta, </a:t>
            </a:r>
            <a:r>
              <a:rPr lang="it-IT" dirty="0" smtClean="0"/>
              <a:t>anche se in ogni caso non </a:t>
            </a:r>
            <a:r>
              <a:rPr lang="it-IT" dirty="0"/>
              <a:t>era in discussione né il pieno controllo militare da parte dell’Impero delle regioni conquistate né l’inglobamento di queste ultime nel sistema fiscale dello Stato. </a:t>
            </a:r>
            <a:endParaRPr lang="it-IT" dirty="0" smtClean="0"/>
          </a:p>
          <a:p>
            <a:r>
              <a:rPr lang="it-IT" dirty="0" smtClean="0"/>
              <a:t>Una </a:t>
            </a:r>
            <a:r>
              <a:rPr lang="it-IT" dirty="0"/>
              <a:t>soluzione di questo tipo era sufficientemente elastica: </a:t>
            </a:r>
            <a:r>
              <a:rPr lang="it-IT" dirty="0" smtClean="0"/>
              <a:t>offriva </a:t>
            </a:r>
            <a:r>
              <a:rPr lang="it-IT" dirty="0"/>
              <a:t>al contempo ai soggetti più ambiziosi delle élites regionali significative prospettive di carriera nell’apparato centrale, specie nell’ambito </a:t>
            </a:r>
            <a:r>
              <a:rPr lang="it-IT" dirty="0" smtClean="0"/>
              <a:t>dell’esercito (cfr. i generali barbari dell’esercito romano imperiale, come Ezio o </a:t>
            </a:r>
            <a:r>
              <a:rPr lang="it-IT" dirty="0" err="1" smtClean="0"/>
              <a:t>Stilicone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200" dirty="0" smtClean="0"/>
              <a:t>Lezione 3 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Occorre essere consapevoli della parzialità e non innocenza del «punto di vista» della cultura europea </a:t>
            </a:r>
          </a:p>
          <a:p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ruolo dei barbari, e specialmente dei germani, nel processo che condusse alla caduta dell’Impero romano e alla nascita dell’Europa medievale è stato uno dei temi  più discussi fin dalle origini della storiografia moderna. </a:t>
            </a:r>
            <a:endParaRPr lang="it-IT" dirty="0" smtClean="0"/>
          </a:p>
          <a:p>
            <a:r>
              <a:rPr lang="it-IT" dirty="0" smtClean="0"/>
              <a:t>Un </a:t>
            </a:r>
            <a:r>
              <a:rPr lang="it-IT" dirty="0"/>
              <a:t>dissenso di fondo sul senso di questa presenza ha animato il dibattito nel corso di vari </a:t>
            </a:r>
            <a:r>
              <a:rPr lang="it-IT" dirty="0" smtClean="0"/>
              <a:t>secoli nella cultura europea:  </a:t>
            </a:r>
            <a:r>
              <a:rPr lang="it-IT" dirty="0"/>
              <a:t>dissenso che si rispecchia </a:t>
            </a:r>
            <a:r>
              <a:rPr lang="it-IT" dirty="0" smtClean="0"/>
              <a:t>nella terminologia </a:t>
            </a:r>
            <a:r>
              <a:rPr lang="it-IT" dirty="0"/>
              <a:t>che è rimasta sempre la stessa: il fenomeno delle «invasioni barbariche», come furono definite dagli storici italiani e francesi, </a:t>
            </a:r>
            <a:r>
              <a:rPr lang="it-IT" dirty="0" smtClean="0"/>
              <a:t>si contrappone ne linguaggio </a:t>
            </a:r>
            <a:r>
              <a:rPr lang="it-IT" dirty="0"/>
              <a:t>storiografico tedesco </a:t>
            </a:r>
            <a:r>
              <a:rPr lang="it-IT" dirty="0" smtClean="0"/>
              <a:t>al concetto «migrazione </a:t>
            </a:r>
            <a:r>
              <a:rPr lang="it-IT" dirty="0"/>
              <a:t>dei popoli» (</a:t>
            </a:r>
            <a:r>
              <a:rPr lang="it-IT" dirty="0" err="1"/>
              <a:t>Völkerwanderung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827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La cultura tedesca, dall’Umanesimo </a:t>
            </a:r>
            <a:r>
              <a:rPr lang="it-IT" dirty="0"/>
              <a:t>quattrocentesco al 1945, hanno elaborato la propria identità e la propria peculiarità culturale come radicate nei tempi dei primi germani. I «nobili selvaggi» descritti, intorno al 100 d.C., da Tacito nella Germania, furono assunti a modello di una vita semplice, pura, non corrotta da influssi della civiltà urbana e mediterranea. </a:t>
            </a:r>
            <a:endParaRPr lang="it-IT" dirty="0" smtClean="0"/>
          </a:p>
          <a:p>
            <a:r>
              <a:rPr lang="it-IT" dirty="0" smtClean="0"/>
              <a:t>Questa </a:t>
            </a:r>
            <a:r>
              <a:rPr lang="it-IT" dirty="0"/>
              <a:t>costruzione ideologica ha assunto nel corso del tempo e a seconda dei contesti storici valori ben diversi nella storia moderna dell’Europa, attirando l’attenzione anche di intellettuali di altri paesi. </a:t>
            </a:r>
            <a:endParaRPr lang="it-IT" dirty="0" smtClean="0"/>
          </a:p>
          <a:p>
            <a:r>
              <a:rPr lang="it-IT" dirty="0" smtClean="0"/>
              <a:t>Nella </a:t>
            </a:r>
            <a:r>
              <a:rPr lang="it-IT" dirty="0"/>
              <a:t>prospettiva di un illuminista come Montesquieu, nel Settecento, la Germania antica serviva come esempio di una vita libera e </a:t>
            </a:r>
            <a:r>
              <a:rPr lang="it-IT" dirty="0" smtClean="0"/>
              <a:t>democratica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971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Lezione 3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nella letteratura romantica del primo Ottocento tedesco, simbolizzava i valori comuni e profondi di una nazione culturale che non poteva diventare Stato nazionale</a:t>
            </a:r>
          </a:p>
          <a:p>
            <a:r>
              <a:rPr lang="it-IT" dirty="0" smtClean="0"/>
              <a:t>nel nazionalismo tedesco intorno al 1900, stava al centro di un’ideologia antimoderna e militaristica</a:t>
            </a:r>
          </a:p>
          <a:p>
            <a:r>
              <a:rPr lang="it-IT" dirty="0" smtClean="0"/>
              <a:t>, infine, durante il nazismo, entrò in relazione con le teorie pseudo-scientifiche della superiorità della razza germanica che avrebbero istigato alla guerra e all’Olocausto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633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it-IT" dirty="0" smtClean="0"/>
              <a:t>Come profondo ripensamento (potremmo parlare di «sensi di colpa» per reazione all’adesione all’etnicismo nazista), la storiografia tedesca e austriaca nel secondo dopoguerra ha elaborato il concetto di «</a:t>
            </a:r>
            <a:r>
              <a:rPr lang="it-IT" dirty="0" err="1" smtClean="0"/>
              <a:t>etno</a:t>
            </a:r>
            <a:r>
              <a:rPr lang="it-IT" dirty="0" smtClean="0"/>
              <a:t>-genesi»: consapevolezza della natura cangiante, mutevole del tempo, modificata dalla storia delle identità etniche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24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it-IT" dirty="0"/>
              <a:t>. Negli studi altomedievali, è stato </a:t>
            </a:r>
            <a:r>
              <a:rPr lang="it-IT" b="1" dirty="0" err="1"/>
              <a:t>Reinhard</a:t>
            </a:r>
            <a:r>
              <a:rPr lang="it-IT" b="1" dirty="0"/>
              <a:t> </a:t>
            </a:r>
            <a:r>
              <a:rPr lang="it-IT" b="1" dirty="0" err="1"/>
              <a:t>Wenskus</a:t>
            </a:r>
            <a:r>
              <a:rPr lang="it-IT" dirty="0"/>
              <a:t> negli anni sessanta a rinunciare per primo all’impiego di questi cataloghi oggettivi, fondando l’identità etnica esclusivamente su fattori soggettivi: </a:t>
            </a:r>
            <a:r>
              <a:rPr lang="it-IT" b="1" dirty="0"/>
              <a:t>qualcuno appartiene a un’etnia se sente di farne parte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378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(lo stesso percorso più o meno vale per altre identità etniche, diverse da quella tedesca)</a:t>
            </a:r>
          </a:p>
          <a:p>
            <a:r>
              <a:rPr lang="it-IT" dirty="0" smtClean="0"/>
              <a:t>Nelle </a:t>
            </a:r>
            <a:r>
              <a:rPr lang="it-IT" dirty="0"/>
              <a:t>ideologie nazionalistiche dell’Ottocento e del primo Novecento, le radici nazionali nelle etnie del primo millennio venivano gelosamente difese. </a:t>
            </a:r>
            <a:r>
              <a:rPr lang="it-IT" dirty="0" smtClean="0"/>
              <a:t>Così come i tedeschi </a:t>
            </a:r>
            <a:r>
              <a:rPr lang="it-IT" dirty="0"/>
              <a:t>vantavano così la propria origine </a:t>
            </a:r>
            <a:r>
              <a:rPr lang="it-IT" dirty="0" smtClean="0"/>
              <a:t>germanica:</a:t>
            </a:r>
          </a:p>
          <a:p>
            <a:r>
              <a:rPr lang="it-IT" dirty="0" smtClean="0"/>
              <a:t>gli </a:t>
            </a:r>
            <a:r>
              <a:rPr lang="it-IT" b="1" dirty="0"/>
              <a:t>ungheresi</a:t>
            </a:r>
            <a:r>
              <a:rPr lang="it-IT" dirty="0"/>
              <a:t> erano fieri di richiamarsi al re unno Attila come loro progenitore, </a:t>
            </a:r>
            <a:r>
              <a:rPr lang="it-IT" b="1" dirty="0"/>
              <a:t>croati e serbi </a:t>
            </a:r>
            <a:r>
              <a:rPr lang="it-IT" dirty="0"/>
              <a:t>tentavano (e tentano ancora) di collocare l’inizio della propria storia in un periodo ancora più remoto. </a:t>
            </a:r>
            <a:endParaRPr lang="it-IT" dirty="0" smtClean="0"/>
          </a:p>
          <a:p>
            <a:r>
              <a:rPr lang="it-IT" dirty="0" smtClean="0"/>
              <a:t>Oggi </a:t>
            </a:r>
            <a:r>
              <a:rPr lang="it-IT" dirty="0"/>
              <a:t>un modello di questi tipo, che assicuri l’esistenza di identità etniche coerenti e omogenee, </a:t>
            </a:r>
            <a:r>
              <a:rPr lang="it-IT" dirty="0" smtClean="0"/>
              <a:t>non è più accettata. </a:t>
            </a:r>
          </a:p>
          <a:p>
            <a:r>
              <a:rPr lang="it-IT" dirty="0" smtClean="0"/>
              <a:t>Un </a:t>
            </a:r>
            <a:r>
              <a:rPr lang="it-IT" dirty="0"/>
              <a:t>popolo come unità linguistica, culturale e politica chiaramente delineata </a:t>
            </a:r>
            <a:r>
              <a:rPr lang="it-IT" dirty="0" smtClean="0"/>
              <a:t>non </a:t>
            </a:r>
            <a:r>
              <a:rPr lang="it-IT" dirty="0"/>
              <a:t>rappresenta la norma ma piuttosto l’eccezione. </a:t>
            </a:r>
          </a:p>
        </p:txBody>
      </p:sp>
    </p:spTree>
    <p:extLst>
      <p:ext uri="{BB962C8B-B14F-4D97-AF65-F5344CB8AC3E}">
        <p14:creationId xmlns:p14="http://schemas.microsoft.com/office/powerpoint/2010/main" val="288557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it-IT" sz="1400" dirty="0" smtClean="0"/>
              <a:t>Lezione 3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Per gli storici di oggi, anche il mondo barbarico è un fenomeno storico, dinamico, pieno di rotture e contraddizioni, da analizzare innanzitutto come spazio periferico della civiltà antica e non più come espressione di una perduta età dell’oro. </a:t>
            </a:r>
          </a:p>
          <a:p>
            <a:r>
              <a:rPr lang="it-IT" dirty="0" smtClean="0"/>
              <a:t>I «barbari» non </a:t>
            </a:r>
            <a:r>
              <a:rPr lang="it-IT" dirty="0"/>
              <a:t>vengono più concepiti come facenti parte di una realtà nettamente definita, dotata di un’unica, autentica matrice identitaria, più pura della civiltà classica, o magari della nostra. Non è più possibile </a:t>
            </a:r>
            <a:r>
              <a:rPr lang="it-IT" dirty="0" smtClean="0"/>
              <a:t>neppure guardare </a:t>
            </a:r>
            <a:r>
              <a:rPr lang="it-IT" dirty="0"/>
              <a:t>alle società barbariche come modello di una vita incorrotta e più vicina alla natura, </a:t>
            </a:r>
          </a:p>
        </p:txBody>
      </p:sp>
    </p:spTree>
    <p:extLst>
      <p:ext uri="{BB962C8B-B14F-4D97-AF65-F5344CB8AC3E}">
        <p14:creationId xmlns:p14="http://schemas.microsoft.com/office/powerpoint/2010/main" val="396046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60040"/>
          </a:xfrm>
        </p:spPr>
        <p:txBody>
          <a:bodyPr>
            <a:normAutofit/>
          </a:bodyPr>
          <a:lstStyle/>
          <a:p>
            <a:r>
              <a:rPr lang="it-IT" sz="1200" dirty="0" smtClean="0"/>
              <a:t>Lezione 3</a:t>
            </a:r>
            <a:endParaRPr lang="it-IT" sz="1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Le fonti scritte per studiare i barbari</a:t>
            </a:r>
          </a:p>
          <a:p>
            <a:r>
              <a:rPr lang="it-IT" dirty="0" smtClean="0"/>
              <a:t>Per </a:t>
            </a:r>
            <a:r>
              <a:rPr lang="it-IT" dirty="0"/>
              <a:t>noi, i barbari </a:t>
            </a:r>
            <a:r>
              <a:rPr lang="it-IT" dirty="0" err="1"/>
              <a:t>tardoantichi</a:t>
            </a:r>
            <a:r>
              <a:rPr lang="it-IT" dirty="0"/>
              <a:t> restano più o meno muti. A parte qualche iscrizione runica, </a:t>
            </a:r>
            <a:r>
              <a:rPr lang="it-IT" dirty="0" smtClean="0"/>
              <a:t>le </a:t>
            </a:r>
            <a:r>
              <a:rPr lang="it-IT" dirty="0"/>
              <a:t>culture barbariche non hanno lasciato fonti scritte dirette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L’unico testo germanico esteso è la traduzione gotica della Bibbia, elaborata da vescovo </a:t>
            </a:r>
            <a:r>
              <a:rPr lang="it-IT" dirty="0" err="1"/>
              <a:t>Ulfila</a:t>
            </a:r>
            <a:r>
              <a:rPr lang="it-IT" dirty="0"/>
              <a:t> nel secolo IV e fatta copiare in un lussuoso codice purpureo dal re ostrogoto Teodorico nell’Italia del secolo VI (il cosiddetto </a:t>
            </a:r>
            <a:r>
              <a:rPr lang="it-IT" dirty="0" err="1"/>
              <a:t>Codex</a:t>
            </a:r>
            <a:r>
              <a:rPr lang="it-IT" dirty="0"/>
              <a:t> </a:t>
            </a:r>
            <a:r>
              <a:rPr lang="it-IT" dirty="0" err="1"/>
              <a:t>argenteus</a:t>
            </a:r>
            <a:r>
              <a:rPr lang="it-IT" dirty="0"/>
              <a:t>, oggi a Uppsala). Gli storici di origine barbarica, come il goto </a:t>
            </a:r>
            <a:r>
              <a:rPr lang="it-IT" dirty="0" err="1"/>
              <a:t>Jordanes</a:t>
            </a:r>
            <a:r>
              <a:rPr lang="it-IT" dirty="0"/>
              <a:t> (sec. VI), il burgundo-franco </a:t>
            </a:r>
            <a:r>
              <a:rPr lang="it-IT" dirty="0" err="1"/>
              <a:t>Fredegario</a:t>
            </a:r>
            <a:r>
              <a:rPr lang="it-IT" dirty="0"/>
              <a:t> (sec. VII), l’anglosassone </a:t>
            </a:r>
            <a:r>
              <a:rPr lang="it-IT" dirty="0" err="1"/>
              <a:t>Beda</a:t>
            </a:r>
            <a:r>
              <a:rPr lang="it-IT" dirty="0"/>
              <a:t> e il longobardo Paolo Diacono (sec. VIII), scriveranno la storia dei Regni romano-barbarici </a:t>
            </a:r>
            <a:r>
              <a:rPr lang="it-IT" b="1" dirty="0"/>
              <a:t>adottando il latino </a:t>
            </a:r>
            <a:r>
              <a:rPr lang="it-IT" dirty="0"/>
              <a:t>e </a:t>
            </a:r>
            <a:r>
              <a:rPr lang="it-IT" b="1" dirty="0"/>
              <a:t>un punto di vista che, più o meno, riprendeva quello degli autori classici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736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1682</Words>
  <Application>Microsoft Office PowerPoint</Application>
  <PresentationFormat>Presentazione su schermo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Lezione 3</vt:lpstr>
      <vt:lpstr>Lezione 3 </vt:lpstr>
      <vt:lpstr>Lezione 3</vt:lpstr>
      <vt:lpstr>Lezione 3</vt:lpstr>
      <vt:lpstr>Lezione 3</vt:lpstr>
      <vt:lpstr>Lezione 3</vt:lpstr>
      <vt:lpstr>Lezione 3</vt:lpstr>
      <vt:lpstr>Lezione 3</vt:lpstr>
      <vt:lpstr>Lezione 3</vt:lpstr>
      <vt:lpstr>Lezione 3 </vt:lpstr>
      <vt:lpstr>Presentazione standard di PowerPoint</vt:lpstr>
      <vt:lpstr>Lezione 3 </vt:lpstr>
      <vt:lpstr>Lezione 3</vt:lpstr>
      <vt:lpstr>Lezione 3</vt:lpstr>
      <vt:lpstr>Lezione 3</vt:lpstr>
      <vt:lpstr>Lezione 3</vt:lpstr>
      <vt:lpstr>Lezione 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3</dc:title>
  <dc:creator>Varanini</dc:creator>
  <cp:lastModifiedBy>Gian Maria Varanini</cp:lastModifiedBy>
  <cp:revision>6</cp:revision>
  <dcterms:created xsi:type="dcterms:W3CDTF">2012-03-04T06:26:06Z</dcterms:created>
  <dcterms:modified xsi:type="dcterms:W3CDTF">2017-03-05T17:40:30Z</dcterms:modified>
</cp:coreProperties>
</file>