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7" r:id="rId3"/>
    <p:sldId id="258" r:id="rId4"/>
    <p:sldId id="260" r:id="rId5"/>
    <p:sldId id="261" r:id="rId6"/>
    <p:sldId id="264" r:id="rId7"/>
    <p:sldId id="265" r:id="rId8"/>
    <p:sldId id="262" r:id="rId9"/>
    <p:sldId id="263" r:id="rId10"/>
    <p:sldId id="259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A4D2EC78-9FF2-DC42-863D-9CA93D48090C}">
          <p14:sldIdLst>
            <p14:sldId id="256"/>
            <p14:sldId id="267"/>
            <p14:sldId id="258"/>
            <p14:sldId id="260"/>
            <p14:sldId id="261"/>
            <p14:sldId id="264"/>
            <p14:sldId id="265"/>
            <p14:sldId id="262"/>
            <p14:sldId id="263"/>
            <p14:sldId id="25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48" autoAdjust="0"/>
    <p:restoredTop sz="95220" autoAdjust="0"/>
  </p:normalViewPr>
  <p:slideViewPr>
    <p:cSldViewPr snapToGrid="0" snapToObjects="1">
      <p:cViewPr varScale="1">
        <p:scale>
          <a:sx n="81" d="100"/>
          <a:sy n="81" d="100"/>
        </p:scale>
        <p:origin x="590" y="91"/>
      </p:cViewPr>
      <p:guideLst/>
    </p:cSldViewPr>
  </p:slideViewPr>
  <p:outlineViewPr>
    <p:cViewPr>
      <p:scale>
        <a:sx n="33" d="100"/>
        <a:sy n="33" d="100"/>
      </p:scale>
      <p:origin x="0" y="-418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C4D5CB-3F31-E34B-B932-A1887D9F52AE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it-IT"/>
        </a:p>
      </dgm:t>
    </dgm:pt>
    <dgm:pt modelId="{81679858-37BF-E845-87A3-8E4F32ED53CA}">
      <dgm:prSet phldrT="[Testo]"/>
      <dgm:spPr>
        <a:solidFill>
          <a:schemeClr val="accent1"/>
        </a:solidFill>
      </dgm:spPr>
      <dgm:t>
        <a:bodyPr/>
        <a:lstStyle/>
        <a:p>
          <a:pPr algn="ctr"/>
          <a:r>
            <a:rPr lang="it-IT" b="1" dirty="0">
              <a:latin typeface="Georgia" charset="0"/>
              <a:ea typeface="Georgia" charset="0"/>
              <a:cs typeface="Georgia" charset="0"/>
            </a:rPr>
            <a:t>Insegnamento ad hoc</a:t>
          </a:r>
          <a:endParaRPr lang="it-IT" dirty="0">
            <a:latin typeface="Georgia" charset="0"/>
            <a:ea typeface="Georgia" charset="0"/>
            <a:cs typeface="Georgia" charset="0"/>
          </a:endParaRPr>
        </a:p>
        <a:p>
          <a:pPr algn="ctr"/>
          <a:r>
            <a:rPr lang="it-IT" dirty="0">
              <a:latin typeface="Georgia" charset="0"/>
              <a:ea typeface="Georgia" charset="0"/>
              <a:cs typeface="Georgia" charset="0"/>
            </a:rPr>
            <a:t>esame + registrazione CFU</a:t>
          </a:r>
        </a:p>
        <a:p>
          <a:pPr algn="ctr"/>
          <a:endParaRPr lang="it-IT" dirty="0">
            <a:latin typeface="Georgia" charset="0"/>
            <a:ea typeface="Georgia" charset="0"/>
            <a:cs typeface="Georgia" charset="0"/>
          </a:endParaRPr>
        </a:p>
      </dgm:t>
    </dgm:pt>
    <dgm:pt modelId="{9627FA02-3D46-AF46-B09F-65B8A611C31F}" type="parTrans" cxnId="{E62D7109-B7BD-1347-AF72-6A55F15B8841}">
      <dgm:prSet/>
      <dgm:spPr/>
      <dgm:t>
        <a:bodyPr/>
        <a:lstStyle/>
        <a:p>
          <a:endParaRPr lang="it-IT"/>
        </a:p>
      </dgm:t>
    </dgm:pt>
    <dgm:pt modelId="{8B8D3FDB-2741-EA49-A9A3-39991FAA8481}" type="sibTrans" cxnId="{E62D7109-B7BD-1347-AF72-6A55F15B8841}">
      <dgm:prSet phldrT="01" phldr="0"/>
      <dgm:spPr/>
      <dgm:t>
        <a:bodyPr/>
        <a:lstStyle/>
        <a:p>
          <a:r>
            <a:rPr lang="it-IT"/>
            <a:t>01</a:t>
          </a:r>
          <a:endParaRPr lang="it-IT" dirty="0"/>
        </a:p>
      </dgm:t>
    </dgm:pt>
    <dgm:pt modelId="{1BFB90BE-6222-FF40-BA15-C988113968FD}">
      <dgm:prSet phldrT="[Testo]"/>
      <dgm:spPr>
        <a:solidFill>
          <a:srgbClr val="FFC000"/>
        </a:solidFill>
      </dgm:spPr>
      <dgm:t>
        <a:bodyPr/>
        <a:lstStyle/>
        <a:p>
          <a:pPr algn="ctr"/>
          <a:r>
            <a:rPr lang="it-IT" b="1" dirty="0">
              <a:latin typeface="Georgia" charset="0"/>
              <a:ea typeface="Georgia" charset="0"/>
              <a:cs typeface="Georgia" charset="0"/>
            </a:rPr>
            <a:t>CLA</a:t>
          </a:r>
          <a:endParaRPr lang="it-IT" dirty="0">
            <a:latin typeface="Georgia" charset="0"/>
            <a:ea typeface="Georgia" charset="0"/>
            <a:cs typeface="Georgia" charset="0"/>
          </a:endParaRPr>
        </a:p>
        <a:p>
          <a:pPr algn="ctr"/>
          <a:r>
            <a:rPr lang="it-IT" dirty="0">
              <a:latin typeface="Georgia" charset="0"/>
              <a:ea typeface="Georgia" charset="0"/>
              <a:cs typeface="Georgia" charset="0"/>
            </a:rPr>
            <a:t>Superamento prove presso il CLA + registrazione CFU</a:t>
          </a:r>
        </a:p>
      </dgm:t>
    </dgm:pt>
    <dgm:pt modelId="{70E1895D-DB12-9240-8A06-4CDE4A75D18E}" type="parTrans" cxnId="{5195A149-0C79-8C41-A9D6-40CF340A93EF}">
      <dgm:prSet/>
      <dgm:spPr/>
      <dgm:t>
        <a:bodyPr/>
        <a:lstStyle/>
        <a:p>
          <a:endParaRPr lang="it-IT"/>
        </a:p>
      </dgm:t>
    </dgm:pt>
    <dgm:pt modelId="{E325B8DD-4A8F-6045-B3CB-7F0F9E33EEA5}" type="sibTrans" cxnId="{5195A149-0C79-8C41-A9D6-40CF340A93EF}">
      <dgm:prSet phldrT="02" phldr="0"/>
      <dgm:spPr/>
      <dgm:t>
        <a:bodyPr/>
        <a:lstStyle/>
        <a:p>
          <a:r>
            <a:rPr lang="it-IT"/>
            <a:t>02</a:t>
          </a:r>
          <a:endParaRPr lang="it-IT" dirty="0"/>
        </a:p>
      </dgm:t>
    </dgm:pt>
    <dgm:pt modelId="{2D1FD430-B480-514D-A4A5-AE2CA42ABC4E}">
      <dgm:prSet phldrT="[Testo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it-IT" b="1" dirty="0">
              <a:latin typeface="Georgia" charset="0"/>
              <a:ea typeface="Georgia" charset="0"/>
              <a:cs typeface="Georgia" charset="0"/>
            </a:rPr>
            <a:t>Equipollenza</a:t>
          </a:r>
          <a:endParaRPr lang="it-IT" dirty="0">
            <a:latin typeface="Georgia" charset="0"/>
            <a:ea typeface="Georgia" charset="0"/>
            <a:cs typeface="Georgia" charset="0"/>
          </a:endParaRPr>
        </a:p>
        <a:p>
          <a:pPr algn="ctr"/>
          <a:r>
            <a:rPr lang="it-IT" dirty="0">
              <a:latin typeface="Georgia" charset="0"/>
              <a:ea typeface="Georgia" charset="0"/>
              <a:cs typeface="Georgia" charset="0"/>
            </a:rPr>
            <a:t> Deposito certificato + validazione CLA + registrazione CFU</a:t>
          </a:r>
        </a:p>
      </dgm:t>
    </dgm:pt>
    <dgm:pt modelId="{4A8D236D-D2FE-4D4A-9021-E495BC9DABCF}" type="parTrans" cxnId="{4934FD38-CED9-254B-92C7-D7E048B99760}">
      <dgm:prSet/>
      <dgm:spPr/>
      <dgm:t>
        <a:bodyPr/>
        <a:lstStyle/>
        <a:p>
          <a:endParaRPr lang="it-IT"/>
        </a:p>
      </dgm:t>
    </dgm:pt>
    <dgm:pt modelId="{DA171F4C-82E7-024F-A020-6D9073B97724}" type="sibTrans" cxnId="{4934FD38-CED9-254B-92C7-D7E048B99760}">
      <dgm:prSet phldrT="03" phldr="0"/>
      <dgm:spPr/>
      <dgm:t>
        <a:bodyPr/>
        <a:lstStyle/>
        <a:p>
          <a:r>
            <a:rPr lang="it-IT"/>
            <a:t>03</a:t>
          </a:r>
          <a:endParaRPr lang="it-IT" dirty="0"/>
        </a:p>
      </dgm:t>
    </dgm:pt>
    <dgm:pt modelId="{B71E589A-054C-1A4C-8AB7-8A4B2C827C95}" type="pres">
      <dgm:prSet presAssocID="{B3C4D5CB-3F31-E34B-B932-A1887D9F52AE}" presName="Name0" presStyleCnt="0">
        <dgm:presLayoutVars>
          <dgm:animLvl val="lvl"/>
          <dgm:resizeHandles val="exact"/>
        </dgm:presLayoutVars>
      </dgm:prSet>
      <dgm:spPr/>
    </dgm:pt>
    <dgm:pt modelId="{87686EA6-6FA8-D645-B6BC-3F822C372C63}" type="pres">
      <dgm:prSet presAssocID="{81679858-37BF-E845-87A3-8E4F32ED53CA}" presName="compositeNode" presStyleCnt="0">
        <dgm:presLayoutVars>
          <dgm:bulletEnabled val="1"/>
        </dgm:presLayoutVars>
      </dgm:prSet>
      <dgm:spPr/>
    </dgm:pt>
    <dgm:pt modelId="{09083CE2-D663-3841-9FD6-824BF4436C50}" type="pres">
      <dgm:prSet presAssocID="{81679858-37BF-E845-87A3-8E4F32ED53CA}" presName="bgRect" presStyleLbl="alignNode1" presStyleIdx="0" presStyleCnt="3"/>
      <dgm:spPr/>
    </dgm:pt>
    <dgm:pt modelId="{BA98D487-17E9-5044-A973-B43257301018}" type="pres">
      <dgm:prSet presAssocID="{8B8D3FDB-2741-EA49-A9A3-39991FAA8481}" presName="sibTransNodeRect" presStyleLbl="alignNode1" presStyleIdx="0" presStyleCnt="3">
        <dgm:presLayoutVars>
          <dgm:chMax val="0"/>
          <dgm:bulletEnabled val="1"/>
        </dgm:presLayoutVars>
      </dgm:prSet>
      <dgm:spPr/>
    </dgm:pt>
    <dgm:pt modelId="{4A3B0198-C269-ED4B-9500-B6C924E5DCD8}" type="pres">
      <dgm:prSet presAssocID="{81679858-37BF-E845-87A3-8E4F32ED53CA}" presName="nodeRect" presStyleLbl="alignNode1" presStyleIdx="0" presStyleCnt="3">
        <dgm:presLayoutVars>
          <dgm:bulletEnabled val="1"/>
        </dgm:presLayoutVars>
      </dgm:prSet>
      <dgm:spPr/>
    </dgm:pt>
    <dgm:pt modelId="{3BDBA23F-1D4D-4B43-9C34-1D98ED7E029B}" type="pres">
      <dgm:prSet presAssocID="{8B8D3FDB-2741-EA49-A9A3-39991FAA8481}" presName="sibTrans" presStyleCnt="0"/>
      <dgm:spPr/>
    </dgm:pt>
    <dgm:pt modelId="{63ECE6AD-6E30-2B43-AD00-4E45587C49F2}" type="pres">
      <dgm:prSet presAssocID="{1BFB90BE-6222-FF40-BA15-C988113968FD}" presName="compositeNode" presStyleCnt="0">
        <dgm:presLayoutVars>
          <dgm:bulletEnabled val="1"/>
        </dgm:presLayoutVars>
      </dgm:prSet>
      <dgm:spPr/>
    </dgm:pt>
    <dgm:pt modelId="{82068933-DAD7-0448-984B-948951949948}" type="pres">
      <dgm:prSet presAssocID="{1BFB90BE-6222-FF40-BA15-C988113968FD}" presName="bgRect" presStyleLbl="alignNode1" presStyleIdx="1" presStyleCnt="3"/>
      <dgm:spPr/>
    </dgm:pt>
    <dgm:pt modelId="{6417DA9E-E786-6149-A103-BF2CAAD4E426}" type="pres">
      <dgm:prSet presAssocID="{E325B8DD-4A8F-6045-B3CB-7F0F9E33EEA5}" presName="sibTransNodeRect" presStyleLbl="alignNode1" presStyleIdx="1" presStyleCnt="3">
        <dgm:presLayoutVars>
          <dgm:chMax val="0"/>
          <dgm:bulletEnabled val="1"/>
        </dgm:presLayoutVars>
      </dgm:prSet>
      <dgm:spPr/>
    </dgm:pt>
    <dgm:pt modelId="{B55C5F11-A4B8-6349-A26D-40701E1C6564}" type="pres">
      <dgm:prSet presAssocID="{1BFB90BE-6222-FF40-BA15-C988113968FD}" presName="nodeRect" presStyleLbl="alignNode1" presStyleIdx="1" presStyleCnt="3">
        <dgm:presLayoutVars>
          <dgm:bulletEnabled val="1"/>
        </dgm:presLayoutVars>
      </dgm:prSet>
      <dgm:spPr/>
    </dgm:pt>
    <dgm:pt modelId="{8C7E0019-6B57-B74C-8A8A-A2D81E7CBB08}" type="pres">
      <dgm:prSet presAssocID="{E325B8DD-4A8F-6045-B3CB-7F0F9E33EEA5}" presName="sibTrans" presStyleCnt="0"/>
      <dgm:spPr/>
    </dgm:pt>
    <dgm:pt modelId="{44986686-1CB4-2E4B-A634-32551A7E78D9}" type="pres">
      <dgm:prSet presAssocID="{2D1FD430-B480-514D-A4A5-AE2CA42ABC4E}" presName="compositeNode" presStyleCnt="0">
        <dgm:presLayoutVars>
          <dgm:bulletEnabled val="1"/>
        </dgm:presLayoutVars>
      </dgm:prSet>
      <dgm:spPr/>
    </dgm:pt>
    <dgm:pt modelId="{2BF691A4-533D-F44A-AC89-6FA74085C8C4}" type="pres">
      <dgm:prSet presAssocID="{2D1FD430-B480-514D-A4A5-AE2CA42ABC4E}" presName="bgRect" presStyleLbl="alignNode1" presStyleIdx="2" presStyleCnt="3"/>
      <dgm:spPr/>
    </dgm:pt>
    <dgm:pt modelId="{EF224F1C-5334-A147-812E-C98A7DE1DE8D}" type="pres">
      <dgm:prSet presAssocID="{DA171F4C-82E7-024F-A020-6D9073B97724}" presName="sibTransNodeRect" presStyleLbl="alignNode1" presStyleIdx="2" presStyleCnt="3">
        <dgm:presLayoutVars>
          <dgm:chMax val="0"/>
          <dgm:bulletEnabled val="1"/>
        </dgm:presLayoutVars>
      </dgm:prSet>
      <dgm:spPr/>
    </dgm:pt>
    <dgm:pt modelId="{ABD9153D-D8A0-7A48-8CF8-29C7E7850033}" type="pres">
      <dgm:prSet presAssocID="{2D1FD430-B480-514D-A4A5-AE2CA42ABC4E}" presName="nodeRect" presStyleLbl="alignNode1" presStyleIdx="2" presStyleCnt="3">
        <dgm:presLayoutVars>
          <dgm:bulletEnabled val="1"/>
        </dgm:presLayoutVars>
      </dgm:prSet>
      <dgm:spPr/>
    </dgm:pt>
  </dgm:ptLst>
  <dgm:cxnLst>
    <dgm:cxn modelId="{51739804-A136-C248-8E61-1C4ED23393A1}" type="presOf" srcId="{81679858-37BF-E845-87A3-8E4F32ED53CA}" destId="{09083CE2-D663-3841-9FD6-824BF4436C50}" srcOrd="0" destOrd="0" presId="urn:microsoft.com/office/officeart/2016/7/layout/LinearBlockProcessNumbered"/>
    <dgm:cxn modelId="{E62D7109-B7BD-1347-AF72-6A55F15B8841}" srcId="{B3C4D5CB-3F31-E34B-B932-A1887D9F52AE}" destId="{81679858-37BF-E845-87A3-8E4F32ED53CA}" srcOrd="0" destOrd="0" parTransId="{9627FA02-3D46-AF46-B09F-65B8A611C31F}" sibTransId="{8B8D3FDB-2741-EA49-A9A3-39991FAA8481}"/>
    <dgm:cxn modelId="{56AECB0F-0FCE-E34C-9193-95FAEDE5DC75}" type="presOf" srcId="{81679858-37BF-E845-87A3-8E4F32ED53CA}" destId="{4A3B0198-C269-ED4B-9500-B6C924E5DCD8}" srcOrd="1" destOrd="0" presId="urn:microsoft.com/office/officeart/2016/7/layout/LinearBlockProcessNumbered"/>
    <dgm:cxn modelId="{2411D514-EFA5-7747-BD46-E64C383BDDFC}" type="presOf" srcId="{DA171F4C-82E7-024F-A020-6D9073B97724}" destId="{EF224F1C-5334-A147-812E-C98A7DE1DE8D}" srcOrd="0" destOrd="0" presId="urn:microsoft.com/office/officeart/2016/7/layout/LinearBlockProcessNumbered"/>
    <dgm:cxn modelId="{F4C0AF24-37AF-504B-B681-85BC100C2153}" type="presOf" srcId="{1BFB90BE-6222-FF40-BA15-C988113968FD}" destId="{82068933-DAD7-0448-984B-948951949948}" srcOrd="0" destOrd="0" presId="urn:microsoft.com/office/officeart/2016/7/layout/LinearBlockProcessNumbered"/>
    <dgm:cxn modelId="{35D8EB2F-3B35-5D41-8F22-5F7C23EED3F4}" type="presOf" srcId="{2D1FD430-B480-514D-A4A5-AE2CA42ABC4E}" destId="{ABD9153D-D8A0-7A48-8CF8-29C7E7850033}" srcOrd="1" destOrd="0" presId="urn:microsoft.com/office/officeart/2016/7/layout/LinearBlockProcessNumbered"/>
    <dgm:cxn modelId="{4934FD38-CED9-254B-92C7-D7E048B99760}" srcId="{B3C4D5CB-3F31-E34B-B932-A1887D9F52AE}" destId="{2D1FD430-B480-514D-A4A5-AE2CA42ABC4E}" srcOrd="2" destOrd="0" parTransId="{4A8D236D-D2FE-4D4A-9021-E495BC9DABCF}" sibTransId="{DA171F4C-82E7-024F-A020-6D9073B97724}"/>
    <dgm:cxn modelId="{B7DCF561-A0BE-4243-920A-D4124356E3AE}" type="presOf" srcId="{8B8D3FDB-2741-EA49-A9A3-39991FAA8481}" destId="{BA98D487-17E9-5044-A973-B43257301018}" srcOrd="0" destOrd="0" presId="urn:microsoft.com/office/officeart/2016/7/layout/LinearBlockProcessNumbered"/>
    <dgm:cxn modelId="{613FA567-C568-1347-83DD-657C947472D7}" type="presOf" srcId="{B3C4D5CB-3F31-E34B-B932-A1887D9F52AE}" destId="{B71E589A-054C-1A4C-8AB7-8A4B2C827C95}" srcOrd="0" destOrd="0" presId="urn:microsoft.com/office/officeart/2016/7/layout/LinearBlockProcessNumbered"/>
    <dgm:cxn modelId="{5195A149-0C79-8C41-A9D6-40CF340A93EF}" srcId="{B3C4D5CB-3F31-E34B-B932-A1887D9F52AE}" destId="{1BFB90BE-6222-FF40-BA15-C988113968FD}" srcOrd="1" destOrd="0" parTransId="{70E1895D-DB12-9240-8A06-4CDE4A75D18E}" sibTransId="{E325B8DD-4A8F-6045-B3CB-7F0F9E33EEA5}"/>
    <dgm:cxn modelId="{4C4CC47A-18B9-3A49-AF71-2C9DA2FCFE53}" type="presOf" srcId="{1BFB90BE-6222-FF40-BA15-C988113968FD}" destId="{B55C5F11-A4B8-6349-A26D-40701E1C6564}" srcOrd="1" destOrd="0" presId="urn:microsoft.com/office/officeart/2016/7/layout/LinearBlockProcessNumbered"/>
    <dgm:cxn modelId="{C5829BE8-19F5-AA42-AB50-3924C239122C}" type="presOf" srcId="{E325B8DD-4A8F-6045-B3CB-7F0F9E33EEA5}" destId="{6417DA9E-E786-6149-A103-BF2CAAD4E426}" srcOrd="0" destOrd="0" presId="urn:microsoft.com/office/officeart/2016/7/layout/LinearBlockProcessNumbered"/>
    <dgm:cxn modelId="{9A3BEBE8-DA40-B54B-8A03-9E3841A13EFA}" type="presOf" srcId="{2D1FD430-B480-514D-A4A5-AE2CA42ABC4E}" destId="{2BF691A4-533D-F44A-AC89-6FA74085C8C4}" srcOrd="0" destOrd="0" presId="urn:microsoft.com/office/officeart/2016/7/layout/LinearBlockProcessNumbered"/>
    <dgm:cxn modelId="{8D949FBD-E498-C04F-A444-8092C14A65E0}" type="presParOf" srcId="{B71E589A-054C-1A4C-8AB7-8A4B2C827C95}" destId="{87686EA6-6FA8-D645-B6BC-3F822C372C63}" srcOrd="0" destOrd="0" presId="urn:microsoft.com/office/officeart/2016/7/layout/LinearBlockProcessNumbered"/>
    <dgm:cxn modelId="{A72EFE00-1F0E-274D-9019-F718F53F07A7}" type="presParOf" srcId="{87686EA6-6FA8-D645-B6BC-3F822C372C63}" destId="{09083CE2-D663-3841-9FD6-824BF4436C50}" srcOrd="0" destOrd="0" presId="urn:microsoft.com/office/officeart/2016/7/layout/LinearBlockProcessNumbered"/>
    <dgm:cxn modelId="{6005D873-D1D7-6549-8E52-9CCCE59807F3}" type="presParOf" srcId="{87686EA6-6FA8-D645-B6BC-3F822C372C63}" destId="{BA98D487-17E9-5044-A973-B43257301018}" srcOrd="1" destOrd="0" presId="urn:microsoft.com/office/officeart/2016/7/layout/LinearBlockProcessNumbered"/>
    <dgm:cxn modelId="{F4FD96D9-6C4F-7E41-BAED-D6E40950A55D}" type="presParOf" srcId="{87686EA6-6FA8-D645-B6BC-3F822C372C63}" destId="{4A3B0198-C269-ED4B-9500-B6C924E5DCD8}" srcOrd="2" destOrd="0" presId="urn:microsoft.com/office/officeart/2016/7/layout/LinearBlockProcessNumbered"/>
    <dgm:cxn modelId="{E8969347-A6C6-5445-94FA-53BCFA17E608}" type="presParOf" srcId="{B71E589A-054C-1A4C-8AB7-8A4B2C827C95}" destId="{3BDBA23F-1D4D-4B43-9C34-1D98ED7E029B}" srcOrd="1" destOrd="0" presId="urn:microsoft.com/office/officeart/2016/7/layout/LinearBlockProcessNumbered"/>
    <dgm:cxn modelId="{3AA22EAF-874B-5843-A4E5-2CA53CD66E00}" type="presParOf" srcId="{B71E589A-054C-1A4C-8AB7-8A4B2C827C95}" destId="{63ECE6AD-6E30-2B43-AD00-4E45587C49F2}" srcOrd="2" destOrd="0" presId="urn:microsoft.com/office/officeart/2016/7/layout/LinearBlockProcessNumbered"/>
    <dgm:cxn modelId="{164377F3-C947-DC40-8E36-EF5416E9034D}" type="presParOf" srcId="{63ECE6AD-6E30-2B43-AD00-4E45587C49F2}" destId="{82068933-DAD7-0448-984B-948951949948}" srcOrd="0" destOrd="0" presId="urn:microsoft.com/office/officeart/2016/7/layout/LinearBlockProcessNumbered"/>
    <dgm:cxn modelId="{C086776A-B85F-044D-A390-1D080C3579AD}" type="presParOf" srcId="{63ECE6AD-6E30-2B43-AD00-4E45587C49F2}" destId="{6417DA9E-E786-6149-A103-BF2CAAD4E426}" srcOrd="1" destOrd="0" presId="urn:microsoft.com/office/officeart/2016/7/layout/LinearBlockProcessNumbered"/>
    <dgm:cxn modelId="{461B3EBE-13C3-7649-B363-2059B281CB7B}" type="presParOf" srcId="{63ECE6AD-6E30-2B43-AD00-4E45587C49F2}" destId="{B55C5F11-A4B8-6349-A26D-40701E1C6564}" srcOrd="2" destOrd="0" presId="urn:microsoft.com/office/officeart/2016/7/layout/LinearBlockProcessNumbered"/>
    <dgm:cxn modelId="{66BD27BC-6356-2A4C-BED3-DFD5A2B01AF9}" type="presParOf" srcId="{B71E589A-054C-1A4C-8AB7-8A4B2C827C95}" destId="{8C7E0019-6B57-B74C-8A8A-A2D81E7CBB08}" srcOrd="3" destOrd="0" presId="urn:microsoft.com/office/officeart/2016/7/layout/LinearBlockProcessNumbered"/>
    <dgm:cxn modelId="{CCF35E87-690A-AA4F-9E1D-7F041BEB242A}" type="presParOf" srcId="{B71E589A-054C-1A4C-8AB7-8A4B2C827C95}" destId="{44986686-1CB4-2E4B-A634-32551A7E78D9}" srcOrd="4" destOrd="0" presId="urn:microsoft.com/office/officeart/2016/7/layout/LinearBlockProcessNumbered"/>
    <dgm:cxn modelId="{DA563D9E-DF73-3147-BA1E-05441A9C4062}" type="presParOf" srcId="{44986686-1CB4-2E4B-A634-32551A7E78D9}" destId="{2BF691A4-533D-F44A-AC89-6FA74085C8C4}" srcOrd="0" destOrd="0" presId="urn:microsoft.com/office/officeart/2016/7/layout/LinearBlockProcessNumbered"/>
    <dgm:cxn modelId="{9C87BC44-CE13-C94A-AAC6-761ABE5532C5}" type="presParOf" srcId="{44986686-1CB4-2E4B-A634-32551A7E78D9}" destId="{EF224F1C-5334-A147-812E-C98A7DE1DE8D}" srcOrd="1" destOrd="0" presId="urn:microsoft.com/office/officeart/2016/7/layout/LinearBlockProcessNumbered"/>
    <dgm:cxn modelId="{BEC80B14-F2E3-C74F-86CB-3A470275F617}" type="presParOf" srcId="{44986686-1CB4-2E4B-A634-32551A7E78D9}" destId="{ABD9153D-D8A0-7A48-8CF8-29C7E7850033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083CE2-D663-3841-9FD6-824BF4436C50}">
      <dsp:nvSpPr>
        <dsp:cNvPr id="0" name=""/>
        <dsp:cNvSpPr/>
      </dsp:nvSpPr>
      <dsp:spPr>
        <a:xfrm>
          <a:off x="843" y="193774"/>
          <a:ext cx="3415605" cy="4098726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7386" tIns="0" rIns="337386" bIns="33020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b="1" kern="1200" dirty="0">
              <a:latin typeface="Georgia" charset="0"/>
              <a:ea typeface="Georgia" charset="0"/>
              <a:cs typeface="Georgia" charset="0"/>
            </a:rPr>
            <a:t>Insegnamento ad hoc</a:t>
          </a:r>
          <a:endParaRPr lang="it-IT" sz="2600" kern="1200" dirty="0">
            <a:latin typeface="Georgia" charset="0"/>
            <a:ea typeface="Georgia" charset="0"/>
            <a:cs typeface="Georgia" charset="0"/>
          </a:endParaRP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kern="1200" dirty="0">
              <a:latin typeface="Georgia" charset="0"/>
              <a:ea typeface="Georgia" charset="0"/>
              <a:cs typeface="Georgia" charset="0"/>
            </a:rPr>
            <a:t>esame + registrazione CFU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600" kern="1200" dirty="0">
            <a:latin typeface="Georgia" charset="0"/>
            <a:ea typeface="Georgia" charset="0"/>
            <a:cs typeface="Georgia" charset="0"/>
          </a:endParaRPr>
        </a:p>
      </dsp:txBody>
      <dsp:txXfrm>
        <a:off x="843" y="1833264"/>
        <a:ext cx="3415605" cy="2459235"/>
      </dsp:txXfrm>
    </dsp:sp>
    <dsp:sp modelId="{BA98D487-17E9-5044-A973-B43257301018}">
      <dsp:nvSpPr>
        <dsp:cNvPr id="0" name=""/>
        <dsp:cNvSpPr/>
      </dsp:nvSpPr>
      <dsp:spPr>
        <a:xfrm>
          <a:off x="843" y="193774"/>
          <a:ext cx="3415605" cy="163949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7386" tIns="165100" rIns="337386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6600" kern="1200"/>
            <a:t>01</a:t>
          </a:r>
          <a:endParaRPr lang="it-IT" sz="6600" kern="1200" dirty="0"/>
        </a:p>
      </dsp:txBody>
      <dsp:txXfrm>
        <a:off x="843" y="193774"/>
        <a:ext cx="3415605" cy="1639490"/>
      </dsp:txXfrm>
    </dsp:sp>
    <dsp:sp modelId="{82068933-DAD7-0448-984B-948951949948}">
      <dsp:nvSpPr>
        <dsp:cNvPr id="0" name=""/>
        <dsp:cNvSpPr/>
      </dsp:nvSpPr>
      <dsp:spPr>
        <a:xfrm>
          <a:off x="3689697" y="193774"/>
          <a:ext cx="3415605" cy="4098726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7386" tIns="0" rIns="337386" bIns="33020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b="1" kern="1200" dirty="0">
              <a:latin typeface="Georgia" charset="0"/>
              <a:ea typeface="Georgia" charset="0"/>
              <a:cs typeface="Georgia" charset="0"/>
            </a:rPr>
            <a:t>CLA</a:t>
          </a:r>
          <a:endParaRPr lang="it-IT" sz="2600" kern="1200" dirty="0">
            <a:latin typeface="Georgia" charset="0"/>
            <a:ea typeface="Georgia" charset="0"/>
            <a:cs typeface="Georgia" charset="0"/>
          </a:endParaRP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kern="1200" dirty="0">
              <a:latin typeface="Georgia" charset="0"/>
              <a:ea typeface="Georgia" charset="0"/>
              <a:cs typeface="Georgia" charset="0"/>
            </a:rPr>
            <a:t>Superamento prove presso il CLA + registrazione CFU</a:t>
          </a:r>
        </a:p>
      </dsp:txBody>
      <dsp:txXfrm>
        <a:off x="3689697" y="1833264"/>
        <a:ext cx="3415605" cy="2459235"/>
      </dsp:txXfrm>
    </dsp:sp>
    <dsp:sp modelId="{6417DA9E-E786-6149-A103-BF2CAAD4E426}">
      <dsp:nvSpPr>
        <dsp:cNvPr id="0" name=""/>
        <dsp:cNvSpPr/>
      </dsp:nvSpPr>
      <dsp:spPr>
        <a:xfrm>
          <a:off x="3689697" y="193774"/>
          <a:ext cx="3415605" cy="163949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7386" tIns="165100" rIns="337386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6600" kern="1200"/>
            <a:t>02</a:t>
          </a:r>
          <a:endParaRPr lang="it-IT" sz="6600" kern="1200" dirty="0"/>
        </a:p>
      </dsp:txBody>
      <dsp:txXfrm>
        <a:off x="3689697" y="193774"/>
        <a:ext cx="3415605" cy="1639490"/>
      </dsp:txXfrm>
    </dsp:sp>
    <dsp:sp modelId="{2BF691A4-533D-F44A-AC89-6FA74085C8C4}">
      <dsp:nvSpPr>
        <dsp:cNvPr id="0" name=""/>
        <dsp:cNvSpPr/>
      </dsp:nvSpPr>
      <dsp:spPr>
        <a:xfrm>
          <a:off x="7378551" y="193774"/>
          <a:ext cx="3415605" cy="4098726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7386" tIns="0" rIns="337386" bIns="33020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b="1" kern="1200" dirty="0">
              <a:latin typeface="Georgia" charset="0"/>
              <a:ea typeface="Georgia" charset="0"/>
              <a:cs typeface="Georgia" charset="0"/>
            </a:rPr>
            <a:t>Equipollenza</a:t>
          </a:r>
          <a:endParaRPr lang="it-IT" sz="2600" kern="1200" dirty="0">
            <a:latin typeface="Georgia" charset="0"/>
            <a:ea typeface="Georgia" charset="0"/>
            <a:cs typeface="Georgia" charset="0"/>
          </a:endParaRP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kern="1200" dirty="0">
              <a:latin typeface="Georgia" charset="0"/>
              <a:ea typeface="Georgia" charset="0"/>
              <a:cs typeface="Georgia" charset="0"/>
            </a:rPr>
            <a:t> Deposito certificato + validazione CLA + registrazione CFU</a:t>
          </a:r>
        </a:p>
      </dsp:txBody>
      <dsp:txXfrm>
        <a:off x="7378551" y="1833264"/>
        <a:ext cx="3415605" cy="2459235"/>
      </dsp:txXfrm>
    </dsp:sp>
    <dsp:sp modelId="{EF224F1C-5334-A147-812E-C98A7DE1DE8D}">
      <dsp:nvSpPr>
        <dsp:cNvPr id="0" name=""/>
        <dsp:cNvSpPr/>
      </dsp:nvSpPr>
      <dsp:spPr>
        <a:xfrm>
          <a:off x="7378551" y="193774"/>
          <a:ext cx="3415605" cy="163949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7386" tIns="165100" rIns="337386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6600" kern="1200"/>
            <a:t>03</a:t>
          </a:r>
          <a:endParaRPr lang="it-IT" sz="6600" kern="1200" dirty="0"/>
        </a:p>
      </dsp:txBody>
      <dsp:txXfrm>
        <a:off x="7378551" y="193774"/>
        <a:ext cx="3415605" cy="16394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409B0A-5CC5-544F-991E-EFE15DFF9EAB}" type="datetimeFigureOut">
              <a:rPr lang="it-IT" smtClean="0"/>
              <a:t>24/11/2020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F3CE78-D401-A749-A79C-7E7B94A2AB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97207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C4B67A-040F-5E4A-86DA-4E49F350CA64}" type="datetimeFigureOut">
              <a:rPr lang="it-IT" smtClean="0"/>
              <a:t>24/11/2020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A26A05-88D7-0143-B999-899EE26DDA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106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26A05-88D7-0143-B999-899EE26DDA0B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7420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Regolamento didattico: 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26A05-88D7-0143-B999-899EE26DDA0B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077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26A05-88D7-0143-B999-899EE26DDA0B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9615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it-IT" dirty="0">
              <a:effectLst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26A05-88D7-0143-B999-899EE26DDA0B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5168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B4563D-2385-5844-BD56-2BA7B8BF53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382E9EE-0AE8-0A48-9B3A-7A10685EA4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43739DC-FBEC-3C46-A297-90866317A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58E4D-5323-2B4F-8440-2B5B5BD8736F}" type="datetimeFigureOut">
              <a:rPr lang="it-IT" smtClean="0"/>
              <a:t>24/11/2020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3716BB6-6036-124D-9C9A-8553FD6D5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AB06B7B-4787-3A45-BB64-1924B421A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E41F-02A4-1346-AD73-2D35D76881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9195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B0530A-2F5E-6E44-A746-01B2E7ECF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B48A02E-6AD8-1E45-8F1E-CB5F372DD4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207B094-F375-9F42-B71B-EFEFF106F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58E4D-5323-2B4F-8440-2B5B5BD8736F}" type="datetimeFigureOut">
              <a:rPr lang="it-IT" smtClean="0"/>
              <a:t>24/11/2020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76E1445-19AD-F740-BE03-51398D499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280521C-7E14-0E45-A891-FFE842B36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E41F-02A4-1346-AD73-2D35D76881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1618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86025B4-5E26-6B45-9993-2D85D0B7D1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890AD7B-74DE-E642-8257-A8F9BEC742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F65A814-44C8-2A42-8174-04D2D6759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58E4D-5323-2B4F-8440-2B5B5BD8736F}" type="datetimeFigureOut">
              <a:rPr lang="it-IT" smtClean="0"/>
              <a:t>24/11/2020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37685D6-F487-254E-90F4-C83BCCBE4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91FDBB1-82CE-064D-A9A8-7403C26C2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E41F-02A4-1346-AD73-2D35D76881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9204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7BD41B-0938-5F4D-BA87-456FE8C0C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C517597-4A1B-A048-942C-BDF453ABC7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2A1725B-60E0-BB41-99E1-2F409E5F2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58E4D-5323-2B4F-8440-2B5B5BD8736F}" type="datetimeFigureOut">
              <a:rPr lang="it-IT" smtClean="0"/>
              <a:t>24/11/2020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B414CF1-8421-0041-ABE0-19342D056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E91DB72-EAC0-FE4E-89A3-6AF9301CD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E41F-02A4-1346-AD73-2D35D76881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9553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67D984-8248-6545-B7DC-606C1E223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56DDD03-3DE1-8645-AAED-DFAA3EDF4A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552F9AE-8A0A-F248-A10C-B1EDA4ABA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58E4D-5323-2B4F-8440-2B5B5BD8736F}" type="datetimeFigureOut">
              <a:rPr lang="it-IT" smtClean="0"/>
              <a:t>24/11/2020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4F799BA-46BD-6E44-B766-9160EEB30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4E54993-6186-7049-8FE5-8A9BFFE46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E41F-02A4-1346-AD73-2D35D76881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9672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458E38-C02E-2D42-9854-0053A8018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FE0FDE6-EA92-1A41-9E42-5312FD63BB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3E3DE3A-3C1D-C34A-B15A-CF63B427A0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E88BBA8-B829-C843-92C3-B66B3F21F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58E4D-5323-2B4F-8440-2B5B5BD8736F}" type="datetimeFigureOut">
              <a:rPr lang="it-IT" smtClean="0"/>
              <a:t>24/11/2020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4C53120-5038-1545-B114-4FB4383DA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61FA819-BD3F-4040-BF46-5049DF493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E41F-02A4-1346-AD73-2D35D76881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2844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E74FE8-286F-3446-A2C2-EF6CF0CF6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3064BDB-BC82-0644-8B00-C764B2B9A0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2A854D6-E623-EE44-B56E-75663F53A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B828792-61AA-FA49-97C6-04962AB352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1F2F1F5-9C2E-054A-8B53-2ED8A4AD20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41B77ACC-FE15-0D4B-9311-0BFCAE2FD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58E4D-5323-2B4F-8440-2B5B5BD8736F}" type="datetimeFigureOut">
              <a:rPr lang="it-IT" smtClean="0"/>
              <a:t>24/11/2020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D70425B-B151-1B45-8EA4-688465EB5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E27DF933-D5E1-F646-8E18-A575F8465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E41F-02A4-1346-AD73-2D35D76881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3538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734AB3-3113-5B43-9DD3-6586715AF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73AFE08-A23B-6244-8F52-5D065DCF1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58E4D-5323-2B4F-8440-2B5B5BD8736F}" type="datetimeFigureOut">
              <a:rPr lang="it-IT" smtClean="0"/>
              <a:t>24/11/2020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B2150E5-3019-4645-ADED-9B8D25F46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547433D-EF4E-804F-8ADD-9F4C02DD7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E41F-02A4-1346-AD73-2D35D76881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021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3692719D-0D6D-A64C-A14D-A9234DB73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58E4D-5323-2B4F-8440-2B5B5BD8736F}" type="datetimeFigureOut">
              <a:rPr lang="it-IT" smtClean="0"/>
              <a:t>24/11/2020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A35D8BB-03EB-F742-9472-6C6B73E92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15A232A-8B94-DB46-BA5C-770CAD624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E41F-02A4-1346-AD73-2D35D76881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1826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10CB64-7065-E042-8E47-6549D5FAC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A346048-2035-3346-BA21-C5FBB0E79B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1574DEB-18BD-A846-BA60-146FA88215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9D95EED-CA89-DA49-A32E-1FA7133F0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58E4D-5323-2B4F-8440-2B5B5BD8736F}" type="datetimeFigureOut">
              <a:rPr lang="it-IT" smtClean="0"/>
              <a:t>24/11/2020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7C03264-7A60-904A-9E7A-42BB9ED06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F2ECEA2-3CCD-EC4B-B43C-0FBDCCB2C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E41F-02A4-1346-AD73-2D35D76881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4270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00F61BA-7B0C-534C-972B-924D5E4E2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9D91C4D-CDBB-054A-A2F4-87AAB0F482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7898267-FF4F-3D49-AE6C-43A34B4BE0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66516A2-C328-7E4E-9957-A4D31F522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58E4D-5323-2B4F-8440-2B5B5BD8736F}" type="datetimeFigureOut">
              <a:rPr lang="it-IT" smtClean="0"/>
              <a:t>24/11/2020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F5780A4-0D64-F64B-BAB0-6B5629A9E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5AEF04B-4967-ED49-9ED5-745F47A53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E41F-02A4-1346-AD73-2D35D76881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8242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1B851B04-0BDD-CD44-8BA2-4A6D337CE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458A363-B96E-1942-B61E-AEB9FBF4A0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6C8F077-06D7-324B-9977-4AB0E22B14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58E4D-5323-2B4F-8440-2B5B5BD8736F}" type="datetimeFigureOut">
              <a:rPr lang="it-IT" smtClean="0"/>
              <a:t>24/11/2020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B0E498E-99B8-0645-90C5-3562BDB2BA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18F3426-0498-A84D-917E-DB2BD663BB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BE41F-02A4-1346-AD73-2D35D76881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0482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dsg.univr.it/?ent=oi&amp;codiceCs=G52&amp;codins=4S003574&amp;cs=274&amp;discr=&amp;discrCd=" TargetMode="External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cla.univr.it/it/home" TargetMode="External"/><Relationship Id="rId5" Type="http://schemas.openxmlformats.org/officeDocument/2006/relationships/hyperlink" Target="https://docs.univr.it/documenti/Documento/allegati/allegati554377.pdf" TargetMode="External"/><Relationship Id="rId4" Type="http://schemas.openxmlformats.org/officeDocument/2006/relationships/hyperlink" Target="https://cla.univr.it/it/servizi/test-di-certificazione-linguistica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univr.esse3.cineca.it/ListaAppelliOfferta.do" TargetMode="External"/><Relationship Id="rId4" Type="http://schemas.openxmlformats.org/officeDocument/2006/relationships/image" Target="../media/image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hyperlink" Target="https://cla.univr.it/it/home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cs.univr.it/documenti/Documento/allegati/allegati762542.pdf" TargetMode="External"/><Relationship Id="rId5" Type="http://schemas.openxmlformats.org/officeDocument/2006/relationships/hyperlink" Target="https://docs.univr.it/documenti/Documento/allegati/allegati297246.pdf" TargetMode="External"/><Relationship Id="rId4" Type="http://schemas.openxmlformats.org/officeDocument/2006/relationships/hyperlink" Target="https://cla.univr.it/it/servizi/riconoscimento-delle-certificazioni-linguistiche-estern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59AE206-7EBA-4D33-8BC9-9D8158553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F8F459D-44B2-BA4C-84FC-CDE623B57C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4525347"/>
            <a:ext cx="6801321" cy="1737360"/>
          </a:xfrm>
        </p:spPr>
        <p:txBody>
          <a:bodyPr anchor="ctr">
            <a:normAutofit/>
          </a:bodyPr>
          <a:lstStyle/>
          <a:p>
            <a:pPr algn="r"/>
            <a:r>
              <a:rPr lang="it-IT" dirty="0"/>
              <a:t>Competenze linguistiche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B1462F7-B203-B44C-81EC-50E16854E9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61258" y="4525347"/>
            <a:ext cx="3258675" cy="1737360"/>
          </a:xfrm>
        </p:spPr>
        <p:txBody>
          <a:bodyPr anchor="ctr">
            <a:normAutofit/>
          </a:bodyPr>
          <a:lstStyle/>
          <a:p>
            <a:pPr algn="l"/>
            <a:r>
              <a:rPr lang="it-IT" dirty="0"/>
              <a:t>Schema di sintesi 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437D937-A7F1-4011-92B4-328E5BE1B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672F332-AF08-46C6-94F0-77684310D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4244EF8-D73A-40E1-BE73-D46E6B4B0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B84D7E8-4ECB-42D7-ADBF-01689B0F2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2113" y="0"/>
            <a:ext cx="5699887" cy="405924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E8E38ED-369A-44C2-B635-0BED0E48A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magin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520" y="620480"/>
            <a:ext cx="4490762" cy="1582993"/>
          </a:xfrm>
          <a:prstGeom prst="rect">
            <a:avLst/>
          </a:prstGeom>
        </p:spPr>
      </p:pic>
      <p:sp>
        <p:nvSpPr>
          <p:cNvPr id="13" name="Rettangolo arrotondato 12"/>
          <p:cNvSpPr/>
          <p:nvPr/>
        </p:nvSpPr>
        <p:spPr>
          <a:xfrm>
            <a:off x="259429" y="3120603"/>
            <a:ext cx="2986628" cy="3481070"/>
          </a:xfrm>
          <a:prstGeom prst="roundRect">
            <a:avLst>
              <a:gd name="adj" fmla="val 10000"/>
            </a:avLst>
          </a:prstGeom>
          <a:blipFill>
            <a:blip r:embed="rId3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941192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CADFF1-F380-E54B-A203-728C2CFE5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dirty="0">
                <a:latin typeface="Chalkduster" charset="0"/>
                <a:ea typeface="Chalkduster" charset="0"/>
                <a:cs typeface="Chalkduster" charset="0"/>
              </a:rPr>
              <a:t>Sintesi finale delle procedure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B76077BF-090A-2B47-B433-47817C4935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7220675"/>
              </p:ext>
            </p:extLst>
          </p:nvPr>
        </p:nvGraphicFramePr>
        <p:xfrm>
          <a:off x="698500" y="1690688"/>
          <a:ext cx="10795000" cy="4486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9461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9A954A-7FB5-9640-8065-463E51A4B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142" y="1722160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it-IT" dirty="0">
                <a:solidFill>
                  <a:schemeClr val="accent1"/>
                </a:solidFill>
              </a:rPr>
              <a:t>Le conoscenze linguistiche nei Piani didattici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FD80B19-B6AD-924D-9BD4-6912B8CE4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9988" y="2190511"/>
            <a:ext cx="6377769" cy="4930246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it-IT" sz="2400" dirty="0">
                <a:latin typeface="Georgia" charset="0"/>
                <a:ea typeface="Georgia" charset="0"/>
                <a:cs typeface="Georgia" charset="0"/>
              </a:rPr>
              <a:t>Nei Piani didattici di Scienze dei servizi giuridici e della Magistrale a ciclo unico in Giurisprudenza trovate la seguente indicazione: </a:t>
            </a:r>
          </a:p>
          <a:p>
            <a:pPr marL="0" indent="0" algn="just">
              <a:buNone/>
            </a:pPr>
            <a:r>
              <a:rPr lang="it-IT" sz="2000" b="1" dirty="0">
                <a:latin typeface="Georgia" charset="0"/>
                <a:ea typeface="Georgia" charset="0"/>
                <a:cs typeface="Georgia" charset="0"/>
              </a:rPr>
              <a:t>“</a:t>
            </a:r>
            <a:r>
              <a:rPr lang="it-IT" sz="2000" i="1" dirty="0">
                <a:latin typeface="Georgia" charset="0"/>
                <a:ea typeface="Georgia" charset="0"/>
                <a:cs typeface="Georgia" charset="0"/>
              </a:rPr>
              <a:t>Conoscenza di una lingua straniera (inglese, francese, tedesco, spagnolo) - Certificazione CLA</a:t>
            </a:r>
            <a:r>
              <a:rPr lang="it-IT" sz="2000" b="1" dirty="0">
                <a:latin typeface="Georgia" charset="0"/>
                <a:ea typeface="Georgia" charset="0"/>
                <a:cs typeface="Georgia" charset="0"/>
              </a:rPr>
              <a:t>”</a:t>
            </a:r>
          </a:p>
          <a:p>
            <a:pPr marL="0" indent="0" algn="just">
              <a:buNone/>
            </a:pPr>
            <a:endParaRPr lang="it-IT" sz="2400" b="1" dirty="0">
              <a:latin typeface="Georgia" charset="0"/>
              <a:ea typeface="Georgia" charset="0"/>
              <a:cs typeface="Georgia" charset="0"/>
            </a:endParaRPr>
          </a:p>
          <a:p>
            <a:pPr marL="0" indent="0" algn="just">
              <a:buNone/>
            </a:pPr>
            <a:endParaRPr lang="it-IT" sz="2400" dirty="0">
              <a:latin typeface="Georgia" charset="0"/>
              <a:ea typeface="Georgia" charset="0"/>
              <a:cs typeface="Georgia" charset="0"/>
            </a:endParaRPr>
          </a:p>
          <a:p>
            <a:pPr marL="0" indent="0" algn="just">
              <a:buNone/>
            </a:pPr>
            <a:r>
              <a:rPr lang="it-IT" sz="2400" dirty="0">
                <a:latin typeface="Georgia" charset="0"/>
                <a:ea typeface="Georgia" charset="0"/>
                <a:cs typeface="Georgia" charset="0"/>
              </a:rPr>
              <a:t>I </a:t>
            </a:r>
            <a:r>
              <a:rPr lang="it-IT" sz="2400" b="1" dirty="0">
                <a:latin typeface="Georgia" charset="0"/>
                <a:ea typeface="Georgia" charset="0"/>
                <a:cs typeface="Georgia" charset="0"/>
              </a:rPr>
              <a:t>CFU</a:t>
            </a:r>
            <a:r>
              <a:rPr lang="it-IT" sz="2400" dirty="0">
                <a:latin typeface="Georgia" charset="0"/>
                <a:ea typeface="Georgia" charset="0"/>
                <a:cs typeface="Georgia" charset="0"/>
              </a:rPr>
              <a:t> previsti sono</a:t>
            </a:r>
            <a:r>
              <a:rPr lang="it-IT" sz="2400" b="1" dirty="0">
                <a:latin typeface="Georgia" charset="0"/>
                <a:ea typeface="Georgia" charset="0"/>
                <a:cs typeface="Georgia" charset="0"/>
              </a:rPr>
              <a:t> 3</a:t>
            </a:r>
            <a:r>
              <a:rPr lang="it-IT" sz="2400" dirty="0">
                <a:latin typeface="Georgia" charset="0"/>
                <a:ea typeface="Georgia" charset="0"/>
                <a:cs typeface="Georgia" charset="0"/>
              </a:rPr>
              <a:t>, in lett. E</a:t>
            </a:r>
            <a:endParaRPr lang="it-IT" sz="2400" dirty="0"/>
          </a:p>
          <a:p>
            <a:pPr marL="0" indent="0" algn="just">
              <a:buNone/>
            </a:pPr>
            <a:endParaRPr lang="it-IT" sz="2400" dirty="0"/>
          </a:p>
        </p:txBody>
      </p:sp>
      <p:sp>
        <p:nvSpPr>
          <p:cNvPr id="5" name="Rettangolo arrotondato 4">
            <a:extLst>
              <a:ext uri="{FF2B5EF4-FFF2-40B4-BE49-F238E27FC236}">
                <a16:creationId xmlns:a16="http://schemas.microsoft.com/office/drawing/2014/main" id="{00E026E9-540D-9040-B561-67FF68A6962A}"/>
              </a:ext>
            </a:extLst>
          </p:cNvPr>
          <p:cNvSpPr/>
          <p:nvPr/>
        </p:nvSpPr>
        <p:spPr>
          <a:xfrm>
            <a:off x="1563835" y="122663"/>
            <a:ext cx="2599286" cy="2531327"/>
          </a:xfrm>
          <a:prstGeom prst="roundRect">
            <a:avLst>
              <a:gd name="adj" fmla="val 10000"/>
            </a:avLst>
          </a:prstGeom>
          <a:blipFill>
            <a:blip r:embed="rId2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767278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68E68A9D-9064-2243-A6F0-8B2085B61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4" y="802955"/>
            <a:ext cx="5678093" cy="1454051"/>
          </a:xfrm>
        </p:spPr>
        <p:txBody>
          <a:bodyPr>
            <a:normAutofit fontScale="90000"/>
          </a:bodyPr>
          <a:lstStyle/>
          <a:p>
            <a:pPr algn="ctr"/>
            <a:br>
              <a:rPr lang="it-IT" sz="3100" dirty="0">
                <a:solidFill>
                  <a:srgbClr val="000000"/>
                </a:solidFill>
                <a:latin typeface="Chalkduster" charset="0"/>
                <a:ea typeface="Chalkduster" charset="0"/>
                <a:cs typeface="Chalkduster" charset="0"/>
              </a:rPr>
            </a:br>
            <a:r>
              <a:rPr lang="it-IT" sz="3600" dirty="0">
                <a:solidFill>
                  <a:srgbClr val="000000"/>
                </a:solidFill>
                <a:latin typeface="Chalkduster" charset="0"/>
                <a:ea typeface="Chalkduster" charset="0"/>
                <a:cs typeface="Chalkduster" charset="0"/>
              </a:rPr>
              <a:t>I </a:t>
            </a:r>
            <a:r>
              <a:rPr lang="it-IT" sz="3600" b="1" u="sng" dirty="0">
                <a:solidFill>
                  <a:srgbClr val="000000"/>
                </a:solidFill>
                <a:latin typeface="Chalkduster" charset="0"/>
                <a:ea typeface="Chalkduster" charset="0"/>
                <a:cs typeface="Chalkduster" charset="0"/>
              </a:rPr>
              <a:t>tre percorsi</a:t>
            </a:r>
            <a:r>
              <a:rPr lang="it-IT" sz="3600" b="1" dirty="0">
                <a:solidFill>
                  <a:srgbClr val="000000"/>
                </a:solidFill>
                <a:latin typeface="Chalkduster" charset="0"/>
                <a:ea typeface="Chalkduster" charset="0"/>
                <a:cs typeface="Chalkduster" charset="0"/>
              </a:rPr>
              <a:t> </a:t>
            </a:r>
            <a:r>
              <a:rPr lang="it-IT" sz="3600" dirty="0">
                <a:solidFill>
                  <a:srgbClr val="000000"/>
                </a:solidFill>
                <a:latin typeface="Chalkduster" charset="0"/>
                <a:ea typeface="Chalkduster" charset="0"/>
                <a:cs typeface="Chalkduster" charset="0"/>
              </a:rPr>
              <a:t>per il riconoscimento dei CFU</a:t>
            </a:r>
          </a:p>
        </p:txBody>
      </p:sp>
      <p:sp>
        <p:nvSpPr>
          <p:cNvPr id="32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CFF11B5D-CC3C-4E2E-83C4-F1700DD9FF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0254" y="1629089"/>
            <a:ext cx="3620021" cy="3620021"/>
          </a:xfrm>
          <a:prstGeom prst="rect">
            <a:avLst/>
          </a:prstGeom>
        </p:spPr>
      </p:pic>
      <p:sp>
        <p:nvSpPr>
          <p:cNvPr id="17" name="Segnaposto contenuto 16"/>
          <p:cNvSpPr>
            <a:spLocks noGrp="1"/>
          </p:cNvSpPr>
          <p:nvPr>
            <p:ph idx="1"/>
          </p:nvPr>
        </p:nvSpPr>
        <p:spPr>
          <a:xfrm>
            <a:off x="6094105" y="2500292"/>
            <a:ext cx="5678093" cy="3639289"/>
          </a:xfrm>
        </p:spPr>
        <p:txBody>
          <a:bodyPr anchor="ctr">
            <a:noAutofit/>
          </a:bodyPr>
          <a:lstStyle/>
          <a:p>
            <a:pPr marL="0" lvl="0" indent="0" algn="just">
              <a:buNone/>
            </a:pPr>
            <a:endParaRPr lang="it-IT" dirty="0">
              <a:solidFill>
                <a:srgbClr val="000000"/>
              </a:solidFill>
              <a:latin typeface="Georgia" charset="0"/>
              <a:ea typeface="Georgia" charset="0"/>
              <a:cs typeface="Georgia" charset="0"/>
            </a:endParaRPr>
          </a:p>
          <a:p>
            <a:pPr marL="571500" lvl="0" indent="-571500" algn="just">
              <a:buFont typeface="+mj-lt"/>
              <a:buAutoNum type="romanUcPeriod"/>
            </a:pPr>
            <a:r>
              <a:rPr lang="it-IT" dirty="0">
                <a:solidFill>
                  <a:srgbClr val="000000"/>
                </a:solidFill>
                <a:latin typeface="Georgia" charset="0"/>
                <a:ea typeface="Georgia" charset="0"/>
                <a:cs typeface="Georgia" charset="0"/>
              </a:rPr>
              <a:t>Insegnamenti dedicati del </a:t>
            </a:r>
            <a:r>
              <a:rPr lang="it-IT" dirty="0" err="1">
                <a:solidFill>
                  <a:srgbClr val="000000"/>
                </a:solidFill>
                <a:latin typeface="Georgia" charset="0"/>
                <a:ea typeface="Georgia" charset="0"/>
                <a:cs typeface="Georgia" charset="0"/>
              </a:rPr>
              <a:t>CdS</a:t>
            </a:r>
            <a:endParaRPr lang="it-IT" dirty="0">
              <a:solidFill>
                <a:srgbClr val="000000"/>
              </a:solidFill>
              <a:latin typeface="Georgia" charset="0"/>
              <a:ea typeface="Georgia" charset="0"/>
              <a:cs typeface="Georgia" charset="0"/>
            </a:endParaRPr>
          </a:p>
          <a:p>
            <a:pPr marL="571500" lvl="0" indent="-571500" algn="just">
              <a:buFont typeface="+mj-lt"/>
              <a:buAutoNum type="romanUcPeriod"/>
            </a:pPr>
            <a:endParaRPr lang="it-IT" dirty="0">
              <a:solidFill>
                <a:srgbClr val="000000"/>
              </a:solidFill>
              <a:latin typeface="Georgia" charset="0"/>
              <a:ea typeface="Georgia" charset="0"/>
              <a:cs typeface="Georgia" charset="0"/>
            </a:endParaRPr>
          </a:p>
          <a:p>
            <a:pPr marL="571500" lvl="0" indent="-571500" algn="just">
              <a:buFont typeface="+mj-lt"/>
              <a:buAutoNum type="romanUcPeriod"/>
            </a:pPr>
            <a:r>
              <a:rPr lang="it-IT" dirty="0">
                <a:solidFill>
                  <a:srgbClr val="000000"/>
                </a:solidFill>
                <a:latin typeface="Georgia" charset="0"/>
                <a:ea typeface="Georgia" charset="0"/>
                <a:cs typeface="Georgia" charset="0"/>
              </a:rPr>
              <a:t>Certificazione CLA</a:t>
            </a:r>
          </a:p>
          <a:p>
            <a:pPr marL="571500" lvl="0" indent="-571500" algn="just">
              <a:buFont typeface="+mj-lt"/>
              <a:buAutoNum type="romanUcPeriod"/>
            </a:pPr>
            <a:endParaRPr lang="it-IT" dirty="0">
              <a:solidFill>
                <a:srgbClr val="000000"/>
              </a:solidFill>
              <a:latin typeface="Georgia" charset="0"/>
              <a:ea typeface="Georgia" charset="0"/>
              <a:cs typeface="Georgia" charset="0"/>
            </a:endParaRPr>
          </a:p>
          <a:p>
            <a:pPr marL="571500" lvl="0" indent="-571500" algn="just">
              <a:buFont typeface="+mj-lt"/>
              <a:buAutoNum type="romanUcPeriod"/>
            </a:pPr>
            <a:r>
              <a:rPr lang="it-IT" dirty="0">
                <a:solidFill>
                  <a:srgbClr val="000000"/>
                </a:solidFill>
                <a:latin typeface="Georgia" charset="0"/>
                <a:ea typeface="Georgia" charset="0"/>
                <a:cs typeface="Georgia" charset="0"/>
              </a:rPr>
              <a:t> Equipollenza di certificazioni linguistiche esterne</a:t>
            </a:r>
          </a:p>
          <a:p>
            <a:pPr algn="just"/>
            <a:endParaRPr lang="it-IT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041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27D15F9-FBA9-45B6-A1EE-7E26109074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49D845D-9A57-49AC-9523-BB0D6DA6FE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7" name="Freeform 44">
              <a:extLst>
                <a:ext uri="{FF2B5EF4-FFF2-40B4-BE49-F238E27FC236}">
                  <a16:creationId xmlns:a16="http://schemas.microsoft.com/office/drawing/2014/main" id="{3348EFE1-9D21-4DC0-8EC9-C88767061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45">
              <a:extLst>
                <a:ext uri="{FF2B5EF4-FFF2-40B4-BE49-F238E27FC236}">
                  <a16:creationId xmlns:a16="http://schemas.microsoft.com/office/drawing/2014/main" id="{D9CD0CF4-76F6-470E-A8EF-DD74FC196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46">
              <a:extLst>
                <a:ext uri="{FF2B5EF4-FFF2-40B4-BE49-F238E27FC236}">
                  <a16:creationId xmlns:a16="http://schemas.microsoft.com/office/drawing/2014/main" id="{71645EB6-7E0C-491E-9A5B-C25E80A64A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47">
              <a:extLst>
                <a:ext uri="{FF2B5EF4-FFF2-40B4-BE49-F238E27FC236}">
                  <a16:creationId xmlns:a16="http://schemas.microsoft.com/office/drawing/2014/main" id="{D20E5CAC-62A4-48E1-9F9F-1F8176683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53A11D2-F06B-447E-96A7-27A21A8FA6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pPr lvl="0"/>
            <a:r>
              <a:rPr lang="it-IT" sz="4000">
                <a:solidFill>
                  <a:srgbClr val="FFFFFF"/>
                </a:solidFill>
                <a:latin typeface="Chalkduster" charset="0"/>
                <a:ea typeface="Chalkduster" charset="0"/>
                <a:cs typeface="Chalkduster" charset="0"/>
              </a:rPr>
              <a:t>Percorso I</a:t>
            </a:r>
            <a:br>
              <a:rPr lang="it-IT" sz="4000">
                <a:solidFill>
                  <a:srgbClr val="FFFFFF"/>
                </a:solidFill>
                <a:latin typeface="Chalkduster" charset="0"/>
                <a:ea typeface="Chalkduster" charset="0"/>
                <a:cs typeface="Chalkduster" charset="0"/>
              </a:rPr>
            </a:br>
            <a:r>
              <a:rPr lang="it-IT" sz="4000">
                <a:solidFill>
                  <a:srgbClr val="FFFFFF"/>
                </a:solidFill>
                <a:latin typeface="Chalkduster" charset="0"/>
                <a:ea typeface="Chalkduster" charset="0"/>
                <a:cs typeface="Chalkduster" charset="0"/>
              </a:rPr>
              <a:t>(insegnamenti dedicati del CdS) 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11A953B-B336-4DB1-A8E0-C272AC6166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24902" y="2669172"/>
            <a:ext cx="3209779" cy="3209779"/>
          </a:xfrm>
          <a:prstGeom prst="rect">
            <a:avLst/>
          </a:prstGeom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34681" y="2910810"/>
            <a:ext cx="7282616" cy="399309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it-IT" sz="2400" i="1" dirty="0"/>
          </a:p>
          <a:p>
            <a:pPr marL="0" indent="0" algn="just">
              <a:buNone/>
            </a:pPr>
            <a:r>
              <a:rPr lang="it-IT" sz="2400" cap="small" dirty="0">
                <a:latin typeface="Georgia" charset="0"/>
                <a:ea typeface="Georgia" charset="0"/>
                <a:cs typeface="Georgia" charset="0"/>
              </a:rPr>
              <a:t>Modalità</a:t>
            </a:r>
            <a:r>
              <a:rPr lang="it-IT" sz="2400" dirty="0">
                <a:latin typeface="Georgia" charset="0"/>
                <a:ea typeface="Georgia" charset="0"/>
                <a:cs typeface="Georgia" charset="0"/>
              </a:rPr>
              <a:t>: Superamento dell’esame di uno degli insegnamenti di lingua straniera attivati nel </a:t>
            </a:r>
            <a:r>
              <a:rPr lang="it-IT" sz="2400" dirty="0" err="1">
                <a:latin typeface="Georgia" charset="0"/>
                <a:ea typeface="Georgia" charset="0"/>
                <a:cs typeface="Georgia" charset="0"/>
              </a:rPr>
              <a:t>CdS</a:t>
            </a:r>
            <a:r>
              <a:rPr lang="it-IT" sz="2400" dirty="0">
                <a:latin typeface="Georgia" charset="0"/>
                <a:ea typeface="Georgia" charset="0"/>
                <a:cs typeface="Georgia" charset="0"/>
              </a:rPr>
              <a:t> + registrazione CFU in presenza</a:t>
            </a:r>
          </a:p>
          <a:p>
            <a:pPr marL="0" indent="0" algn="just">
              <a:buNone/>
            </a:pPr>
            <a:endParaRPr lang="it-IT" sz="2400" dirty="0">
              <a:latin typeface="Georgia" charset="0"/>
              <a:ea typeface="Georgia" charset="0"/>
              <a:cs typeface="Georgia" charset="0"/>
            </a:endParaRPr>
          </a:p>
          <a:p>
            <a:pPr marL="0" indent="0" algn="just">
              <a:buNone/>
            </a:pPr>
            <a:endParaRPr lang="it-IT" sz="2400" dirty="0">
              <a:latin typeface="Georgia" charset="0"/>
              <a:ea typeface="Georgia" charset="0"/>
              <a:cs typeface="Georgia" charset="0"/>
            </a:endParaRPr>
          </a:p>
          <a:p>
            <a:pPr marL="0" indent="0" algn="just">
              <a:buNone/>
            </a:pPr>
            <a:r>
              <a:rPr lang="it-IT" sz="2400" i="1" dirty="0">
                <a:latin typeface="Georgia" charset="0"/>
                <a:ea typeface="Georgia" charset="0"/>
                <a:cs typeface="Georgia" charset="0"/>
              </a:rPr>
              <a:t>Es.: </a:t>
            </a:r>
            <a:r>
              <a:rPr lang="it-IT" sz="2400" dirty="0">
                <a:latin typeface="Georgia" charset="0"/>
                <a:ea typeface="Georgia" charset="0"/>
                <a:cs typeface="Georgia" charset="0"/>
              </a:rPr>
              <a:t>Lingua francese </a:t>
            </a:r>
            <a:r>
              <a:rPr lang="mr-IN" sz="2400" dirty="0">
                <a:latin typeface="Georgia" charset="0"/>
                <a:ea typeface="Georgia" charset="0"/>
                <a:cs typeface="Georgia" charset="0"/>
              </a:rPr>
              <a:t>–</a:t>
            </a:r>
            <a:r>
              <a:rPr lang="it-IT" sz="2400" dirty="0">
                <a:latin typeface="Georgia" charset="0"/>
                <a:ea typeface="Georgia" charset="0"/>
                <a:cs typeface="Georgia" charset="0"/>
              </a:rPr>
              <a:t> Prof. </a:t>
            </a:r>
            <a:r>
              <a:rPr lang="it-IT" sz="2400" dirty="0" err="1">
                <a:latin typeface="Georgia" charset="0"/>
                <a:ea typeface="Georgia" charset="0"/>
                <a:cs typeface="Georgia" charset="0"/>
              </a:rPr>
              <a:t>Nadalet</a:t>
            </a:r>
            <a:r>
              <a:rPr lang="it-IT" sz="2400" dirty="0">
                <a:latin typeface="Georgia" charset="0"/>
                <a:ea typeface="Georgia" charset="0"/>
                <a:cs typeface="Georgia" charset="0"/>
              </a:rPr>
              <a:t> (corso di Francese giuridico)</a:t>
            </a:r>
          </a:p>
          <a:p>
            <a:pPr marL="0" indent="0" algn="just">
              <a:buNone/>
            </a:pPr>
            <a:r>
              <a:rPr lang="it-IT" sz="2400" dirty="0">
                <a:latin typeface="Georgia" charset="0"/>
                <a:ea typeface="Georgia" charset="0"/>
                <a:cs typeface="Georgia" charset="0"/>
                <a:hlinkClick r:id="rId5"/>
              </a:rPr>
              <a:t>Logica ed argomentazione giuridica</a:t>
            </a:r>
            <a:r>
              <a:rPr lang="it-IT" sz="2400" dirty="0">
                <a:latin typeface="Georgia" charset="0"/>
                <a:ea typeface="Georgia" charset="0"/>
                <a:cs typeface="Georgia" charset="0"/>
              </a:rPr>
              <a:t> – Prof. </a:t>
            </a:r>
            <a:r>
              <a:rPr lang="it-IT" sz="2400" dirty="0" err="1">
                <a:latin typeface="Georgia" charset="0"/>
                <a:ea typeface="Georgia" charset="0"/>
                <a:cs typeface="Georgia" charset="0"/>
              </a:rPr>
              <a:t>Bertea</a:t>
            </a:r>
            <a:r>
              <a:rPr lang="it-IT" sz="2400" dirty="0">
                <a:latin typeface="Georgia" charset="0"/>
                <a:ea typeface="Georgia" charset="0"/>
                <a:cs typeface="Georgia" charset="0"/>
              </a:rPr>
              <a:t> (corso di Inglese giuridico) – marzo/maggio 2020</a:t>
            </a:r>
          </a:p>
          <a:p>
            <a:pPr marL="0" indent="0" algn="just">
              <a:buNone/>
            </a:pP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702629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27D15F9-FBA9-45B6-A1EE-7E26109074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49D845D-9A57-49AC-9523-BB0D6DA6FE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7" name="Freeform 44">
              <a:extLst>
                <a:ext uri="{FF2B5EF4-FFF2-40B4-BE49-F238E27FC236}">
                  <a16:creationId xmlns:a16="http://schemas.microsoft.com/office/drawing/2014/main" id="{3348EFE1-9D21-4DC0-8EC9-C88767061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45">
              <a:extLst>
                <a:ext uri="{FF2B5EF4-FFF2-40B4-BE49-F238E27FC236}">
                  <a16:creationId xmlns:a16="http://schemas.microsoft.com/office/drawing/2014/main" id="{D9CD0CF4-76F6-470E-A8EF-DD74FC196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46">
              <a:extLst>
                <a:ext uri="{FF2B5EF4-FFF2-40B4-BE49-F238E27FC236}">
                  <a16:creationId xmlns:a16="http://schemas.microsoft.com/office/drawing/2014/main" id="{71645EB6-7E0C-491E-9A5B-C25E80A64A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47">
              <a:extLst>
                <a:ext uri="{FF2B5EF4-FFF2-40B4-BE49-F238E27FC236}">
                  <a16:creationId xmlns:a16="http://schemas.microsoft.com/office/drawing/2014/main" id="{D20E5CAC-62A4-48E1-9F9F-1F8176683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53A11D2-F06B-447E-96A7-27A21A8FA6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pPr lvl="0"/>
            <a:r>
              <a:rPr lang="it-IT" sz="4000">
                <a:solidFill>
                  <a:srgbClr val="FFFFFF"/>
                </a:solidFill>
                <a:latin typeface="Chalkduster" charset="0"/>
                <a:ea typeface="Chalkduster" charset="0"/>
                <a:cs typeface="Chalkduster" charset="0"/>
              </a:rPr>
              <a:t>Percorso II</a:t>
            </a:r>
            <a:br>
              <a:rPr lang="it-IT" sz="4000">
                <a:solidFill>
                  <a:srgbClr val="FFFFFF"/>
                </a:solidFill>
                <a:latin typeface="Chalkduster" charset="0"/>
                <a:ea typeface="Chalkduster" charset="0"/>
                <a:cs typeface="Chalkduster" charset="0"/>
              </a:rPr>
            </a:br>
            <a:r>
              <a:rPr lang="it-IT" sz="4000">
                <a:solidFill>
                  <a:srgbClr val="FFFFFF"/>
                </a:solidFill>
                <a:latin typeface="Chalkduster" charset="0"/>
                <a:ea typeface="Chalkduster" charset="0"/>
                <a:cs typeface="Chalkduster" charset="0"/>
              </a:rPr>
              <a:t>(certificazione CLA) 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11A953B-B336-4DB1-A8E0-C272AC6166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24902" y="2669172"/>
            <a:ext cx="3209779" cy="3209779"/>
          </a:xfrm>
          <a:prstGeom prst="rect">
            <a:avLst/>
          </a:prstGeom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95878" y="2085369"/>
            <a:ext cx="7061620" cy="404107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2400" i="1" dirty="0">
              <a:latin typeface="Georgia" charset="0"/>
              <a:ea typeface="Georgia" charset="0"/>
              <a:cs typeface="Georgia" charset="0"/>
            </a:endParaRPr>
          </a:p>
          <a:p>
            <a:pPr marL="0" indent="0" algn="just">
              <a:buNone/>
            </a:pPr>
            <a:r>
              <a:rPr lang="it-IT" sz="2400" cap="small" dirty="0">
                <a:latin typeface="Georgia" charset="0"/>
                <a:ea typeface="Georgia" charset="0"/>
                <a:cs typeface="Georgia" charset="0"/>
              </a:rPr>
              <a:t>Modalità</a:t>
            </a:r>
            <a:r>
              <a:rPr lang="it-IT" sz="2400" dirty="0">
                <a:latin typeface="Georgia" charset="0"/>
                <a:ea typeface="Georgia" charset="0"/>
                <a:cs typeface="Georgia" charset="0"/>
              </a:rPr>
              <a:t>: </a:t>
            </a:r>
          </a:p>
          <a:p>
            <a:pPr marL="0" indent="0" algn="just">
              <a:buNone/>
            </a:pPr>
            <a:r>
              <a:rPr lang="it-IT" sz="2400" i="1" u="sng" dirty="0">
                <a:latin typeface="Georgia" charset="0"/>
                <a:ea typeface="Georgia" charset="0"/>
                <a:cs typeface="Georgia" charset="0"/>
              </a:rPr>
              <a:t>Studente</a:t>
            </a:r>
            <a:r>
              <a:rPr lang="it-IT" sz="2400" b="1" i="1" dirty="0">
                <a:latin typeface="Georgia" charset="0"/>
                <a:ea typeface="Georgia" charset="0"/>
                <a:cs typeface="Georgia" charset="0"/>
              </a:rPr>
              <a:t>: </a:t>
            </a:r>
            <a:r>
              <a:rPr lang="it-IT" sz="2400" dirty="0">
                <a:latin typeface="Georgia" charset="0"/>
                <a:ea typeface="Georgia" charset="0"/>
                <a:cs typeface="Georgia" charset="0"/>
              </a:rPr>
              <a:t>Iscrizione presso il CLA per sostenimento prove + superamento prove + iscrizione in apposita lista per registrazione crediti 	</a:t>
            </a:r>
          </a:p>
          <a:p>
            <a:pPr marL="0" indent="0" algn="just">
              <a:buNone/>
            </a:pPr>
            <a:r>
              <a:rPr lang="it-IT" sz="2400" i="1" u="sng" dirty="0">
                <a:latin typeface="Georgia" charset="0"/>
                <a:ea typeface="Georgia" charset="0"/>
                <a:cs typeface="Georgia" charset="0"/>
              </a:rPr>
              <a:t>Università</a:t>
            </a:r>
            <a:r>
              <a:rPr lang="it-IT" sz="2400" b="1" i="1" dirty="0">
                <a:latin typeface="Georgia" charset="0"/>
                <a:ea typeface="Georgia" charset="0"/>
                <a:cs typeface="Georgia" charset="0"/>
              </a:rPr>
              <a:t>:</a:t>
            </a:r>
            <a:r>
              <a:rPr lang="it-IT" sz="2400" dirty="0">
                <a:latin typeface="Georgia" charset="0"/>
                <a:ea typeface="Georgia" charset="0"/>
                <a:cs typeface="Georgia" charset="0"/>
              </a:rPr>
              <a:t> registrazione CFU (senza presenza) </a:t>
            </a:r>
          </a:p>
          <a:p>
            <a:pPr marL="0" indent="0">
              <a:buNone/>
            </a:pPr>
            <a:endParaRPr lang="it-IT" sz="2400" dirty="0">
              <a:latin typeface="Georgia" charset="0"/>
              <a:ea typeface="Georgia" charset="0"/>
              <a:cs typeface="Georgia" charset="0"/>
            </a:endParaRPr>
          </a:p>
          <a:p>
            <a:pPr marL="0" indent="0">
              <a:buNone/>
            </a:pPr>
            <a:r>
              <a:rPr lang="it-IT" sz="2400" b="1" u="sng" dirty="0">
                <a:solidFill>
                  <a:srgbClr val="FF0000"/>
                </a:solidFill>
                <a:latin typeface="Georgia" charset="0"/>
                <a:ea typeface="Georgia" charset="0"/>
                <a:cs typeface="Georgia" charset="0"/>
              </a:rPr>
              <a:t>N.B. livello minimo richiesto: B1</a:t>
            </a:r>
          </a:p>
          <a:p>
            <a:pPr marL="0" indent="0">
              <a:buNone/>
            </a:pPr>
            <a:endParaRPr lang="it-IT" sz="2400" b="1" u="sng" dirty="0">
              <a:latin typeface="Georgia" charset="0"/>
              <a:ea typeface="Georgia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761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6982" y="33719"/>
            <a:ext cx="545883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i="1">
                <a:latin typeface="Chalkduster" charset="0"/>
                <a:ea typeface="Chalkduster" charset="0"/>
                <a:cs typeface="Chalkduster" charset="0"/>
              </a:rPr>
              <a:t>Nel</a:t>
            </a:r>
            <a:r>
              <a:rPr lang="en-US" i="1" dirty="0">
                <a:latin typeface="Chalkduster" charset="0"/>
                <a:ea typeface="Chalkduster" charset="0"/>
                <a:cs typeface="Chalkduster" charset="0"/>
              </a:rPr>
              <a:t> </a:t>
            </a:r>
            <a:r>
              <a:rPr lang="en-US" i="1" dirty="0" err="1">
                <a:latin typeface="Chalkduster" charset="0"/>
                <a:ea typeface="Chalkduster" charset="0"/>
                <a:cs typeface="Chalkduster" charset="0"/>
              </a:rPr>
              <a:t>dettaglio</a:t>
            </a:r>
            <a:r>
              <a:rPr lang="mr-IN" dirty="0">
                <a:latin typeface="Chalkduster" charset="0"/>
                <a:ea typeface="Chalkduster" charset="0"/>
                <a:cs typeface="Chalkduster" charset="0"/>
              </a:rPr>
              <a:t>…</a:t>
            </a: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1" name="Graphic 6">
            <a:extLst>
              <a:ext uri="{FF2B5EF4-FFF2-40B4-BE49-F238E27FC236}">
                <a16:creationId xmlns:a16="http://schemas.microsoft.com/office/drawing/2014/main" id="{211A953B-B336-4DB1-A8E0-C272AC6166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3182" y="955437"/>
            <a:ext cx="4777381" cy="477738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CasellaDiTesto 2">
            <a:hlinkClick r:id="rId4"/>
          </p:cNvPr>
          <p:cNvSpPr txBox="1"/>
          <p:nvPr/>
        </p:nvSpPr>
        <p:spPr>
          <a:xfrm>
            <a:off x="5208276" y="1249386"/>
            <a:ext cx="6887867" cy="44245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latin typeface="Georgia" charset="0"/>
                <a:ea typeface="Georgia" charset="0"/>
                <a:cs typeface="Georgia" charset="0"/>
              </a:rPr>
              <a:t>I </a:t>
            </a:r>
            <a:r>
              <a:rPr lang="en-US" sz="2400" b="1" dirty="0" err="1">
                <a:latin typeface="Georgia" charset="0"/>
                <a:ea typeface="Georgia" charset="0"/>
                <a:cs typeface="Georgia" charset="0"/>
              </a:rPr>
              <a:t>livelli</a:t>
            </a:r>
            <a:r>
              <a:rPr lang="en-US" sz="2400" b="1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sz="2400" b="1" dirty="0" err="1">
                <a:latin typeface="Georgia" charset="0"/>
                <a:ea typeface="Georgia" charset="0"/>
                <a:cs typeface="Georgia" charset="0"/>
              </a:rPr>
              <a:t>delle</a:t>
            </a:r>
            <a:r>
              <a:rPr lang="en-US" sz="2400" b="1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sz="2400" b="1" dirty="0" err="1">
                <a:latin typeface="Georgia" charset="0"/>
                <a:ea typeface="Georgia" charset="0"/>
                <a:cs typeface="Georgia" charset="0"/>
              </a:rPr>
              <a:t>competenze</a:t>
            </a:r>
            <a:r>
              <a:rPr lang="en-US" sz="2400" b="1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sz="2400" b="1" dirty="0" err="1">
                <a:latin typeface="Georgia" charset="0"/>
                <a:ea typeface="Georgia" charset="0"/>
                <a:cs typeface="Georgia" charset="0"/>
              </a:rPr>
              <a:t>linguistiche</a:t>
            </a:r>
            <a:r>
              <a:rPr lang="en-US" sz="2400" b="1" dirty="0">
                <a:latin typeface="Georgia" charset="0"/>
                <a:ea typeface="Georgia" charset="0"/>
                <a:cs typeface="Georgia" charset="0"/>
              </a:rPr>
              <a:t> </a:t>
            </a:r>
            <a:br>
              <a:rPr lang="en-US" sz="2400" b="1" dirty="0">
                <a:latin typeface="Georgia" charset="0"/>
                <a:ea typeface="Georgia" charset="0"/>
                <a:cs typeface="Georgia" charset="0"/>
              </a:rPr>
            </a:br>
            <a:r>
              <a:rPr lang="en-US" sz="2400" dirty="0">
                <a:latin typeface="Georgia" charset="0"/>
                <a:ea typeface="Georgia" charset="0"/>
                <a:cs typeface="Georgia" charset="0"/>
              </a:rPr>
              <a:t>(B1 – B2 – C1 – C2)</a:t>
            </a:r>
            <a:br>
              <a:rPr lang="en-US" sz="2400" dirty="0">
                <a:latin typeface="Georgia" charset="0"/>
                <a:ea typeface="Georgia" charset="0"/>
                <a:cs typeface="Georgia" charset="0"/>
              </a:rPr>
            </a:br>
            <a:r>
              <a:rPr lang="en-US" sz="24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sz="2400" dirty="0" err="1">
                <a:latin typeface="Georgia" charset="0"/>
                <a:ea typeface="Georgia" charset="0"/>
                <a:cs typeface="Georgia" charset="0"/>
              </a:rPr>
              <a:t>sono</a:t>
            </a:r>
            <a:r>
              <a:rPr lang="en-US" sz="24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sz="2400" dirty="0" err="1">
                <a:latin typeface="Georgia" charset="0"/>
                <a:ea typeface="Georgia" charset="0"/>
                <a:cs typeface="Georgia" charset="0"/>
              </a:rPr>
              <a:t>conformi</a:t>
            </a:r>
            <a:r>
              <a:rPr lang="en-US" sz="24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sz="2400" dirty="0" err="1">
                <a:latin typeface="Georgia" charset="0"/>
                <a:ea typeface="Georgia" charset="0"/>
                <a:cs typeface="Georgia" charset="0"/>
              </a:rPr>
              <a:t>allo</a:t>
            </a:r>
            <a:r>
              <a:rPr lang="en-US" sz="2400" dirty="0">
                <a:latin typeface="Georgia" charset="0"/>
                <a:ea typeface="Georgia" charset="0"/>
                <a:cs typeface="Georgia" charset="0"/>
              </a:rPr>
              <a:t> standard </a:t>
            </a:r>
            <a:r>
              <a:rPr lang="en-US" sz="2400" dirty="0" err="1">
                <a:latin typeface="Georgia" charset="0"/>
                <a:ea typeface="Georgia" charset="0"/>
                <a:cs typeface="Georgia" charset="0"/>
              </a:rPr>
              <a:t>internazionale</a:t>
            </a:r>
            <a:r>
              <a:rPr lang="en-US" sz="2400" dirty="0">
                <a:latin typeface="Georgia" charset="0"/>
                <a:ea typeface="Georgia" charset="0"/>
                <a:cs typeface="Georgia" charset="0"/>
              </a:rPr>
              <a:t> del Common European Framework of Reference for Languages (CEFR)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400" dirty="0">
              <a:latin typeface="Georgia" charset="0"/>
              <a:ea typeface="Georgia" charset="0"/>
              <a:cs typeface="Georgia" charset="0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400" dirty="0">
              <a:latin typeface="Georgia" charset="0"/>
              <a:ea typeface="Georgia" charset="0"/>
              <a:cs typeface="Georgia" charset="0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400" dirty="0">
              <a:latin typeface="Georgia" charset="0"/>
              <a:ea typeface="Georgia" charset="0"/>
              <a:cs typeface="Georgia" charset="0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latin typeface="Georgia" charset="0"/>
                <a:ea typeface="Georgia" charset="0"/>
                <a:cs typeface="Georgia" charset="0"/>
              </a:rPr>
              <a:t>Le </a:t>
            </a:r>
            <a:r>
              <a:rPr lang="en-US" sz="2400" b="1" dirty="0">
                <a:latin typeface="Georgia" charset="0"/>
                <a:ea typeface="Georgia" charset="0"/>
                <a:cs typeface="Georgia" charset="0"/>
              </a:rPr>
              <a:t>prove</a:t>
            </a:r>
            <a:r>
              <a:rPr lang="en-US" sz="24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sz="2400" dirty="0" err="1">
                <a:latin typeface="Georgia" charset="0"/>
                <a:ea typeface="Georgia" charset="0"/>
                <a:cs typeface="Georgia" charset="0"/>
              </a:rPr>
              <a:t>sono</a:t>
            </a:r>
            <a:r>
              <a:rPr lang="en-US" sz="24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sz="2400" dirty="0" err="1">
                <a:latin typeface="Georgia" charset="0"/>
                <a:ea typeface="Georgia" charset="0"/>
                <a:cs typeface="Georgia" charset="0"/>
              </a:rPr>
              <a:t>strutturate</a:t>
            </a:r>
            <a:r>
              <a:rPr lang="en-US" sz="2400" dirty="0">
                <a:latin typeface="Georgia" charset="0"/>
                <a:ea typeface="Georgia" charset="0"/>
                <a:cs typeface="Georgia" charset="0"/>
              </a:rPr>
              <a:t> secondo </a:t>
            </a:r>
            <a:r>
              <a:rPr lang="en-US" sz="2400" dirty="0" err="1">
                <a:latin typeface="Georgia" charset="0"/>
                <a:ea typeface="Georgia" charset="0"/>
                <a:cs typeface="Georgia" charset="0"/>
              </a:rPr>
              <a:t>quanto</a:t>
            </a:r>
            <a:r>
              <a:rPr lang="en-US" sz="24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sz="2400" dirty="0" err="1">
                <a:latin typeface="Georgia" charset="0"/>
                <a:ea typeface="Georgia" charset="0"/>
                <a:cs typeface="Georgia" charset="0"/>
              </a:rPr>
              <a:t>previsto</a:t>
            </a:r>
            <a:r>
              <a:rPr lang="en-US" sz="2400" dirty="0">
                <a:latin typeface="Georgia" charset="0"/>
                <a:ea typeface="Georgia" charset="0"/>
                <a:cs typeface="Georgia" charset="0"/>
              </a:rPr>
              <a:t> dal </a:t>
            </a:r>
            <a:r>
              <a:rPr lang="en-US" sz="2400" dirty="0" err="1">
                <a:latin typeface="Georgia" charset="0"/>
                <a:ea typeface="Georgia" charset="0"/>
                <a:cs typeface="Georgia" charset="0"/>
              </a:rPr>
              <a:t>Regolamento</a:t>
            </a:r>
            <a:r>
              <a:rPr lang="en-US" sz="2400" dirty="0">
                <a:latin typeface="Georgia" charset="0"/>
                <a:ea typeface="Georgia" charset="0"/>
                <a:cs typeface="Georgia" charset="0"/>
              </a:rPr>
              <a:t> prove di </a:t>
            </a:r>
            <a:r>
              <a:rPr lang="en-US" sz="2400" dirty="0" err="1">
                <a:latin typeface="Georgia" charset="0"/>
                <a:ea typeface="Georgia" charset="0"/>
                <a:cs typeface="Georgia" charset="0"/>
              </a:rPr>
              <a:t>certificazione</a:t>
            </a:r>
            <a:r>
              <a:rPr lang="en-US" sz="2400" dirty="0">
                <a:latin typeface="Georgia" charset="0"/>
                <a:ea typeface="Georgia" charset="0"/>
                <a:cs typeface="Georgia" charset="0"/>
              </a:rPr>
              <a:t> del Centro </a:t>
            </a:r>
            <a:r>
              <a:rPr lang="en-US" sz="2400" dirty="0" err="1">
                <a:latin typeface="Georgia" charset="0"/>
                <a:ea typeface="Georgia" charset="0"/>
                <a:cs typeface="Georgia" charset="0"/>
              </a:rPr>
              <a:t>Linguistico</a:t>
            </a:r>
            <a:r>
              <a:rPr lang="en-US" sz="2400" dirty="0">
                <a:latin typeface="Georgia" charset="0"/>
                <a:ea typeface="Georgia" charset="0"/>
                <a:cs typeface="Georgia" charset="0"/>
              </a:rPr>
              <a:t> di </a:t>
            </a:r>
            <a:r>
              <a:rPr lang="en-US" sz="2400">
                <a:latin typeface="Georgia" charset="0"/>
                <a:ea typeface="Georgia" charset="0"/>
                <a:cs typeface="Georgia" charset="0"/>
              </a:rPr>
              <a:t>Ateneo (</a:t>
            </a:r>
            <a:r>
              <a:rPr lang="en-US" sz="2400">
                <a:latin typeface="Georgia" charset="0"/>
                <a:ea typeface="Georgia" charset="0"/>
                <a:cs typeface="Georgia" charset="0"/>
                <a:hlinkClick r:id="rId5"/>
              </a:rPr>
              <a:t>https://docs.univr.it/documenti/Documento/allegati/allegati554377.pdf</a:t>
            </a:r>
            <a:r>
              <a:rPr lang="en-US" sz="2400">
                <a:latin typeface="Georgia" charset="0"/>
                <a:ea typeface="Georgia" charset="0"/>
                <a:cs typeface="Georgia" charset="0"/>
              </a:rPr>
              <a:t>).</a:t>
            </a:r>
            <a:endParaRPr lang="en-US" sz="2400" dirty="0">
              <a:latin typeface="Georgia" charset="0"/>
              <a:ea typeface="Georgia" charset="0"/>
              <a:cs typeface="Georgia" charset="0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400" i="1" dirty="0"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2672863" y="5986890"/>
            <a:ext cx="10363271" cy="1184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it-IT" sz="2000" i="1" dirty="0">
                <a:latin typeface="Georgia" charset="0"/>
                <a:ea typeface="Georgia" charset="0"/>
                <a:cs typeface="Georgia" charset="0"/>
              </a:rPr>
              <a:t>NB. Per ulteriori informazioni v. </a:t>
            </a:r>
            <a:r>
              <a:rPr lang="it-IT" sz="2000" i="1" dirty="0">
                <a:latin typeface="Georgia" charset="0"/>
                <a:ea typeface="Georgia" charset="0"/>
                <a:cs typeface="Georgia" charset="0"/>
                <a:hlinkClick r:id="rId6"/>
              </a:rPr>
              <a:t>Centro Linguistico di Ateneo</a:t>
            </a:r>
            <a:endParaRPr lang="en-US" sz="2000" dirty="0">
              <a:latin typeface="Georgia" charset="0"/>
              <a:ea typeface="Georgia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760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90029" y="229984"/>
            <a:ext cx="4163438" cy="111224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i="1" dirty="0">
                <a:latin typeface="Chalkduster" charset="0"/>
                <a:ea typeface="Chalkduster" charset="0"/>
                <a:cs typeface="Chalkduster" charset="0"/>
              </a:rPr>
              <a:t>... </a:t>
            </a:r>
            <a:r>
              <a:rPr lang="en-US" i="1" dirty="0" err="1">
                <a:latin typeface="Chalkduster" charset="0"/>
                <a:ea typeface="Chalkduster" charset="0"/>
                <a:cs typeface="Chalkduster" charset="0"/>
              </a:rPr>
              <a:t>nel</a:t>
            </a:r>
            <a:r>
              <a:rPr lang="en-US" i="1" dirty="0">
                <a:latin typeface="Chalkduster" charset="0"/>
                <a:ea typeface="Chalkduster" charset="0"/>
                <a:cs typeface="Chalkduster" charset="0"/>
              </a:rPr>
              <a:t> </a:t>
            </a:r>
            <a:r>
              <a:rPr lang="en-US" i="1" dirty="0" err="1">
                <a:latin typeface="Chalkduster" charset="0"/>
                <a:ea typeface="Chalkduster" charset="0"/>
                <a:cs typeface="Chalkduster" charset="0"/>
              </a:rPr>
              <a:t>dettaglio</a:t>
            </a:r>
            <a:r>
              <a:rPr lang="mr-IN" dirty="0">
                <a:latin typeface="Chalkduster" charset="0"/>
                <a:ea typeface="Chalkduster" charset="0"/>
                <a:cs typeface="Chalkduster" charset="0"/>
              </a:rPr>
              <a:t>…</a:t>
            </a: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1" name="Graphic 6">
            <a:extLst>
              <a:ext uri="{FF2B5EF4-FFF2-40B4-BE49-F238E27FC236}">
                <a16:creationId xmlns:a16="http://schemas.microsoft.com/office/drawing/2014/main" id="{211A953B-B336-4DB1-A8E0-C272AC6166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6943" y="1025622"/>
            <a:ext cx="4777381" cy="477738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10" name="Segnaposto contenuto 2"/>
          <p:cNvSpPr txBox="1">
            <a:spLocks/>
          </p:cNvSpPr>
          <p:nvPr/>
        </p:nvSpPr>
        <p:spPr>
          <a:xfrm>
            <a:off x="4743496" y="755373"/>
            <a:ext cx="7037687" cy="59634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it-IT" sz="2400" b="1" dirty="0">
                <a:latin typeface="Georgia" charset="0"/>
                <a:ea typeface="Georgia" charset="0"/>
                <a:cs typeface="Georgia" charset="0"/>
              </a:rPr>
              <a:t>LISTA PER LA REGISTRAZIONE DEI CREDITI</a:t>
            </a:r>
          </a:p>
          <a:p>
            <a:pPr marL="0" indent="0" algn="just">
              <a:buNone/>
            </a:pPr>
            <a:endParaRPr lang="it-IT" sz="1600" dirty="0">
              <a:latin typeface="Georgia" charset="0"/>
              <a:ea typeface="Georgia" charset="0"/>
              <a:cs typeface="Georgia" charset="0"/>
            </a:endParaRPr>
          </a:p>
          <a:p>
            <a:pPr marL="0" indent="0" algn="just">
              <a:buNone/>
            </a:pPr>
            <a:r>
              <a:rPr lang="it-IT" sz="2400" dirty="0">
                <a:latin typeface="Georgia" charset="0"/>
                <a:ea typeface="Georgia" charset="0"/>
                <a:cs typeface="Georgia" charset="0"/>
              </a:rPr>
              <a:t>Una volta superate le prove, gli studenti  potranno registrare i crediti maturati accedendo, come per gli altri esami, alla “</a:t>
            </a:r>
            <a:r>
              <a:rPr lang="it-IT" sz="2400" dirty="0">
                <a:latin typeface="Georgia" charset="0"/>
                <a:ea typeface="Georgia" charset="0"/>
                <a:cs typeface="Georgia" charset="0"/>
                <a:hlinkClick r:id="rId5"/>
              </a:rPr>
              <a:t>Bacheca Appelli</a:t>
            </a:r>
            <a:r>
              <a:rPr lang="it-IT" sz="2400" dirty="0">
                <a:latin typeface="Georgia" charset="0"/>
                <a:ea typeface="Georgia" charset="0"/>
                <a:cs typeface="Georgia" charset="0"/>
              </a:rPr>
              <a:t>” </a:t>
            </a:r>
          </a:p>
          <a:p>
            <a:pPr marL="0" indent="0">
              <a:spcBef>
                <a:spcPts val="3600"/>
              </a:spcBef>
              <a:buNone/>
            </a:pPr>
            <a:r>
              <a:rPr lang="it-IT" sz="2400" dirty="0">
                <a:latin typeface="Georgia" panose="02040502050405020303" pitchFamily="18" charset="0"/>
                <a:ea typeface="Georgia" charset="0"/>
                <a:cs typeface="Georgia" charset="0"/>
              </a:rPr>
              <a:t>Selezionare: </a:t>
            </a:r>
            <a:br>
              <a:rPr lang="it-IT" sz="2400" dirty="0">
                <a:latin typeface="Georgia" panose="02040502050405020303" pitchFamily="18" charset="0"/>
                <a:ea typeface="Georgia" charset="0"/>
                <a:cs typeface="Georgia" charset="0"/>
              </a:rPr>
            </a:br>
            <a:r>
              <a:rPr lang="it-IT" sz="2400" dirty="0">
                <a:latin typeface="Georgia" panose="02040502050405020303" pitchFamily="18" charset="0"/>
                <a:ea typeface="Georgia" charset="0"/>
                <a:cs typeface="Georgia" charset="0"/>
                <a:sym typeface="Wingdings"/>
              </a:rPr>
              <a:t> </a:t>
            </a:r>
            <a:r>
              <a:rPr lang="it-IT" sz="2400" dirty="0">
                <a:latin typeface="Georgia" panose="02040502050405020303" pitchFamily="18" charset="0"/>
                <a:ea typeface="Georgia" charset="0"/>
                <a:cs typeface="Georgia" charset="0"/>
              </a:rPr>
              <a:t>Area “Dipartimento di Scienze Giuridiche” </a:t>
            </a:r>
            <a:br>
              <a:rPr lang="it-IT" sz="2400" dirty="0">
                <a:latin typeface="Georgia" panose="02040502050405020303" pitchFamily="18" charset="0"/>
                <a:ea typeface="Georgia" charset="0"/>
                <a:cs typeface="Georgia" charset="0"/>
              </a:rPr>
            </a:br>
            <a:r>
              <a:rPr lang="it-IT" sz="2400" dirty="0">
                <a:latin typeface="Georgia" panose="02040502050405020303" pitchFamily="18" charset="0"/>
                <a:ea typeface="Georgia" charset="0"/>
                <a:cs typeface="Georgia" charset="0"/>
                <a:sym typeface="Wingdings"/>
              </a:rPr>
              <a:t> </a:t>
            </a:r>
            <a:r>
              <a:rPr lang="it-IT" sz="2400" dirty="0">
                <a:latin typeface="Georgia" panose="02040502050405020303" pitchFamily="18" charset="0"/>
                <a:ea typeface="Georgia" charset="0"/>
                <a:cs typeface="Georgia" charset="0"/>
              </a:rPr>
              <a:t>Attività didattica “</a:t>
            </a:r>
            <a:r>
              <a:rPr lang="it-IT" sz="2400" i="1" dirty="0">
                <a:latin typeface="Georgia" panose="02040502050405020303" pitchFamily="18" charset="0"/>
                <a:ea typeface="Georgia" charset="0"/>
                <a:cs typeface="Georgia" charset="0"/>
              </a:rPr>
              <a:t>Conoscenza della lingua ... (Certificazione CLA)</a:t>
            </a:r>
            <a:r>
              <a:rPr lang="it-IT" sz="2400" dirty="0">
                <a:latin typeface="Georgia" panose="02040502050405020303" pitchFamily="18" charset="0"/>
                <a:ea typeface="Georgia" charset="0"/>
                <a:cs typeface="Georgia" charset="0"/>
              </a:rPr>
              <a:t>” </a:t>
            </a:r>
            <a:br>
              <a:rPr lang="it-IT" sz="2400" dirty="0">
                <a:latin typeface="Georgia" panose="02040502050405020303" pitchFamily="18" charset="0"/>
                <a:ea typeface="Georgia" charset="0"/>
                <a:cs typeface="Georgia" charset="0"/>
              </a:rPr>
            </a:br>
            <a:r>
              <a:rPr lang="it-IT" sz="2400" dirty="0">
                <a:latin typeface="Georgia" panose="02040502050405020303" pitchFamily="18" charset="0"/>
                <a:ea typeface="Georgia" charset="0"/>
                <a:cs typeface="Georgia" charset="0"/>
                <a:sym typeface="Wingdings"/>
              </a:rPr>
              <a:t> </a:t>
            </a:r>
            <a:r>
              <a:rPr lang="it-IT" sz="2400" dirty="0">
                <a:latin typeface="Georgia" panose="02040502050405020303" pitchFamily="18" charset="0"/>
              </a:rPr>
              <a:t>docente verbalizzante prof. </a:t>
            </a:r>
            <a:r>
              <a:rPr lang="it-IT" sz="2400" dirty="0" err="1">
                <a:latin typeface="Georgia" panose="02040502050405020303" pitchFamily="18" charset="0"/>
              </a:rPr>
              <a:t>Belussi</a:t>
            </a:r>
            <a:r>
              <a:rPr lang="it-IT" sz="2400" dirty="0">
                <a:latin typeface="Georgia" panose="02040502050405020303" pitchFamily="18" charset="0"/>
              </a:rPr>
              <a:t> - descrizione appello: Livello * (B1, B2, C1, o C2) CLA</a:t>
            </a:r>
          </a:p>
          <a:p>
            <a:pPr marL="0" indent="0" algn="just">
              <a:buNone/>
            </a:pPr>
            <a:endParaRPr lang="it-IT" sz="2400" dirty="0">
              <a:latin typeface="Georgia" panose="02040502050405020303" pitchFamily="18" charset="0"/>
              <a:ea typeface="Georgia" charset="0"/>
              <a:cs typeface="Georgia" charset="0"/>
            </a:endParaRPr>
          </a:p>
          <a:p>
            <a:pPr marL="0" indent="0" algn="just">
              <a:buNone/>
            </a:pPr>
            <a:r>
              <a:rPr lang="it-IT" sz="2400" dirty="0">
                <a:latin typeface="Georgia" panose="02040502050405020303" pitchFamily="18" charset="0"/>
                <a:ea typeface="Georgia" charset="0"/>
                <a:cs typeface="Georgia" charset="0"/>
              </a:rPr>
              <a:t>La lista viene aperta al termine della sessione del CLA </a:t>
            </a:r>
            <a:endParaRPr lang="it-IT" sz="2400" b="1" dirty="0">
              <a:latin typeface="Georgia" panose="02040502050405020303" pitchFamily="18" charset="0"/>
              <a:ea typeface="Georgia" charset="0"/>
              <a:cs typeface="Georgia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it-IT" sz="2400" b="1" u="sng" dirty="0">
              <a:latin typeface="Georgia" charset="0"/>
              <a:ea typeface="Georgia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157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27D15F9-FBA9-45B6-A1EE-7E26109074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49D845D-9A57-49AC-9523-BB0D6DA6FE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7" name="Freeform 44">
              <a:extLst>
                <a:ext uri="{FF2B5EF4-FFF2-40B4-BE49-F238E27FC236}">
                  <a16:creationId xmlns:a16="http://schemas.microsoft.com/office/drawing/2014/main" id="{3348EFE1-9D21-4DC0-8EC9-C88767061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45">
              <a:extLst>
                <a:ext uri="{FF2B5EF4-FFF2-40B4-BE49-F238E27FC236}">
                  <a16:creationId xmlns:a16="http://schemas.microsoft.com/office/drawing/2014/main" id="{D9CD0CF4-76F6-470E-A8EF-DD74FC196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46">
              <a:extLst>
                <a:ext uri="{FF2B5EF4-FFF2-40B4-BE49-F238E27FC236}">
                  <a16:creationId xmlns:a16="http://schemas.microsoft.com/office/drawing/2014/main" id="{71645EB6-7E0C-491E-9A5B-C25E80A64A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47">
              <a:extLst>
                <a:ext uri="{FF2B5EF4-FFF2-40B4-BE49-F238E27FC236}">
                  <a16:creationId xmlns:a16="http://schemas.microsoft.com/office/drawing/2014/main" id="{D20E5CAC-62A4-48E1-9F9F-1F8176683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53A11D2-F06B-447E-96A7-27A21A8FA6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pPr lvl="0"/>
            <a:r>
              <a:rPr lang="it-IT" sz="4000">
                <a:solidFill>
                  <a:srgbClr val="FFFFFF"/>
                </a:solidFill>
                <a:latin typeface="Chalkduster" charset="0"/>
                <a:ea typeface="Chalkduster" charset="0"/>
                <a:cs typeface="Chalkduster" charset="0"/>
              </a:rPr>
              <a:t>Percorso III</a:t>
            </a:r>
            <a:br>
              <a:rPr lang="it-IT" sz="4000">
                <a:solidFill>
                  <a:srgbClr val="FFFFFF"/>
                </a:solidFill>
                <a:latin typeface="Chalkduster" charset="0"/>
                <a:ea typeface="Chalkduster" charset="0"/>
                <a:cs typeface="Chalkduster" charset="0"/>
              </a:rPr>
            </a:br>
            <a:r>
              <a:rPr lang="it-IT" sz="4000">
                <a:solidFill>
                  <a:srgbClr val="FFFFFF"/>
                </a:solidFill>
                <a:latin typeface="Chalkduster" charset="0"/>
                <a:ea typeface="Chalkduster" charset="0"/>
                <a:cs typeface="Chalkduster" charset="0"/>
              </a:rPr>
              <a:t>(certificazioni esterne) 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11A953B-B336-4DB1-A8E0-C272AC6166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24902" y="2669172"/>
            <a:ext cx="3209779" cy="3209779"/>
          </a:xfrm>
          <a:prstGeom prst="rect">
            <a:avLst/>
          </a:prstGeom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34681" y="2494450"/>
            <a:ext cx="7235586" cy="356315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it-IT" sz="2400" i="1" dirty="0">
              <a:latin typeface="Georgia" charset="0"/>
              <a:ea typeface="Georgia" charset="0"/>
              <a:cs typeface="Georgia" charset="0"/>
            </a:endParaRPr>
          </a:p>
          <a:p>
            <a:pPr marL="0" indent="0" algn="just">
              <a:buNone/>
            </a:pPr>
            <a:r>
              <a:rPr lang="it-IT" sz="2400" cap="small" dirty="0">
                <a:latin typeface="Georgia" charset="0"/>
                <a:ea typeface="Georgia" charset="0"/>
                <a:cs typeface="Georgia" charset="0"/>
              </a:rPr>
              <a:t>Modalità</a:t>
            </a:r>
            <a:r>
              <a:rPr lang="it-IT" sz="2400" dirty="0">
                <a:latin typeface="Georgia" charset="0"/>
                <a:ea typeface="Georgia" charset="0"/>
                <a:cs typeface="Georgia" charset="0"/>
              </a:rPr>
              <a:t>: </a:t>
            </a:r>
            <a:r>
              <a:rPr lang="it-IT" sz="2400" b="1" dirty="0">
                <a:latin typeface="Georgia" charset="0"/>
                <a:ea typeface="Georgia" charset="0"/>
                <a:cs typeface="Georgia" charset="0"/>
              </a:rPr>
              <a:t>riconoscimento </a:t>
            </a:r>
            <a:r>
              <a:rPr lang="it-IT" sz="2400" dirty="0">
                <a:latin typeface="Georgia" charset="0"/>
                <a:ea typeface="Georgia" charset="0"/>
                <a:cs typeface="Georgia" charset="0"/>
              </a:rPr>
              <a:t>equipollenza di certificazioni linguistiche esterne</a:t>
            </a:r>
          </a:p>
          <a:p>
            <a:pPr marL="0" indent="0" algn="just">
              <a:buNone/>
            </a:pPr>
            <a:endParaRPr lang="it-IT" sz="2400" dirty="0">
              <a:latin typeface="Georgia" charset="0"/>
              <a:ea typeface="Georgia" charset="0"/>
              <a:cs typeface="Georgia" charset="0"/>
            </a:endParaRPr>
          </a:p>
          <a:p>
            <a:pPr marL="0" indent="0" algn="just">
              <a:buNone/>
            </a:pPr>
            <a:endParaRPr lang="it-IT" sz="2400" dirty="0">
              <a:latin typeface="Georgia" charset="0"/>
              <a:ea typeface="Georgia" charset="0"/>
              <a:cs typeface="Georgia" charset="0"/>
            </a:endParaRPr>
          </a:p>
          <a:p>
            <a:pPr marL="0" indent="0" algn="just">
              <a:buNone/>
            </a:pPr>
            <a:r>
              <a:rPr lang="it-IT" sz="2400" b="1" u="sng" dirty="0">
                <a:solidFill>
                  <a:srgbClr val="FF0000"/>
                </a:solidFill>
                <a:latin typeface="Georgia" charset="0"/>
                <a:ea typeface="Georgia" charset="0"/>
                <a:cs typeface="Georgia" charset="0"/>
              </a:rPr>
              <a:t>N.B. livello minimo richiesto: B1</a:t>
            </a:r>
            <a:r>
              <a:rPr lang="it-IT" sz="2400" dirty="0">
                <a:solidFill>
                  <a:srgbClr val="FF0000"/>
                </a:solidFill>
                <a:latin typeface="Georgia" charset="0"/>
                <a:ea typeface="Georgia" charset="0"/>
                <a:cs typeface="Georgia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37607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2725" y="-109078"/>
            <a:ext cx="5393361" cy="1325563"/>
          </a:xfrm>
        </p:spPr>
        <p:txBody>
          <a:bodyPr>
            <a:normAutofit/>
          </a:bodyPr>
          <a:lstStyle/>
          <a:p>
            <a:pPr lvl="0"/>
            <a:r>
              <a:rPr lang="it-IT" sz="2800" i="1" dirty="0">
                <a:latin typeface="Chalkduster" charset="0"/>
                <a:ea typeface="Chalkduster" charset="0"/>
                <a:cs typeface="Chalkduster" charset="0"/>
              </a:rPr>
              <a:t>Nel dettaglio</a:t>
            </a:r>
            <a:r>
              <a:rPr lang="mr-IN" sz="2800" i="1" dirty="0">
                <a:latin typeface="Chalkduster" charset="0"/>
                <a:ea typeface="Chalkduster" charset="0"/>
                <a:cs typeface="Chalkduster" charset="0"/>
              </a:rPr>
              <a:t>…</a:t>
            </a:r>
            <a:endParaRPr lang="it-IT" sz="2800" i="1" dirty="0">
              <a:latin typeface="Chalkduster" charset="0"/>
              <a:ea typeface="Chalkduster" charset="0"/>
              <a:cs typeface="Chalkduster" charset="0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7554" y="795132"/>
            <a:ext cx="7426429" cy="5751444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it-IT" sz="7200" b="1" dirty="0">
                <a:latin typeface="Georgia" charset="0"/>
                <a:ea typeface="Georgia" charset="0"/>
                <a:cs typeface="Georgia" charset="0"/>
              </a:rPr>
              <a:t>STUDENTE:</a:t>
            </a:r>
          </a:p>
          <a:p>
            <a:pPr marL="0" indent="0" algn="just">
              <a:spcBef>
                <a:spcPts val="1500"/>
              </a:spcBef>
              <a:buNone/>
            </a:pPr>
            <a:r>
              <a:rPr lang="it-IT" sz="7200" b="1" dirty="0">
                <a:latin typeface="Georgia" charset="0"/>
                <a:ea typeface="Georgia" charset="0"/>
                <a:cs typeface="Georgia" charset="0"/>
              </a:rPr>
              <a:t>Richiesta</a:t>
            </a:r>
            <a:r>
              <a:rPr lang="it-IT" sz="7200" dirty="0">
                <a:latin typeface="Georgia" charset="0"/>
                <a:ea typeface="Georgia" charset="0"/>
                <a:cs typeface="Georgia" charset="0"/>
              </a:rPr>
              <a:t> e </a:t>
            </a:r>
            <a:r>
              <a:rPr lang="it-IT" sz="7200" b="1" dirty="0">
                <a:latin typeface="Georgia" charset="0"/>
                <a:ea typeface="Georgia" charset="0"/>
                <a:cs typeface="Georgia" charset="0"/>
              </a:rPr>
              <a:t>Ritiro </a:t>
            </a:r>
            <a:r>
              <a:rPr lang="it-IT" sz="7200" dirty="0">
                <a:latin typeface="Georgia" charset="0"/>
                <a:ea typeface="Georgia" charset="0"/>
                <a:cs typeface="Georgia" charset="0"/>
              </a:rPr>
              <a:t>equipollenza:</a:t>
            </a:r>
          </a:p>
          <a:p>
            <a:pPr algn="just"/>
            <a:r>
              <a:rPr lang="it-IT" sz="7200" dirty="0">
                <a:latin typeface="Georgia" charset="0"/>
                <a:ea typeface="Georgia" charset="0"/>
                <a:cs typeface="Georgia" charset="0"/>
                <a:hlinkClick r:id="rId3"/>
              </a:rPr>
              <a:t>https://cla.univr.it/it/home</a:t>
            </a:r>
            <a:endParaRPr lang="it-IT" sz="7200" dirty="0">
              <a:latin typeface="Georgia" charset="0"/>
              <a:ea typeface="Georgia" charset="0"/>
              <a:cs typeface="Georgia" charset="0"/>
            </a:endParaRPr>
          </a:p>
          <a:p>
            <a:pPr algn="just"/>
            <a:r>
              <a:rPr lang="it-IT" sz="7200" dirty="0">
                <a:latin typeface="Georgia" charset="0"/>
                <a:ea typeface="Georgia" charset="0"/>
                <a:cs typeface="Georgia" charset="0"/>
              </a:rPr>
              <a:t>Test-Certificazioni </a:t>
            </a:r>
            <a:r>
              <a:rPr lang="it-IT" sz="7200" dirty="0">
                <a:latin typeface="Georgia" panose="02040502050405020303" pitchFamily="18" charset="0"/>
                <a:ea typeface="Georgia" charset="0"/>
                <a:cs typeface="Georgia" charset="0"/>
                <a:sym typeface="Wingdings"/>
              </a:rPr>
              <a:t> </a:t>
            </a:r>
            <a:r>
              <a:rPr lang="it-IT" sz="7200" dirty="0">
                <a:latin typeface="Georgia" charset="0"/>
                <a:ea typeface="Georgia" charset="0"/>
                <a:cs typeface="Georgia" charset="0"/>
              </a:rPr>
              <a:t>Regolamento Testing ed equipollenze </a:t>
            </a:r>
            <a:r>
              <a:rPr lang="it-IT" sz="7200" dirty="0">
                <a:latin typeface="Georgia" panose="02040502050405020303" pitchFamily="18" charset="0"/>
                <a:ea typeface="Georgia" charset="0"/>
                <a:cs typeface="Georgia" charset="0"/>
                <a:sym typeface="Wingdings"/>
              </a:rPr>
              <a:t> </a:t>
            </a:r>
            <a:r>
              <a:rPr lang="it-IT" sz="7200" dirty="0">
                <a:latin typeface="Georgia" charset="0"/>
                <a:ea typeface="Georgia" charset="0"/>
                <a:cs typeface="Georgia" charset="0"/>
              </a:rPr>
              <a:t>Norme di procedura (</a:t>
            </a:r>
            <a:r>
              <a:rPr lang="it-IT" sz="7200" dirty="0">
                <a:latin typeface="Georgia" charset="0"/>
                <a:ea typeface="Georgia" charset="0"/>
                <a:cs typeface="Georgia" charset="0"/>
                <a:hlinkClick r:id="rId4"/>
              </a:rPr>
              <a:t>https://cla.univr.it/it/servizi/riconoscimento-delle-certificazioni-linguistiche-esterne</a:t>
            </a:r>
            <a:r>
              <a:rPr lang="it-IT" sz="7200" dirty="0">
                <a:latin typeface="Georgia" charset="0"/>
                <a:ea typeface="Georgia" charset="0"/>
                <a:cs typeface="Georgia" charset="0"/>
              </a:rPr>
              <a:t>)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it-IT" sz="7200" dirty="0">
                <a:latin typeface="Georgia" charset="0"/>
              </a:rPr>
              <a:t>Test-Certificazioni</a:t>
            </a:r>
            <a:r>
              <a:rPr lang="it-IT" sz="72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it-IT" sz="7200" dirty="0">
                <a:latin typeface="Georgia" panose="02040502050405020303" pitchFamily="18" charset="0"/>
                <a:ea typeface="Georgia" charset="0"/>
                <a:cs typeface="Georgia" charset="0"/>
                <a:sym typeface="Wingdings"/>
              </a:rPr>
              <a:t> </a:t>
            </a:r>
            <a:r>
              <a:rPr lang="it-IT" sz="7200" dirty="0">
                <a:latin typeface="Georgia" charset="0"/>
                <a:ea typeface="Georgia" charset="0"/>
                <a:cs typeface="Georgia" charset="0"/>
              </a:rPr>
              <a:t>Regolamento Testing ed equipollenze </a:t>
            </a:r>
            <a:r>
              <a:rPr lang="it-IT" sz="7200" dirty="0">
                <a:latin typeface="Georgia" panose="02040502050405020303" pitchFamily="18" charset="0"/>
                <a:ea typeface="Georgia" charset="0"/>
                <a:cs typeface="Georgia" charset="0"/>
                <a:sym typeface="Wingdings"/>
              </a:rPr>
              <a:t> </a:t>
            </a:r>
            <a:r>
              <a:rPr lang="it-IT" sz="7200" dirty="0">
                <a:latin typeface="Georgia" charset="0"/>
                <a:ea typeface="Georgia" charset="0"/>
                <a:cs typeface="Georgia" charset="0"/>
              </a:rPr>
              <a:t>Equipollenze </a:t>
            </a:r>
            <a:r>
              <a:rPr lang="it-IT" sz="7200" dirty="0">
                <a:latin typeface="Georgia" panose="02040502050405020303" pitchFamily="18" charset="0"/>
                <a:ea typeface="Georgia" charset="0"/>
                <a:cs typeface="Georgia" charset="0"/>
                <a:sym typeface="Wingdings"/>
              </a:rPr>
              <a:t> Tabella certificati equipollenti (</a:t>
            </a:r>
            <a:r>
              <a:rPr lang="it-IT" sz="7200" dirty="0">
                <a:latin typeface="Georgia" panose="02040502050405020303" pitchFamily="18" charset="0"/>
                <a:ea typeface="Georgia" charset="0"/>
                <a:cs typeface="Georgia" charset="0"/>
                <a:sym typeface="Wingdings"/>
                <a:hlinkClick r:id="rId5"/>
              </a:rPr>
              <a:t>https://docs.univr.it/documenti/Documento/allegati/allegati297246.pdf</a:t>
            </a:r>
            <a:r>
              <a:rPr lang="it-IT" sz="7200" dirty="0">
                <a:latin typeface="Georgia" panose="02040502050405020303" pitchFamily="18" charset="0"/>
                <a:ea typeface="Georgia" charset="0"/>
                <a:cs typeface="Georgia" charset="0"/>
                <a:sym typeface="Wingdings"/>
              </a:rPr>
              <a:t>)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it-IT" sz="7200" dirty="0">
                <a:latin typeface="Georgia" charset="0"/>
                <a:ea typeface="Georgia" charset="0"/>
                <a:cs typeface="Georgia" charset="0"/>
              </a:rPr>
              <a:t>Test-Certificazioni </a:t>
            </a:r>
            <a:r>
              <a:rPr lang="it-IT" sz="7200" dirty="0">
                <a:latin typeface="Georgia" panose="02040502050405020303" pitchFamily="18" charset="0"/>
                <a:ea typeface="Georgia" charset="0"/>
                <a:cs typeface="Georgia" charset="0"/>
                <a:sym typeface="Wingdings"/>
              </a:rPr>
              <a:t> </a:t>
            </a:r>
            <a:r>
              <a:rPr lang="it-IT" sz="7200" dirty="0">
                <a:latin typeface="Georgia" charset="0"/>
                <a:ea typeface="Georgia" charset="0"/>
                <a:cs typeface="Georgia" charset="0"/>
              </a:rPr>
              <a:t>Regolamento Testing ed equipollenze </a:t>
            </a:r>
            <a:r>
              <a:rPr lang="it-IT" sz="7200" dirty="0">
                <a:latin typeface="Georgia" panose="02040502050405020303" pitchFamily="18" charset="0"/>
                <a:ea typeface="Georgia" charset="0"/>
                <a:cs typeface="Georgia" charset="0"/>
                <a:sym typeface="Wingdings"/>
              </a:rPr>
              <a:t> Equipollenze  Modulo di richiesta (</a:t>
            </a:r>
            <a:r>
              <a:rPr lang="it-IT" sz="7200" dirty="0">
                <a:latin typeface="Georgia" panose="02040502050405020303" pitchFamily="18" charset="0"/>
                <a:ea typeface="Georgia" charset="0"/>
                <a:cs typeface="Georgia" charset="0"/>
                <a:sym typeface="Wingdings"/>
                <a:hlinkClick r:id="rId6"/>
              </a:rPr>
              <a:t>https://docs.univr.it/documenti/Documento/allegati/allegati762542.pdf</a:t>
            </a:r>
            <a:r>
              <a:rPr lang="it-IT" sz="7200" dirty="0">
                <a:latin typeface="Georgia" panose="02040502050405020303" pitchFamily="18" charset="0"/>
                <a:ea typeface="Georgia" charset="0"/>
                <a:cs typeface="Georgia" charset="0"/>
                <a:sym typeface="Wingdings"/>
              </a:rPr>
              <a:t>)</a:t>
            </a:r>
            <a:endParaRPr lang="it-IT" sz="7200" dirty="0">
              <a:latin typeface="Georgia" charset="0"/>
              <a:ea typeface="Georgia" charset="0"/>
              <a:cs typeface="Georgia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7200" b="1" dirty="0">
                <a:latin typeface="Georgia" charset="0"/>
                <a:ea typeface="Georgia" charset="0"/>
                <a:cs typeface="Georgia" charset="0"/>
              </a:rPr>
              <a:t>Registrazione</a:t>
            </a:r>
            <a:r>
              <a:rPr lang="it-IT" sz="7200" dirty="0">
                <a:latin typeface="Georgia" charset="0"/>
                <a:ea typeface="Georgia" charset="0"/>
                <a:cs typeface="Georgia" charset="0"/>
              </a:rPr>
              <a:t> dei crediti nelle sessioni di esame previste dal calendario didattico dei corsi del collegio di Giurisprudenza - </a:t>
            </a:r>
            <a:r>
              <a:rPr lang="it-IT" sz="7200" dirty="0">
                <a:latin typeface="Georgia" panose="02040502050405020303" pitchFamily="18" charset="0"/>
                <a:ea typeface="Georgia" charset="0"/>
                <a:cs typeface="Georgia" charset="0"/>
              </a:rPr>
              <a:t>Selezionare: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7200" dirty="0">
                <a:latin typeface="Georgia" panose="02040502050405020303" pitchFamily="18" charset="0"/>
                <a:ea typeface="Georgia" charset="0"/>
                <a:cs typeface="Georgia" charset="0"/>
                <a:sym typeface="Wingdings"/>
              </a:rPr>
              <a:t> </a:t>
            </a:r>
            <a:r>
              <a:rPr lang="it-IT" sz="7200" dirty="0">
                <a:latin typeface="Georgia" panose="02040502050405020303" pitchFamily="18" charset="0"/>
                <a:ea typeface="Georgia" charset="0"/>
                <a:cs typeface="Georgia" charset="0"/>
              </a:rPr>
              <a:t>Area “Dipartimento di Scienze Giuridiche” </a:t>
            </a:r>
            <a:br>
              <a:rPr lang="it-IT" sz="7200" dirty="0">
                <a:latin typeface="Georgia" panose="02040502050405020303" pitchFamily="18" charset="0"/>
                <a:ea typeface="Georgia" charset="0"/>
                <a:cs typeface="Georgia" charset="0"/>
              </a:rPr>
            </a:br>
            <a:r>
              <a:rPr lang="it-IT" sz="7200" dirty="0">
                <a:latin typeface="Georgia" panose="02040502050405020303" pitchFamily="18" charset="0"/>
                <a:ea typeface="Georgia" charset="0"/>
                <a:cs typeface="Georgia" charset="0"/>
                <a:sym typeface="Wingdings"/>
              </a:rPr>
              <a:t> </a:t>
            </a:r>
            <a:r>
              <a:rPr lang="it-IT" sz="7200" dirty="0">
                <a:latin typeface="Georgia" panose="02040502050405020303" pitchFamily="18" charset="0"/>
                <a:ea typeface="Georgia" charset="0"/>
                <a:cs typeface="Georgia" charset="0"/>
              </a:rPr>
              <a:t>Attività didattica “</a:t>
            </a:r>
            <a:r>
              <a:rPr lang="it-IT" sz="7200" i="1" dirty="0">
                <a:latin typeface="Georgia" panose="02040502050405020303" pitchFamily="18" charset="0"/>
                <a:ea typeface="Georgia" charset="0"/>
                <a:cs typeface="Georgia" charset="0"/>
              </a:rPr>
              <a:t>Conoscenza della lingua ... (Certificazione CLA)</a:t>
            </a:r>
            <a:r>
              <a:rPr lang="it-IT" sz="7200" dirty="0">
                <a:latin typeface="Georgia" panose="02040502050405020303" pitchFamily="18" charset="0"/>
                <a:ea typeface="Georgia" charset="0"/>
                <a:cs typeface="Georgia" charset="0"/>
              </a:rPr>
              <a:t>” </a:t>
            </a:r>
            <a:br>
              <a:rPr lang="it-IT" sz="7200" dirty="0">
                <a:latin typeface="Georgia" panose="02040502050405020303" pitchFamily="18" charset="0"/>
                <a:ea typeface="Georgia" charset="0"/>
                <a:cs typeface="Georgia" charset="0"/>
              </a:rPr>
            </a:br>
            <a:r>
              <a:rPr lang="it-IT" sz="7200" dirty="0">
                <a:latin typeface="Georgia" panose="02040502050405020303" pitchFamily="18" charset="0"/>
                <a:ea typeface="Georgia" charset="0"/>
                <a:cs typeface="Georgia" charset="0"/>
                <a:sym typeface="Wingdings"/>
              </a:rPr>
              <a:t> </a:t>
            </a:r>
            <a:r>
              <a:rPr lang="it-IT" sz="7200" dirty="0">
                <a:latin typeface="Georgia" panose="02040502050405020303" pitchFamily="18" charset="0"/>
              </a:rPr>
              <a:t>docente verbalizzante prof.ssa </a:t>
            </a:r>
            <a:r>
              <a:rPr lang="it-IT" sz="7200" dirty="0" err="1">
                <a:latin typeface="Georgia" panose="02040502050405020303" pitchFamily="18" charset="0"/>
              </a:rPr>
              <a:t>Calafà</a:t>
            </a:r>
            <a:r>
              <a:rPr lang="it-IT" sz="7200" dirty="0">
                <a:latin typeface="Georgia" panose="02040502050405020303" pitchFamily="18" charset="0"/>
              </a:rPr>
              <a:t> - descrizione appello: Equipollenza CLA</a:t>
            </a:r>
          </a:p>
          <a:p>
            <a:pPr marL="0" lvl="0" indent="0" algn="just">
              <a:buNone/>
            </a:pPr>
            <a:endParaRPr lang="it-IT" sz="7200" dirty="0">
              <a:latin typeface="Georgia" charset="0"/>
              <a:ea typeface="Georgia" charset="0"/>
              <a:cs typeface="Georgia" charset="0"/>
            </a:endParaRPr>
          </a:p>
          <a:p>
            <a:pPr marL="0" indent="0" algn="just">
              <a:buNone/>
            </a:pPr>
            <a:endParaRPr lang="it-IT" sz="2000" b="1" u="sng" dirty="0"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11A953B-B336-4DB1-A8E0-C272AC6166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887184" y="1216485"/>
            <a:ext cx="3781051" cy="3781051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6524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272</TotalTime>
  <Words>595</Words>
  <Application>Microsoft Office PowerPoint</Application>
  <PresentationFormat>Widescreen</PresentationFormat>
  <Paragraphs>74</Paragraphs>
  <Slides>10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Chalkduster</vt:lpstr>
      <vt:lpstr>Georgia</vt:lpstr>
      <vt:lpstr>Tema di Office</vt:lpstr>
      <vt:lpstr>Competenze linguistiche</vt:lpstr>
      <vt:lpstr>Le conoscenze linguistiche nei Piani didattici</vt:lpstr>
      <vt:lpstr> I tre percorsi per il riconoscimento dei CFU</vt:lpstr>
      <vt:lpstr>Percorso I (insegnamenti dedicati del CdS) </vt:lpstr>
      <vt:lpstr>Percorso II (certificazione CLA) </vt:lpstr>
      <vt:lpstr>Nel dettaglio…</vt:lpstr>
      <vt:lpstr>... nel dettaglio…</vt:lpstr>
      <vt:lpstr>Percorso III (certificazioni esterne) </vt:lpstr>
      <vt:lpstr>Nel dettaglio…</vt:lpstr>
      <vt:lpstr>Sintesi finale delle procedure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Competenze linguistiche</dc:title>
  <dc:creator>Utente di Microsoft Office</dc:creator>
  <cp:lastModifiedBy>Stefania Avanzi</cp:lastModifiedBy>
  <cp:revision>62</cp:revision>
  <cp:lastPrinted>2020-03-06T09:55:09Z</cp:lastPrinted>
  <dcterms:created xsi:type="dcterms:W3CDTF">2020-02-13T15:55:07Z</dcterms:created>
  <dcterms:modified xsi:type="dcterms:W3CDTF">2020-11-24T08:34:10Z</dcterms:modified>
</cp:coreProperties>
</file>