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9" r:id="rId3"/>
    <p:sldId id="267" r:id="rId4"/>
    <p:sldId id="272" r:id="rId5"/>
    <p:sldId id="258" r:id="rId6"/>
    <p:sldId id="273" r:id="rId7"/>
    <p:sldId id="274" r:id="rId8"/>
    <p:sldId id="275" r:id="rId9"/>
    <p:sldId id="261" r:id="rId10"/>
    <p:sldId id="270" r:id="rId11"/>
    <p:sldId id="263" r:id="rId12"/>
    <p:sldId id="262" r:id="rId13"/>
    <p:sldId id="271" r:id="rId14"/>
    <p:sldId id="276" r:id="rId15"/>
    <p:sldId id="277" r:id="rId16"/>
    <p:sldId id="278" r:id="rId17"/>
    <p:sldId id="279" r:id="rId18"/>
    <p:sldId id="280" r:id="rId19"/>
    <p:sldId id="282" r:id="rId20"/>
    <p:sldId id="28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4F8"/>
    <a:srgbClr val="000000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47"/>
    <p:restoredTop sz="94656" autoAdjust="0"/>
  </p:normalViewPr>
  <p:slideViewPr>
    <p:cSldViewPr>
      <p:cViewPr varScale="1">
        <p:scale>
          <a:sx n="107" d="100"/>
          <a:sy n="107" d="100"/>
        </p:scale>
        <p:origin x="325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FCF8-8F41-4301-8E68-8B90D2B1121B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1A879-D92D-4A11-9342-B9F42BAF8E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89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8B40-3BB8-4EF3-9601-D43AABE864F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02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8B40-3BB8-4EF3-9601-D43AABE864F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7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075942"/>
            <a:ext cx="9137904" cy="5782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28014"/>
            <a:ext cx="9143998" cy="1082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100584"/>
            <a:ext cx="8644128" cy="100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046" y="152400"/>
            <a:ext cx="9140950" cy="981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128014"/>
            <a:ext cx="8409432" cy="896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7677910" y="128014"/>
            <a:ext cx="886968" cy="896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66926" y="1008888"/>
            <a:ext cx="414528" cy="420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7491069" y="1316126"/>
            <a:ext cx="1653539" cy="458470"/>
          </a:xfrm>
          <a:custGeom>
            <a:avLst/>
            <a:gdLst/>
            <a:ahLst/>
            <a:cxnLst/>
            <a:rect l="l" t="t" r="r" b="b"/>
            <a:pathLst>
              <a:path w="1653540" h="458469">
                <a:moveTo>
                  <a:pt x="0" y="458063"/>
                </a:moveTo>
                <a:lnTo>
                  <a:pt x="1652929" y="458063"/>
                </a:lnTo>
                <a:lnTo>
                  <a:pt x="1652929" y="0"/>
                </a:lnTo>
                <a:lnTo>
                  <a:pt x="0" y="0"/>
                </a:lnTo>
                <a:lnTo>
                  <a:pt x="0" y="458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612648" y="5876544"/>
            <a:ext cx="935736" cy="935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6309358" y="5949696"/>
            <a:ext cx="2130550" cy="725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1676" y="0"/>
            <a:ext cx="9122410" cy="1316355"/>
          </a:xfrm>
          <a:custGeom>
            <a:avLst/>
            <a:gdLst/>
            <a:ahLst/>
            <a:cxnLst/>
            <a:rect l="l" t="t" r="r" b="b"/>
            <a:pathLst>
              <a:path w="9122410" h="1316355">
                <a:moveTo>
                  <a:pt x="0" y="1316126"/>
                </a:moveTo>
                <a:lnTo>
                  <a:pt x="9122323" y="1316126"/>
                </a:lnTo>
                <a:lnTo>
                  <a:pt x="9122323" y="0"/>
                </a:lnTo>
                <a:lnTo>
                  <a:pt x="0" y="0"/>
                </a:lnTo>
                <a:lnTo>
                  <a:pt x="0" y="131612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86" y="242249"/>
            <a:ext cx="914417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66A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5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0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7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63878" y="1811604"/>
            <a:ext cx="6760845" cy="2595245"/>
          </a:xfrm>
          <a:custGeom>
            <a:avLst/>
            <a:gdLst/>
            <a:ahLst/>
            <a:cxnLst/>
            <a:rect l="l" t="t" r="r" b="b"/>
            <a:pathLst>
              <a:path w="6760845" h="2595245">
                <a:moveTo>
                  <a:pt x="0" y="2595092"/>
                </a:moveTo>
                <a:lnTo>
                  <a:pt x="6760235" y="2595092"/>
                </a:lnTo>
                <a:lnTo>
                  <a:pt x="6760235" y="0"/>
                </a:lnTo>
                <a:lnTo>
                  <a:pt x="0" y="0"/>
                </a:lnTo>
                <a:lnTo>
                  <a:pt x="0" y="259509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6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9DD5-BFA8-487D-878D-DC384CF2AFD7}" type="datetimeFigureOut">
              <a:rPr lang="it-IT" smtClean="0"/>
              <a:pPr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635E-E56D-4492-86FF-F1E0AA083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5472" y="645236"/>
            <a:ext cx="4890770" cy="1126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928" y="1753727"/>
            <a:ext cx="7502525" cy="3387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univr.it/it/concorsi/studenti-e-laureati/mobilita-studentesca-internazionale/0/1421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vr.it/documenti/Concorso/bando/bando070519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vr.it/documenti/Documento/allegati/allegati567195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de/illustrations/brexit-eu-europ%C3%A4ische-union-europa-1478943/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asilitalia-doiscoracoes.blogspot.com/2016/07/ancora-non-capisc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stica.univr.it/portalePlanning/UNIVR-sportelli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facebook.com/groups/249276771827776/" TargetMode="External"/><Relationship Id="rId4" Type="http://schemas.openxmlformats.org/officeDocument/2006/relationships/hyperlink" Target="https://www.univr.it/it/i-nostri-servizi/gestione-carriere-studenti-economia/erasmus-e-altre-esperienze-allestero-econom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univr.it/it/mappa-degli-accordi-internazional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i-nostri-servizi/gestione-carriere-studenti-economia/erasmus-e-altre-esperienze-allestero-economi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la.univr.it/it/test-e-certificazion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r.it/it/mappa-degli-accordi-internaziona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5780" y="0"/>
            <a:ext cx="8532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Info day Erasmus+ </a:t>
            </a:r>
            <a:r>
              <a:rPr lang="it-IT" sz="4400" b="1" dirty="0" err="1">
                <a:solidFill>
                  <a:srgbClr val="166A7D"/>
                </a:solidFill>
                <a:latin typeface="Arial"/>
                <a:ea typeface="+mj-ea"/>
                <a:cs typeface="Arial"/>
              </a:rPr>
              <a:t>a.a</a:t>
            </a:r>
            <a:r>
              <a:rPr lang="it-IT" sz="44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. 2025/26</a:t>
            </a:r>
          </a:p>
          <a:p>
            <a:pPr algn="ctr"/>
            <a:r>
              <a:rPr lang="it-IT" sz="44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Area Economica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AED1DC-8DD5-A81B-DF52-BAD58C7E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241"/>
            <a:ext cx="2713457" cy="9233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95DBEB-B9F1-D787-6BD9-39CF9FC7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60" y="1263241"/>
            <a:ext cx="2185840" cy="92332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0C3B350-293E-1DD0-07A8-E41C1B66CA27}"/>
              </a:ext>
            </a:extLst>
          </p:cNvPr>
          <p:cNvSpPr/>
          <p:nvPr/>
        </p:nvSpPr>
        <p:spPr>
          <a:xfrm>
            <a:off x="0" y="5594759"/>
            <a:ext cx="9144000" cy="126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099524-743E-3A61-4D57-3D764D6CDD07}"/>
              </a:ext>
            </a:extLst>
          </p:cNvPr>
          <p:cNvSpPr txBox="1"/>
          <p:nvPr/>
        </p:nvSpPr>
        <p:spPr>
          <a:xfrm>
            <a:off x="136505" y="5661899"/>
            <a:ext cx="88709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rial"/>
                <a:ea typeface="+mj-ea"/>
                <a:cs typeface="Arial"/>
              </a:rPr>
              <a:t>Presentazione delle sedi, processo e criteri di selezione ma soprattutto: dove trovo le informazioni necessarie?  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25EBB3-6468-7440-335A-6F6D0DE8E7B7}"/>
              </a:ext>
            </a:extLst>
          </p:cNvPr>
          <p:cNvSpPr txBox="1"/>
          <p:nvPr/>
        </p:nvSpPr>
        <p:spPr>
          <a:xfrm>
            <a:off x="294882" y="6379684"/>
            <a:ext cx="851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166A7D"/>
                </a:solidFill>
                <a:latin typeface="Arial"/>
                <a:ea typeface="+mj-ea"/>
                <a:cs typeface="Arial"/>
              </a:rPr>
              <a:t>VERONA/VICENZA,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7192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egnaposto contenuto 2"/>
          <p:cNvSpPr txBox="1"/>
          <p:nvPr/>
        </p:nvSpPr>
        <p:spPr>
          <a:xfrm>
            <a:off x="395537" y="1999381"/>
            <a:ext cx="8499318" cy="430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>
              <a:spcBef>
                <a:spcPts val="700"/>
              </a:spcBef>
              <a:buSzPct val="100000"/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3200" dirty="0"/>
              <a:t>Pubblicazione del </a:t>
            </a:r>
            <a:r>
              <a:rPr lang="it-IT" sz="3200" b="1" dirty="0">
                <a:hlinkClick r:id="rId2"/>
              </a:rPr>
              <a:t>bando</a:t>
            </a:r>
            <a:r>
              <a:rPr lang="it-IT" sz="3200" dirty="0"/>
              <a:t> Erasmus+ </a:t>
            </a:r>
            <a:r>
              <a:rPr lang="it-IT" sz="3200" dirty="0" err="1"/>
              <a:t>a.a</a:t>
            </a:r>
            <a:r>
              <a:rPr lang="it-IT" sz="3200" dirty="0"/>
              <a:t>. 2025/2026 sulla pagina web dell’U.O. Mobilità Internazionale </a:t>
            </a:r>
          </a:p>
          <a:p>
            <a:pPr marL="514350" indent="-514350">
              <a:spcBef>
                <a:spcPts val="700"/>
              </a:spcBef>
              <a:buSzPct val="100000"/>
              <a:buAutoNum type="arabicPeriod"/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rPr sz="3200" b="1" dirty="0" err="1"/>
              <a:t>Candidatura</a:t>
            </a:r>
            <a:r>
              <a:rPr sz="3200" dirty="0"/>
              <a:t> </a:t>
            </a:r>
            <a:r>
              <a:rPr sz="3200" b="1" dirty="0"/>
              <a:t>online</a:t>
            </a:r>
            <a:r>
              <a:rPr sz="3200" dirty="0"/>
              <a:t> </a:t>
            </a:r>
            <a:r>
              <a:rPr lang="it-IT" sz="3200" dirty="0"/>
              <a:t>tramite Esse3 – </a:t>
            </a:r>
            <a:r>
              <a:rPr lang="it-IT" sz="3200" u="sng" dirty="0"/>
              <a:t>entro il 20/02/2025, ore 12:00</a:t>
            </a:r>
          </a:p>
          <a:p>
            <a:pPr marL="514350" indent="-514350">
              <a:spcBef>
                <a:spcPts val="700"/>
              </a:spcBef>
              <a:buSzPct val="100000"/>
              <a:buFontTx/>
              <a:buAutoNum type="arabicPeriod"/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3200" dirty="0">
                <a:sym typeface="Calibri"/>
              </a:rPr>
              <a:t>Pubblicazione </a:t>
            </a:r>
            <a:r>
              <a:rPr lang="it-IT" sz="3200" b="1" dirty="0">
                <a:sym typeface="Calibri"/>
              </a:rPr>
              <a:t>graduatorie</a:t>
            </a:r>
            <a:endParaRPr sz="3200" b="1" dirty="0">
              <a:solidFill>
                <a:srgbClr val="888888"/>
              </a:solidFill>
            </a:endParaRPr>
          </a:p>
          <a:p>
            <a:pPr marL="514350" indent="-514350">
              <a:spcBef>
                <a:spcPts val="700"/>
              </a:spcBef>
              <a:buSzPct val="100000"/>
              <a:buAutoNum type="arabicPeriod"/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rPr sz="3200" b="1" dirty="0" err="1"/>
              <a:t>Colloqui</a:t>
            </a:r>
            <a:r>
              <a:rPr sz="3200" b="1" dirty="0"/>
              <a:t> </a:t>
            </a:r>
            <a:r>
              <a:rPr lang="it-IT" sz="3200" b="1" dirty="0"/>
              <a:t>per l’</a:t>
            </a:r>
            <a:r>
              <a:rPr sz="3200" b="1" dirty="0" err="1"/>
              <a:t>assegnazione</a:t>
            </a:r>
            <a:r>
              <a:rPr sz="3200" b="1" dirty="0"/>
              <a:t> </a:t>
            </a:r>
            <a:r>
              <a:rPr sz="3200" dirty="0"/>
              <a:t>dell</a:t>
            </a:r>
            <a:r>
              <a:rPr lang="it-IT" sz="3200" dirty="0"/>
              <a:t>a</a:t>
            </a:r>
            <a:r>
              <a:rPr sz="3200" dirty="0"/>
              <a:t> </a:t>
            </a:r>
            <a:r>
              <a:rPr sz="3200" dirty="0" err="1"/>
              <a:t>destinazion</a:t>
            </a:r>
            <a:r>
              <a:rPr lang="it-IT" sz="3200" dirty="0"/>
              <a:t>e: 04/03 (</a:t>
            </a:r>
            <a:r>
              <a:rPr lang="it-IT" sz="3200" dirty="0" err="1"/>
              <a:t>CdLM</a:t>
            </a:r>
            <a:r>
              <a:rPr lang="it-IT" sz="3200" dirty="0"/>
              <a:t>) e 05/03 (</a:t>
            </a:r>
            <a:r>
              <a:rPr lang="it-IT" sz="3200" dirty="0" err="1"/>
              <a:t>CdL</a:t>
            </a:r>
            <a:r>
              <a:rPr lang="it-IT" sz="3200" dirty="0"/>
              <a:t>)</a:t>
            </a:r>
            <a:endParaRPr sz="3200" dirty="0">
              <a:solidFill>
                <a:srgbClr val="888888"/>
              </a:solidFill>
            </a:endParaRPr>
          </a:p>
          <a:p>
            <a:pPr marL="514350" indent="-514350">
              <a:spcBef>
                <a:spcPts val="700"/>
              </a:spcBef>
              <a:buSzPct val="100000"/>
              <a:buAutoNum type="arabicPeriod"/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3200" b="1" dirty="0"/>
              <a:t>Accettazione</a:t>
            </a:r>
            <a:r>
              <a:rPr lang="it-IT" sz="3200" dirty="0"/>
              <a:t> sede assegnata in Esse3 e avvio procedura burocratica</a:t>
            </a:r>
            <a:endParaRPr sz="3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1CD349-3E4F-04A4-7A27-CE3682295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144" name="Qual è la procedura da seguire?"/>
          <p:cNvSpPr txBox="1"/>
          <p:nvPr/>
        </p:nvSpPr>
        <p:spPr>
          <a:xfrm>
            <a:off x="249145" y="953284"/>
            <a:ext cx="8645710" cy="759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marL="571500" indent="-571500" algn="ctr">
              <a:lnSpc>
                <a:spcPct val="80000"/>
              </a:lnSpc>
              <a:spcBef>
                <a:spcPts val="400"/>
              </a:spcBef>
              <a:defRPr sz="9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571500" indent="-571500" algn="ctr">
              <a:lnSpc>
                <a:spcPct val="80000"/>
              </a:lnSpc>
              <a:spcBef>
                <a:spcPts val="800"/>
              </a:spcBef>
              <a:defRPr sz="36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Qual </a:t>
            </a:r>
            <a:r>
              <a:rPr dirty="0" err="1"/>
              <a:t>è</a:t>
            </a:r>
            <a:r>
              <a:rPr dirty="0"/>
              <a:t> la </a:t>
            </a:r>
            <a:r>
              <a:rPr dirty="0" err="1"/>
              <a:t>procedura</a:t>
            </a:r>
            <a:r>
              <a:rPr dirty="0"/>
              <a:t> da </a:t>
            </a:r>
            <a:r>
              <a:rPr dirty="0" err="1"/>
              <a:t>seguire</a:t>
            </a:r>
            <a:r>
              <a:rPr dirty="0"/>
              <a:t>?</a:t>
            </a:r>
          </a:p>
        </p:txBody>
      </p:sp>
      <p:pic>
        <p:nvPicPr>
          <p:cNvPr id="4" name="Elemento grafico 3" descr="Segno di spunta">
            <a:extLst>
              <a:ext uri="{FF2B5EF4-FFF2-40B4-BE49-F238E27FC236}">
                <a16:creationId xmlns:a16="http://schemas.microsoft.com/office/drawing/2014/main" id="{6013808D-519D-BDDC-6A8F-655861951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3345" y="1649622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174"/>
            <a:ext cx="2789346" cy="1669434"/>
          </a:xfrm>
          <a:prstGeom prst="rect">
            <a:avLst/>
          </a:prstGeom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539552" y="1340768"/>
            <a:ext cx="8064896" cy="4569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dirty="0"/>
              <a:t>Candidatura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3200" b="1" noProof="0" dirty="0"/>
              <a:t>online</a:t>
            </a:r>
            <a:r>
              <a:rPr lang="it-IT" sz="3200" dirty="0"/>
              <a:t> sulla piattaforma </a:t>
            </a:r>
            <a:r>
              <a:rPr lang="it-IT" sz="3200" b="1" dirty="0"/>
              <a:t>Esse3</a:t>
            </a:r>
            <a:r>
              <a:rPr lang="it-IT" sz="3200" dirty="0"/>
              <a:t>, nella sezione «Mobilità internazionale» - </a:t>
            </a:r>
            <a:r>
              <a:rPr lang="it-IT" sz="3200" i="1" dirty="0"/>
              <a:t>Bando per l'assegnazione di borse di mobilità per studio Erasmus+.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dirty="0"/>
              <a:t>In questa occasione, i/le candidati/e devono inserire </a:t>
            </a:r>
            <a:r>
              <a:rPr lang="it-IT" sz="3200" b="1" dirty="0"/>
              <a:t>fino a 6 preferenze.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/>
              <a:t>N.B.: Valutate l’offerta formativa della sede prima di candidarvi!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20937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1. Candidatura online: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578752-3F52-D447-E795-4F51D660C8CE}"/>
              </a:ext>
            </a:extLst>
          </p:cNvPr>
          <p:cNvSpPr txBox="1"/>
          <p:nvPr/>
        </p:nvSpPr>
        <p:spPr>
          <a:xfrm>
            <a:off x="575186" y="56612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166A7D"/>
                </a:solidFill>
                <a:ea typeface="+mj-ea"/>
                <a:cs typeface="Arial"/>
              </a:rPr>
              <a:t>LE CANDIDATURE SI CHIUDONO IL </a:t>
            </a:r>
          </a:p>
          <a:p>
            <a:pPr algn="ctr"/>
            <a:r>
              <a:rPr lang="it-IT" sz="3200" b="1" dirty="0">
                <a:solidFill>
                  <a:srgbClr val="166A7D"/>
                </a:solidFill>
                <a:ea typeface="+mj-ea"/>
                <a:cs typeface="Arial"/>
              </a:rPr>
              <a:t>20 FEBBRAIO 2025, ore 12:00!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5266" y="143256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2. Una volta raccolte le candidature, l’U.O. Mobilità Internazionale stila una graduatoria, sulla base dei </a:t>
            </a:r>
            <a:r>
              <a:rPr lang="it-IT" sz="2800" dirty="0">
                <a:hlinkClick r:id="rId3"/>
              </a:rPr>
              <a:t>criteri specificati nel bando </a:t>
            </a:r>
            <a:r>
              <a:rPr lang="it-IT" sz="2800" dirty="0"/>
              <a:t>(media dei voti e CFU conseguiti);</a:t>
            </a:r>
          </a:p>
          <a:p>
            <a:endParaRPr lang="it-IT" sz="2800" dirty="0"/>
          </a:p>
          <a:p>
            <a:r>
              <a:rPr lang="it-IT" sz="2800" dirty="0"/>
              <a:t>La graduatoria sarà integrata dei bonus per certificazioni linguistiche (C1 o C2). </a:t>
            </a:r>
          </a:p>
          <a:p>
            <a:r>
              <a:rPr lang="it-IT" sz="2800" b="1" dirty="0"/>
              <a:t>N.B.: Tali certificazioni andranno dichiarate e allegate in fase di compilazione della domanda Erasmus+!</a:t>
            </a:r>
          </a:p>
          <a:p>
            <a:endParaRPr lang="it-IT" sz="2800" dirty="0"/>
          </a:p>
          <a:p>
            <a:r>
              <a:rPr lang="it-IT" sz="2800" dirty="0"/>
              <a:t>La </a:t>
            </a:r>
            <a:r>
              <a:rPr lang="it-IT" sz="2800" b="1" dirty="0"/>
              <a:t>graduatoria</a:t>
            </a:r>
            <a:r>
              <a:rPr lang="it-IT" sz="2800" dirty="0"/>
              <a:t> così costruita sarà pubblicata e servirà da </a:t>
            </a:r>
            <a:r>
              <a:rPr lang="it-IT" sz="2800" u="sng" dirty="0"/>
              <a:t>ordine di chiamata</a:t>
            </a:r>
            <a:r>
              <a:rPr lang="it-IT" sz="2800" dirty="0"/>
              <a:t> ai colloqui</a:t>
            </a:r>
            <a:r>
              <a:rPr lang="it-IT" sz="2800" b="1" dirty="0"/>
              <a:t>. 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62202" y="298836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2. Graduatoria</a:t>
            </a:r>
          </a:p>
        </p:txBody>
      </p:sp>
    </p:spTree>
    <p:extLst>
      <p:ext uri="{BB962C8B-B14F-4D97-AF65-F5344CB8AC3E}">
        <p14:creationId xmlns:p14="http://schemas.microsoft.com/office/powerpoint/2010/main" val="269229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4669" y="1278860"/>
            <a:ext cx="835379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 colloqui si terranno:</a:t>
            </a:r>
          </a:p>
          <a:p>
            <a:r>
              <a:rPr lang="it-IT" sz="2000" b="1" dirty="0"/>
              <a:t>- 4 marzo 2025 </a:t>
            </a:r>
            <a:r>
              <a:rPr lang="it-IT" sz="2000" dirty="0"/>
              <a:t>per iscritti a corsi di Laurea Magistrale (</a:t>
            </a:r>
            <a:r>
              <a:rPr lang="it-IT" sz="2000" dirty="0" err="1"/>
              <a:t>CdLM</a:t>
            </a:r>
            <a:r>
              <a:rPr lang="it-IT" sz="2000" dirty="0"/>
              <a:t>)</a:t>
            </a:r>
          </a:p>
          <a:p>
            <a:r>
              <a:rPr lang="it-IT" sz="2000" dirty="0"/>
              <a:t>- </a:t>
            </a:r>
            <a:r>
              <a:rPr lang="it-IT" sz="2000" b="1" dirty="0"/>
              <a:t>5 marzo 2025 </a:t>
            </a:r>
            <a:r>
              <a:rPr lang="it-IT" sz="2000" dirty="0"/>
              <a:t>per iscritti a corsi di Laurea triennale (</a:t>
            </a:r>
            <a:r>
              <a:rPr lang="it-IT" sz="2000" dirty="0" err="1"/>
              <a:t>CdL</a:t>
            </a:r>
            <a:r>
              <a:rPr lang="it-IT" sz="2000" dirty="0"/>
              <a:t>)</a:t>
            </a:r>
          </a:p>
          <a:p>
            <a:r>
              <a:rPr lang="it-IT" sz="2000" b="1" dirty="0"/>
              <a:t>SMT.1 e SMT. 2</a:t>
            </a:r>
            <a:endParaRPr lang="it-IT" sz="2400" b="1" dirty="0"/>
          </a:p>
          <a:p>
            <a:pPr algn="ctr"/>
            <a:r>
              <a:rPr lang="it-IT" sz="2000" b="1" dirty="0"/>
              <a:t>N.B. LA PRESENZA AI COLLOQUI È OBBLIGATORIA, L’ASSENZA È CONSIDERATA RINUNCIA! </a:t>
            </a:r>
            <a:endParaRPr lang="it-IT" sz="2000" dirty="0"/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it-IT" sz="2000" dirty="0">
                <a:solidFill>
                  <a:sysClr val="windowText" lastClr="000000"/>
                </a:solidFill>
              </a:rPr>
              <a:t>Le preferenze indicate in fase di candidatura su Esse3 non sono vincolanti. </a:t>
            </a:r>
            <a:r>
              <a:rPr lang="it-IT" sz="2000" b="1" dirty="0"/>
              <a:t>È vincolante la sede definitiva individuata ai colloqui</a:t>
            </a:r>
            <a:r>
              <a:rPr lang="it-IT" sz="2000" dirty="0"/>
              <a:t>, assegnata sulla base delle disponibilità di posti rimasti al momento del suo turno e previo giudizio positivo della commissione circa i requisiti.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059832" y="298836"/>
            <a:ext cx="458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3. Colloqui di selezione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9D48E7-CCF8-6273-D06A-B42FD0989F5D}"/>
              </a:ext>
            </a:extLst>
          </p:cNvPr>
          <p:cNvSpPr txBox="1"/>
          <p:nvPr/>
        </p:nvSpPr>
        <p:spPr>
          <a:xfrm>
            <a:off x="375513" y="4623519"/>
            <a:ext cx="350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166A7D"/>
                </a:solidFill>
                <a:ea typeface="+mj-ea"/>
                <a:cs typeface="Arial"/>
              </a:rPr>
              <a:t>Cosa portare al colloquio?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2C9F20-9A33-0AA5-560C-CC9EB77132A0}"/>
              </a:ext>
            </a:extLst>
          </p:cNvPr>
          <p:cNvSpPr txBox="1"/>
          <p:nvPr/>
        </p:nvSpPr>
        <p:spPr>
          <a:xfrm>
            <a:off x="375513" y="5013484"/>
            <a:ext cx="8739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Documento d’identità valido</a:t>
            </a:r>
          </a:p>
          <a:p>
            <a:pPr marL="342900" indent="-342900" algn="just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La </a:t>
            </a:r>
            <a:r>
              <a:rPr lang="it-IT" sz="2000" u="sng" dirty="0">
                <a:solidFill>
                  <a:schemeClr val="tx1"/>
                </a:solidFill>
              </a:rPr>
              <a:t>certi</a:t>
            </a:r>
            <a:r>
              <a:rPr lang="it-IT" sz="2000" u="sng" dirty="0"/>
              <a:t>ficazione linguistica </a:t>
            </a:r>
            <a:r>
              <a:rPr lang="it-IT" sz="2000" dirty="0">
                <a:solidFill>
                  <a:schemeClr val="tx1"/>
                </a:solidFill>
              </a:rPr>
              <a:t>richiesta dalla sede (o quella di livello appena inferiore)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</a:rPr>
              <a:t>È bene, inoltre, aver verificato con attenzione </a:t>
            </a:r>
            <a:r>
              <a:rPr lang="it-IT" sz="2000" u="sng" dirty="0">
                <a:solidFill>
                  <a:schemeClr val="tx1"/>
                </a:solidFill>
              </a:rPr>
              <a:t>l’offerta formativa </a:t>
            </a:r>
            <a:r>
              <a:rPr lang="it-IT" sz="2000" dirty="0">
                <a:solidFill>
                  <a:schemeClr val="tx1"/>
                </a:solidFill>
              </a:rPr>
              <a:t>della sede per cui si intende candidarsi.</a:t>
            </a:r>
          </a:p>
        </p:txBody>
      </p:sp>
    </p:spTree>
    <p:extLst>
      <p:ext uri="{BB962C8B-B14F-4D97-AF65-F5344CB8AC3E}">
        <p14:creationId xmlns:p14="http://schemas.microsoft.com/office/powerpoint/2010/main" val="5786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26155" y="23748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4. Accettazione della sede assegnata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62FE1F07-11CE-D7FF-2AF6-FCAF7987D784}"/>
              </a:ext>
            </a:extLst>
          </p:cNvPr>
          <p:cNvSpPr txBox="1">
            <a:spLocks/>
          </p:cNvSpPr>
          <p:nvPr/>
        </p:nvSpPr>
        <p:spPr>
          <a:xfrm>
            <a:off x="323528" y="1698564"/>
            <a:ext cx="8516153" cy="296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lang="it-IT" noProof="0" dirty="0">
                <a:solidFill>
                  <a:sysClr val="windowText" lastClr="000000"/>
                </a:solidFill>
                <a:latin typeface="Calibri" panose="020F0502020204030204"/>
              </a:rPr>
              <a:t>sede assegnata in </a:t>
            </a:r>
            <a:r>
              <a:rPr lang="it-IT" dirty="0">
                <a:solidFill>
                  <a:sysClr val="windowText" lastClr="000000"/>
                </a:solidFill>
                <a:latin typeface="Calibri" panose="020F0502020204030204"/>
              </a:rPr>
              <a:t>fase di colloquio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sarà inserita in Esse3 e dovrà essere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formalmente accettata entro 4 giorni dalla pubblicazione.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N.B.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non è accettata entro i termini,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 a rinuncia e i posti rimasti vacanti verranno messi a disposizione in seconda selezione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(Maggio 2025).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F07824-0777-2258-1EFF-909EA62939B4}"/>
              </a:ext>
            </a:extLst>
          </p:cNvPr>
          <p:cNvSpPr txBox="1"/>
          <p:nvPr/>
        </p:nvSpPr>
        <p:spPr>
          <a:xfrm>
            <a:off x="326023" y="4743937"/>
            <a:ext cx="8207338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166A7D"/>
                </a:solidFill>
                <a:ea typeface="+mj-ea"/>
                <a:cs typeface="Arial"/>
              </a:rPr>
              <a:t>MA UNA VOLTA CHE HO ACCETTATO LA SEDE IN ESSE3 COSA DEVO FARE?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5CC155-BB76-5098-4D08-6C5BDCF1E123}"/>
              </a:ext>
            </a:extLst>
          </p:cNvPr>
          <p:cNvSpPr txBox="1"/>
          <p:nvPr/>
        </p:nvSpPr>
        <p:spPr>
          <a:xfrm>
            <a:off x="323528" y="5651342"/>
            <a:ext cx="7740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20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</a:t>
            </a:r>
            <a:r>
              <a:rPr lang="it-IT" sz="2000" dirty="0">
                <a:solidFill>
                  <a:sysClr val="windowText" lastClr="000000"/>
                </a:solidFill>
                <a:latin typeface="Calibri" panose="020F0502020204030204"/>
              </a:rPr>
              <a:t>trollare le scadenze!</a:t>
            </a:r>
          </a:p>
          <a:p>
            <a:r>
              <a:rPr kumimoji="0" lang="it-IT" sz="20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Application </a:t>
            </a:r>
            <a:r>
              <a:rPr kumimoji="0" lang="it-IT" sz="2000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</a:t>
            </a:r>
            <a:endParaRPr kumimoji="0" lang="it-IT" sz="20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it-IT" sz="2000" dirty="0">
                <a:solidFill>
                  <a:sysClr val="windowText" lastClr="000000"/>
                </a:solidFill>
                <a:latin typeface="Calibri" panose="020F0502020204030204"/>
              </a:rPr>
              <a:t>- Learning Agreement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680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26154" y="237480"/>
            <a:ext cx="530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Application </a:t>
            </a:r>
            <a:r>
              <a:rPr lang="it-IT" sz="3600" b="1" dirty="0" err="1">
                <a:solidFill>
                  <a:srgbClr val="FF0000"/>
                </a:solidFill>
              </a:rPr>
              <a:t>form</a:t>
            </a:r>
            <a:r>
              <a:rPr lang="it-IT" sz="3600" b="1" dirty="0">
                <a:solidFill>
                  <a:srgbClr val="FF0000"/>
                </a:solidFill>
              </a:rPr>
              <a:t> e Learning Agreement (L.A</a:t>
            </a:r>
            <a:r>
              <a:rPr lang="it-IT" sz="3600" b="1" dirty="0">
                <a:solidFill>
                  <a:srgbClr val="FF0000"/>
                </a:solidFill>
                <a:sym typeface="Wingdings" pitchFamily="2" charset="2"/>
              </a:rPr>
              <a:t>.)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F61F943-5574-91EF-D0A7-F80047CE7F0E}"/>
              </a:ext>
            </a:extLst>
          </p:cNvPr>
          <p:cNvSpPr txBox="1">
            <a:spLocks/>
          </p:cNvSpPr>
          <p:nvPr/>
        </p:nvSpPr>
        <p:spPr>
          <a:xfrm>
            <a:off x="323528" y="1628800"/>
            <a:ext cx="8640960" cy="4991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000" dirty="0"/>
              <a:t>Controllare con attenzione le </a:t>
            </a:r>
            <a:r>
              <a:rPr lang="it-IT" sz="2000" b="1" dirty="0"/>
              <a:t>scadenze</a:t>
            </a:r>
            <a:r>
              <a:rPr lang="it-IT" sz="2000" dirty="0"/>
              <a:t> nella scheda della sede ospitante (soprattutto per partenze nel primo semestre!!!).</a:t>
            </a:r>
          </a:p>
          <a:p>
            <a:pPr>
              <a:buFontTx/>
              <a:buChar char="-"/>
            </a:pPr>
            <a:r>
              <a:rPr lang="it-IT" sz="2000" dirty="0"/>
              <a:t>Fare </a:t>
            </a:r>
            <a:r>
              <a:rPr lang="it-IT" sz="2000" b="1" dirty="0"/>
              <a:t>Application </a:t>
            </a:r>
            <a:r>
              <a:rPr lang="it-IT" sz="2000" b="1" dirty="0" err="1"/>
              <a:t>form</a:t>
            </a:r>
            <a:r>
              <a:rPr lang="it-IT" sz="2000" b="1" dirty="0"/>
              <a:t> </a:t>
            </a:r>
            <a:r>
              <a:rPr lang="it-IT" sz="2000" dirty="0"/>
              <a:t>(successiva alla nomination, che viene fatta dall’U.O. Mobilità Internazionale)</a:t>
            </a:r>
          </a:p>
          <a:p>
            <a:pPr>
              <a:buFontTx/>
              <a:buChar char="-"/>
            </a:pPr>
            <a:r>
              <a:rPr lang="it-IT" sz="2000" dirty="0"/>
              <a:t>Seguire sempre le istruzioni e i </a:t>
            </a:r>
            <a:r>
              <a:rPr lang="it-IT" sz="2000" dirty="0" err="1"/>
              <a:t>form</a:t>
            </a:r>
            <a:r>
              <a:rPr lang="it-IT" sz="2000" dirty="0"/>
              <a:t> inviati dalla sede partner </a:t>
            </a:r>
          </a:p>
          <a:p>
            <a:pPr>
              <a:buFontTx/>
              <a:buChar char="-"/>
            </a:pPr>
            <a:r>
              <a:rPr lang="it-IT" sz="2000" dirty="0"/>
              <a:t>Per la compilazione del </a:t>
            </a:r>
            <a:r>
              <a:rPr lang="it-IT" sz="2000" b="1" dirty="0"/>
              <a:t>L.A</a:t>
            </a:r>
            <a:r>
              <a:rPr lang="it-IT" sz="2000" dirty="0"/>
              <a:t>., seguire le </a:t>
            </a:r>
            <a:r>
              <a:rPr lang="it-IT" sz="2000" dirty="0">
                <a:hlinkClick r:id="rId3"/>
              </a:rPr>
              <a:t>Istruzioni compilazione L.A.</a:t>
            </a:r>
            <a:endParaRPr lang="it-IT" sz="2000" dirty="0"/>
          </a:p>
          <a:p>
            <a:pPr marL="927100" marR="219710" lvl="1" indent="-457200">
              <a:spcBef>
                <a:spcPts val="600"/>
              </a:spcBef>
              <a:buFont typeface="+mj-lt"/>
              <a:buAutoNum type="arabicPeriod"/>
              <a:tabLst>
                <a:tab pos="240665" algn="l"/>
              </a:tabLst>
            </a:pPr>
            <a:r>
              <a:rPr lang="it-IT" sz="2000" dirty="0"/>
              <a:t>Concordare con il Presidente del Collegio Didattico gli esami da sostenere all’estero;</a:t>
            </a:r>
          </a:p>
          <a:p>
            <a:pPr marL="927100" marR="6985" lvl="1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Approvazione del Learning Agreement via mail da parte del Presidente;</a:t>
            </a:r>
          </a:p>
          <a:p>
            <a:pPr marL="927100" marR="6985" lvl="1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Presentazione del L.A. concordato via Esse3;</a:t>
            </a:r>
          </a:p>
          <a:p>
            <a:pPr marL="927100" marR="189230" lvl="1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Approvazione formale su Esse3 da parte dei Delegati ai Progetti di Mobilità internazionale (Prof. Bruno Giacomello e Prof. Lapo Mola).</a:t>
            </a:r>
          </a:p>
        </p:txBody>
      </p:sp>
    </p:spTree>
    <p:extLst>
      <p:ext uri="{BB962C8B-B14F-4D97-AF65-F5344CB8AC3E}">
        <p14:creationId xmlns:p14="http://schemas.microsoft.com/office/powerpoint/2010/main" val="39396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11760" y="527466"/>
            <a:ext cx="530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Modifiche al Learning Agreement (L.A</a:t>
            </a:r>
            <a:r>
              <a:rPr lang="it-IT" sz="3600" b="1" dirty="0">
                <a:solidFill>
                  <a:srgbClr val="FF0000"/>
                </a:solidFill>
                <a:sym typeface="Wingdings" pitchFamily="2" charset="2"/>
              </a:rPr>
              <a:t>.)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5B4C61-387A-5B92-0831-76F4EA5CF3D1}"/>
              </a:ext>
            </a:extLst>
          </p:cNvPr>
          <p:cNvSpPr txBox="1"/>
          <p:nvPr/>
        </p:nvSpPr>
        <p:spPr>
          <a:xfrm>
            <a:off x="566823" y="2017781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Il L.A. può essere modificato una volta durante il periodo di mobilità: raccolte tutte le modifiche necessarie, </a:t>
            </a:r>
            <a:r>
              <a:rPr lang="it-IT" sz="2200" u="sng" dirty="0"/>
              <a:t>occorre procedere a un cambio del L.A. seguendo le modalità di approvazione:</a:t>
            </a:r>
          </a:p>
          <a:p>
            <a:r>
              <a:rPr lang="it-IT" sz="2200" dirty="0"/>
              <a:t>- concordare la modifica con il Presidente del Collegio Didattico,</a:t>
            </a:r>
          </a:p>
          <a:p>
            <a:r>
              <a:rPr lang="it-IT" sz="2200" dirty="0"/>
              <a:t>- presentare il nuovo L.A. in Esse3,</a:t>
            </a:r>
          </a:p>
          <a:p>
            <a:r>
              <a:rPr lang="it-IT" sz="2200" dirty="0"/>
              <a:t>- far controfirmare anche il L.A. aggiornato dalla sede ospitante.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9D3256-650D-9769-76DF-1BCDDA343C14}"/>
              </a:ext>
            </a:extLst>
          </p:cNvPr>
          <p:cNvSpPr txBox="1"/>
          <p:nvPr/>
        </p:nvSpPr>
        <p:spPr>
          <a:xfrm>
            <a:off x="566823" y="4721411"/>
            <a:ext cx="8109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IL TRANSCRIPT OF RECORDS (</a:t>
            </a:r>
            <a:r>
              <a:rPr lang="it-IT" sz="2200" dirty="0" err="1"/>
              <a:t>ToR</a:t>
            </a:r>
            <a:r>
              <a:rPr lang="it-IT" sz="2200" dirty="0"/>
              <a:t>) AL RIENTRO DALL’ERASMUS DEVE COMBACIARE PERFETTAMENTE CON IL VOSTRO L.A.</a:t>
            </a:r>
          </a:p>
        </p:txBody>
      </p:sp>
    </p:spTree>
    <p:extLst>
      <p:ext uri="{BB962C8B-B14F-4D97-AF65-F5344CB8AC3E}">
        <p14:creationId xmlns:p14="http://schemas.microsoft.com/office/powerpoint/2010/main" val="33825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43608" y="549708"/>
            <a:ext cx="53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Prossimi appuntamenti: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EBA461-7642-F37E-4C76-D34019FEAF41}"/>
              </a:ext>
            </a:extLst>
          </p:cNvPr>
          <p:cNvSpPr txBox="1"/>
          <p:nvPr/>
        </p:nvSpPr>
        <p:spPr>
          <a:xfrm>
            <a:off x="467544" y="1700808"/>
            <a:ext cx="820891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/>
              <a:t>COLLOQUI DI SELEZIONE E ASSEGNAZIONE BORSE </a:t>
            </a:r>
          </a:p>
          <a:p>
            <a:r>
              <a:rPr lang="it-IT" sz="2200" dirty="0"/>
              <a:t>(4 MARZO </a:t>
            </a:r>
            <a:r>
              <a:rPr lang="it-IT" sz="2200" dirty="0" err="1"/>
              <a:t>CdLM</a:t>
            </a:r>
            <a:r>
              <a:rPr lang="it-IT" sz="2200" dirty="0"/>
              <a:t>, 5 MARZO </a:t>
            </a:r>
            <a:r>
              <a:rPr lang="it-IT" sz="2200" dirty="0" err="1"/>
              <a:t>CdL</a:t>
            </a:r>
            <a:r>
              <a:rPr lang="it-IT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/>
              <a:t>INFO DAY CON ASSEGNATARI DI BORSA: </a:t>
            </a:r>
            <a:r>
              <a:rPr lang="it-IT" sz="2200" dirty="0"/>
              <a:t>DATA DA DEFINIRE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200" dirty="0"/>
              <a:t>COMPILAZIONE L.A.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200" dirty="0"/>
              <a:t>CAMBI DI L.A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200" dirty="0"/>
              <a:t>OMOLOGAZIONE CFU AL RITORNO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200" dirty="0"/>
              <a:t>…….</a:t>
            </a:r>
          </a:p>
          <a:p>
            <a:pPr lvl="1"/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/>
              <a:t>SECONDE ASSEGNAZIONI </a:t>
            </a:r>
            <a:r>
              <a:rPr lang="it-IT" sz="2200" dirty="0"/>
              <a:t>(partenze solo 2° semestre e solo mete semestrali)</a:t>
            </a:r>
          </a:p>
        </p:txBody>
      </p:sp>
    </p:spTree>
    <p:extLst>
      <p:ext uri="{BB962C8B-B14F-4D97-AF65-F5344CB8AC3E}">
        <p14:creationId xmlns:p14="http://schemas.microsoft.com/office/powerpoint/2010/main" val="126946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C4BF39-1CC7-8252-17E1-42864445B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64498" y="2334178"/>
            <a:ext cx="6215003" cy="4143335"/>
          </a:xfrm>
          <a:prstGeom prst="rect">
            <a:avLst/>
          </a:prstGeom>
        </p:spPr>
      </p:pic>
      <p:sp>
        <p:nvSpPr>
          <p:cNvPr id="4" name="Titolo 2">
            <a:extLst>
              <a:ext uri="{FF2B5EF4-FFF2-40B4-BE49-F238E27FC236}">
                <a16:creationId xmlns:a16="http://schemas.microsoft.com/office/drawing/2014/main" id="{B9E4A709-36FF-71A1-2565-E1F5979CD005}"/>
              </a:ext>
            </a:extLst>
          </p:cNvPr>
          <p:cNvSpPr txBox="1">
            <a:spLocks/>
          </p:cNvSpPr>
          <p:nvPr/>
        </p:nvSpPr>
        <p:spPr>
          <a:xfrm>
            <a:off x="0" y="702564"/>
            <a:ext cx="9825605" cy="95921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CANDIDATEVI E…. </a:t>
            </a:r>
          </a:p>
          <a:p>
            <a:r>
              <a:rPr lang="it-IT" sz="4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BUON ERASMUS! </a:t>
            </a:r>
          </a:p>
        </p:txBody>
      </p:sp>
    </p:spTree>
    <p:extLst>
      <p:ext uri="{BB962C8B-B14F-4D97-AF65-F5344CB8AC3E}">
        <p14:creationId xmlns:p14="http://schemas.microsoft.com/office/powerpoint/2010/main" val="23375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8B3A75-80AB-A70F-98EC-B9BE7F969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E9D7382D-53AA-D868-E877-C6A46B9823A6}"/>
              </a:ext>
            </a:extLst>
          </p:cNvPr>
          <p:cNvSpPr txBox="1">
            <a:spLocks/>
          </p:cNvSpPr>
          <p:nvPr/>
        </p:nvSpPr>
        <p:spPr>
          <a:xfrm>
            <a:off x="-540568" y="1390153"/>
            <a:ext cx="10515600" cy="13556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DOMANDE, DUBBI O PERPLESSITÀ?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27D2DD-F89A-7528-26DE-6E8FB8A3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7777" y="2745850"/>
            <a:ext cx="6248445" cy="33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1268760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000" b="1" dirty="0"/>
              <a:t>Per didattica e corsi all’estero, colloqui di selezione, richiesta certificati, omologazione: </a:t>
            </a:r>
            <a:r>
              <a:rPr lang="it-IT" sz="2400" b="1" dirty="0">
                <a:solidFill>
                  <a:srgbClr val="0070C0"/>
                </a:solidFill>
              </a:rPr>
              <a:t>Segreteria Corsi di Studio di Economia - Erasmus</a:t>
            </a:r>
            <a:endParaRPr lang="it-IT" sz="2000" b="1" dirty="0">
              <a:solidFill>
                <a:srgbClr val="0070C0"/>
              </a:solidFill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Help Desk </a:t>
            </a:r>
            <a:r>
              <a:rPr lang="it-IT" sz="2000" dirty="0"/>
              <a:t>(Direzione Studenti &gt; Area umanistico-economico-giuridica &gt; </a:t>
            </a:r>
            <a:r>
              <a:rPr lang="it-IT" sz="2000" b="1" dirty="0"/>
              <a:t>Didattica e Studenti Economia </a:t>
            </a:r>
            <a:r>
              <a:rPr lang="it-IT" sz="2000" dirty="0"/>
              <a:t>&gt; Erasmus+ e progetti di mobilità)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Ricevimento: mercoledì 9:00-13:00 (online, </a:t>
            </a:r>
            <a:r>
              <a:rPr lang="it-IT" sz="2200" dirty="0">
                <a:hlinkClick r:id="rId3"/>
              </a:rPr>
              <a:t>con prenotazione</a:t>
            </a:r>
            <a:r>
              <a:rPr lang="it-IT" sz="2200" dirty="0"/>
              <a:t>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hlinkClick r:id="rId4"/>
              </a:rPr>
              <a:t>Pagina web</a:t>
            </a:r>
            <a:endParaRPr lang="it-IT" sz="2200" dirty="0"/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hlinkClick r:id="rId5"/>
              </a:rPr>
              <a:t>Gruppo Facebook</a:t>
            </a:r>
            <a:endParaRPr lang="it-IT" sz="2200" dirty="0"/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it-IT" sz="2200" dirty="0"/>
          </a:p>
          <a:p>
            <a:pPr>
              <a:lnSpc>
                <a:spcPts val="3000"/>
              </a:lnSpc>
            </a:pPr>
            <a:r>
              <a:rPr lang="it-IT" sz="2000" b="1" dirty="0"/>
              <a:t>Per bando, graduatoria, informazioni finanziarie, accettazione sede e contatti con la sede ospitante: </a:t>
            </a:r>
            <a:r>
              <a:rPr lang="it-IT" sz="2400" b="1" dirty="0">
                <a:solidFill>
                  <a:srgbClr val="0070C0"/>
                </a:solidFill>
              </a:rPr>
              <a:t>U.O. Mobilità Internazionale </a:t>
            </a:r>
            <a:endParaRPr lang="it-IT" sz="2200" b="1" dirty="0">
              <a:solidFill>
                <a:srgbClr val="0070C0"/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Help Desk </a:t>
            </a:r>
            <a:r>
              <a:rPr lang="it-IT" sz="2000" dirty="0"/>
              <a:t>(Direzione Studenti &gt; </a:t>
            </a:r>
            <a:r>
              <a:rPr lang="it-IT" sz="2000" b="1" dirty="0"/>
              <a:t>Mobilità Internazionale </a:t>
            </a:r>
            <a:r>
              <a:rPr lang="it-IT" sz="2000" dirty="0"/>
              <a:t>&gt; Erasmus+ Studio &gt; Area Economica)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Ricevimento telefonico: lunedì, mercoledì e venerdì 9:00-13:00 (0458028004)</a:t>
            </a:r>
          </a:p>
          <a:p>
            <a:endParaRPr lang="it-IT" sz="1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52405"/>
            <a:ext cx="396044" cy="3960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49F49E3-35F6-973D-64FE-F5CAFB2CC6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678"/>
            <a:ext cx="2726155" cy="16316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99881" y="622429"/>
            <a:ext cx="634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Dove trovo le informazioni utili?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526681" y="428383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Glossario: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1" y="1551563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1"/>
                </a:solidFill>
              </a:rPr>
              <a:t>NOMINATION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UniVr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 comunica il vostro nominativo alla sede ospitante</a:t>
            </a: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1"/>
                </a:solidFill>
              </a:rPr>
              <a:t>APPLICATION FORM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è il modulo di iscrizione </a:t>
            </a:r>
            <a:r>
              <a:rPr lang="it-IT" sz="2200" dirty="0">
                <a:sym typeface="Wingdings" panose="05000000000000000000" pitchFamily="2" charset="2"/>
              </a:rPr>
              <a:t>che lo/la studente/</a:t>
            </a:r>
            <a:r>
              <a:rPr lang="it-IT" sz="2200" dirty="0" err="1">
                <a:sym typeface="Wingdings" panose="05000000000000000000" pitchFamily="2" charset="2"/>
              </a:rPr>
              <a:t>ssa</a:t>
            </a:r>
            <a:r>
              <a:rPr lang="it-IT" sz="2200" dirty="0">
                <a:sym typeface="Wingdings" panose="05000000000000000000" pitchFamily="2" charset="2"/>
              </a:rPr>
              <a:t> compila presso la sede ospitante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CERTIFICAZIONE LINGUISTICA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si fa riferimento a una certificazione </a:t>
            </a:r>
            <a:r>
              <a:rPr lang="it-IT" sz="2200" u="sng" dirty="0">
                <a:solidFill>
                  <a:schemeClr val="tx1"/>
                </a:solidFill>
                <a:sym typeface="Wingdings" panose="05000000000000000000" pitchFamily="2" charset="2"/>
              </a:rPr>
              <a:t>completa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, del livello richiesto dalla sede</a:t>
            </a: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L.A. </a:t>
            </a:r>
            <a:r>
              <a:rPr lang="it-IT" sz="2200" b="1" dirty="0">
                <a:sym typeface="Wingdings" panose="05000000000000000000" pitchFamily="2" charset="2"/>
              </a:rPr>
              <a:t>= Learning Agreement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il piano degli esami da svolgere all’estero e da far riconoscere al rientro presso </a:t>
            </a:r>
            <a:r>
              <a:rPr lang="it-IT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UniVr</a:t>
            </a: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T.O.R. = </a:t>
            </a:r>
            <a:r>
              <a:rPr lang="it-IT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Transcript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 of Records  certificato con esami svolti (andata e ritorno)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ATTESTAZIONE DI SOGGIORNO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>
                <a:sym typeface="Wingdings" panose="05000000000000000000" pitchFamily="2" charset="2"/>
              </a:rPr>
              <a:t>documento dove vengono segnate le date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di arrivo e partenza, c</a:t>
            </a:r>
            <a:r>
              <a:rPr lang="it-IT" sz="2200" dirty="0">
                <a:sym typeface="Wingdings" panose="05000000000000000000" pitchFamily="2" charset="2"/>
              </a:rPr>
              <a:t>he la sede ospitante firma </a:t>
            </a:r>
            <a:endParaRPr lang="it-IT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it-IT" sz="18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BADD4C-DFE6-4208-158E-1BC4CE6A4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" y="-387424"/>
            <a:ext cx="2726155" cy="16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6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2290" y="1962836"/>
            <a:ext cx="3135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Sono disponibili oltre 200 borse Erasmus+.</a:t>
            </a:r>
          </a:p>
          <a:p>
            <a:pPr algn="ctr"/>
            <a:endParaRPr lang="it-IT" sz="2000" b="1" dirty="0">
              <a:solidFill>
                <a:srgbClr val="166A7D"/>
              </a:solidFill>
              <a:ea typeface="+mj-ea"/>
              <a:cs typeface="Arial"/>
            </a:endParaRPr>
          </a:p>
          <a:p>
            <a:pPr algn="ctr"/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Le </a:t>
            </a: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  <a:hlinkClick r:id="rId2"/>
              </a:rPr>
              <a:t>mete e i posti disponibili </a:t>
            </a: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sono aggiornati ogni anno grazie all’apertura di nuovi accordi.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82BD27-68A9-3D76-0BB0-05B5099F1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68ABED-CC16-3F11-730C-5E56C2B01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783" r="10603" b="7083"/>
          <a:stretch/>
        </p:blipFill>
        <p:spPr>
          <a:xfrm>
            <a:off x="4427984" y="1960150"/>
            <a:ext cx="3677029" cy="24049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44981A-29D2-FF51-8B6B-1A71F785C057}"/>
              </a:ext>
            </a:extLst>
          </p:cNvPr>
          <p:cNvSpPr txBox="1"/>
          <p:nvPr/>
        </p:nvSpPr>
        <p:spPr>
          <a:xfrm>
            <a:off x="2726155" y="292769"/>
            <a:ext cx="5544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Perché andare in Erasmus+?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E175F6-9743-19D0-1888-3FCD4365CD47}"/>
              </a:ext>
            </a:extLst>
          </p:cNvPr>
          <p:cNvSpPr txBox="1"/>
          <p:nvPr/>
        </p:nvSpPr>
        <p:spPr>
          <a:xfrm>
            <a:off x="431692" y="4509120"/>
            <a:ext cx="82868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Sono attribuiti 2 punti aggiuntivi sul punteggio finale di laurea:</a:t>
            </a:r>
          </a:p>
          <a:p>
            <a:pPr algn="just"/>
            <a:endParaRPr lang="it-IT" sz="2000" b="1" dirty="0">
              <a:latin typeface="ArialMT"/>
            </a:endParaRPr>
          </a:p>
          <a:p>
            <a:pPr algn="just"/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Alle studentesse e agli studenti che soddisfino entrambe le condizioni:</a:t>
            </a:r>
          </a:p>
          <a:p>
            <a:pPr marL="285750" indent="-285750" algn="just">
              <a:buFontTx/>
              <a:buChar char="-"/>
            </a:pP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nel corso del ciclo di studi abbiano acquisito il riconoscimento in carriera di </a:t>
            </a:r>
            <a:r>
              <a:rPr lang="it-IT" sz="2000" b="1" u="sng" dirty="0">
                <a:solidFill>
                  <a:srgbClr val="166A7D"/>
                </a:solidFill>
                <a:ea typeface="+mj-ea"/>
                <a:cs typeface="Arial"/>
              </a:rPr>
              <a:t>almeno 12 CFU conseguiti in mobilità internazionale</a:t>
            </a: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conseguano il </a:t>
            </a:r>
            <a:r>
              <a:rPr lang="it-IT" sz="2000" b="1" u="sng" dirty="0">
                <a:solidFill>
                  <a:srgbClr val="166A7D"/>
                </a:solidFill>
                <a:ea typeface="+mj-ea"/>
                <a:cs typeface="Arial"/>
              </a:rPr>
              <a:t>titolo finale entro la durata normale del Corso di Studi.</a:t>
            </a:r>
          </a:p>
          <a:p>
            <a:endParaRPr lang="it-IT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1692" y="1204456"/>
            <a:ext cx="8460787" cy="7199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FF0000"/>
                </a:solidFill>
              </a:rPr>
              <a:t>Potrai trascorrere un periodo di studi presso una delle </a:t>
            </a:r>
            <a:r>
              <a:rPr lang="it-IT" sz="2400" b="1" dirty="0">
                <a:solidFill>
                  <a:srgbClr val="166A7D"/>
                </a:solidFill>
                <a:ea typeface="+mj-ea"/>
                <a:cs typeface="Arial"/>
              </a:rPr>
              <a:t>sedi europee</a:t>
            </a:r>
            <a:r>
              <a:rPr lang="it-IT" sz="2400" b="1" dirty="0">
                <a:solidFill>
                  <a:srgbClr val="FF0000"/>
                </a:solidFill>
              </a:rPr>
              <a:t> convenzionate con l’Università di Verona:</a:t>
            </a:r>
            <a:endParaRPr lang="it-IT" sz="2400" baseline="0" dirty="0"/>
          </a:p>
          <a:p>
            <a:pPr marL="571500" marR="0" lvl="0" indent="-5715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682BD27-68A9-3D76-0BB0-05B5099F1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44981A-29D2-FF51-8B6B-1A71F785C057}"/>
              </a:ext>
            </a:extLst>
          </p:cNvPr>
          <p:cNvSpPr txBox="1"/>
          <p:nvPr/>
        </p:nvSpPr>
        <p:spPr>
          <a:xfrm>
            <a:off x="2726155" y="292769"/>
            <a:ext cx="565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Cosa posso fare in Erasmus? 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3EDFAF6-E978-D33F-FC99-F57B8E1CD973}"/>
              </a:ext>
            </a:extLst>
          </p:cNvPr>
          <p:cNvSpPr txBox="1"/>
          <p:nvPr/>
        </p:nvSpPr>
        <p:spPr>
          <a:xfrm>
            <a:off x="182880" y="939100"/>
            <a:ext cx="8781608" cy="537775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4610" algn="ctr">
              <a:lnSpc>
                <a:spcPct val="100000"/>
              </a:lnSpc>
              <a:spcBef>
                <a:spcPts val="1055"/>
              </a:spcBef>
            </a:pP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Esami da piano di studi</a:t>
            </a:r>
          </a:p>
          <a:p>
            <a:pPr marL="54610" algn="just">
              <a:lnSpc>
                <a:spcPct val="100000"/>
              </a:lnSpc>
              <a:spcBef>
                <a:spcPts val="1055"/>
              </a:spcBef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titolo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NON ESAUSTIVO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pubblicato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6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Tabelle Esami riconosciuti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l’elenco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degli </a:t>
            </a:r>
            <a:r>
              <a:rPr sz="1600" b="1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insegnamenti</a:t>
            </a:r>
            <a:r>
              <a:rPr sz="1600" b="1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riconosciuti</a:t>
            </a:r>
            <a:r>
              <a:rPr sz="1600" b="1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b="1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negli</a:t>
            </a:r>
            <a:r>
              <a:rPr lang="it-IT" sz="1600" b="1" spc="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a.a</a:t>
            </a:r>
            <a:r>
              <a:rPr lang="it-IT" sz="1600" b="1" spc="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600" b="1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preceden</a:t>
            </a:r>
            <a:r>
              <a:rPr sz="1600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Tali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elenchi </a:t>
            </a:r>
            <a:r>
              <a:rPr lang="it-IT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servono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solo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spunto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nessun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vista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probabilità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modific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anno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anno,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possono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considerarsi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approvati senza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riconoscimento</a:t>
            </a:r>
            <a:r>
              <a:rPr lang="it-IT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formale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Presidente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Collegio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Didattico</a:t>
            </a:r>
            <a:r>
              <a:rPr lang="it-IT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né esauriscono l’offerta formativa disponibile nella sede ospitante.</a:t>
            </a:r>
          </a:p>
          <a:p>
            <a:pPr marL="54610" algn="ctr">
              <a:spcBef>
                <a:spcPts val="1055"/>
              </a:spcBef>
            </a:pPr>
            <a:r>
              <a:rPr sz="2000" b="1" dirty="0" err="1">
                <a:solidFill>
                  <a:srgbClr val="166A7D"/>
                </a:solidFill>
                <a:ea typeface="+mj-ea"/>
                <a:cs typeface="Arial"/>
              </a:rPr>
              <a:t>Esami</a:t>
            </a:r>
            <a:r>
              <a:rPr sz="2000" b="1" dirty="0">
                <a:solidFill>
                  <a:srgbClr val="166A7D"/>
                </a:solidFill>
                <a:ea typeface="+mj-ea"/>
                <a:cs typeface="Arial"/>
              </a:rPr>
              <a:t> a </a:t>
            </a:r>
            <a:r>
              <a:rPr sz="2000" b="1" dirty="0" err="1">
                <a:solidFill>
                  <a:srgbClr val="166A7D"/>
                </a:solidFill>
                <a:ea typeface="+mj-ea"/>
                <a:cs typeface="Arial"/>
              </a:rPr>
              <a:t>scelta</a:t>
            </a:r>
            <a:r>
              <a:rPr sz="2000" b="1" dirty="0">
                <a:solidFill>
                  <a:srgbClr val="166A7D"/>
                </a:solidFill>
                <a:ea typeface="+mj-ea"/>
                <a:cs typeface="Arial"/>
              </a:rPr>
              <a:t> liber</a:t>
            </a: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a</a:t>
            </a:r>
            <a:endParaRPr sz="2000" b="1" dirty="0">
              <a:solidFill>
                <a:srgbClr val="166A7D"/>
              </a:solidFill>
              <a:ea typeface="+mj-ea"/>
              <a:cs typeface="Arial"/>
            </a:endParaRPr>
          </a:p>
          <a:p>
            <a:pPr marL="12700" marR="73025" algn="just">
              <a:tabLst>
                <a:tab pos="354965" algn="l"/>
                <a:tab pos="3556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riconoscimento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dell’insegnamento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svolto all’estero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approvato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dal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Presidente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Collegio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Didattico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sulla base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coerenza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percorso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600" u="sng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richiesta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l’equipollenza</a:t>
            </a:r>
            <a:r>
              <a:rPr sz="1600" u="sng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10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1600" u="sng" spc="-15" dirty="0">
                <a:latin typeface="Calibri" panose="020F0502020204030204" pitchFamily="34" charset="0"/>
                <a:cs typeface="Calibri" panose="020F0502020204030204" pitchFamily="34" charset="0"/>
              </a:rPr>
              <a:t>corso </a:t>
            </a:r>
            <a:r>
              <a:rPr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specifico </a:t>
            </a:r>
            <a:r>
              <a:rPr sz="1600" u="sng" spc="-10" dirty="0">
                <a:latin typeface="Calibri" panose="020F0502020204030204" pitchFamily="34" charset="0"/>
                <a:cs typeface="Calibri" panose="020F0502020204030204" pitchFamily="34" charset="0"/>
              </a:rPr>
              <a:t>dell’Università </a:t>
            </a:r>
            <a:r>
              <a:rPr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600" u="sng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20" dirty="0">
                <a:latin typeface="Calibri" panose="020F0502020204030204" pitchFamily="34" charset="0"/>
                <a:cs typeface="Calibri" panose="020F0502020204030204" pitchFamily="34" charset="0"/>
              </a:rPr>
              <a:t>Verona.</a:t>
            </a:r>
            <a:endParaRPr lang="it-IT" sz="1600" u="sng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610" marR="73025" algn="ctr">
              <a:spcBef>
                <a:spcPts val="1055"/>
              </a:spcBef>
              <a:tabLst>
                <a:tab pos="354965" algn="l"/>
                <a:tab pos="355600" algn="l"/>
              </a:tabLst>
            </a:pPr>
            <a:r>
              <a:rPr sz="2000" b="1" dirty="0" err="1">
                <a:solidFill>
                  <a:srgbClr val="166A7D"/>
                </a:solidFill>
                <a:ea typeface="+mj-ea"/>
                <a:cs typeface="Arial"/>
              </a:rPr>
              <a:t>Ricerca</a:t>
            </a:r>
            <a:r>
              <a:rPr sz="2000" b="1" dirty="0">
                <a:solidFill>
                  <a:srgbClr val="166A7D"/>
                </a:solidFill>
                <a:ea typeface="+mj-ea"/>
                <a:cs typeface="Arial"/>
              </a:rPr>
              <a:t> </a:t>
            </a:r>
            <a:r>
              <a:rPr sz="2000" b="1" dirty="0" err="1">
                <a:solidFill>
                  <a:srgbClr val="166A7D"/>
                </a:solidFill>
                <a:ea typeface="+mj-ea"/>
                <a:cs typeface="Arial"/>
              </a:rPr>
              <a:t>Tesi</a:t>
            </a:r>
            <a:r>
              <a:rPr sz="2000" b="1" dirty="0">
                <a:solidFill>
                  <a:srgbClr val="166A7D"/>
                </a:solidFill>
                <a:ea typeface="+mj-ea"/>
                <a:cs typeface="Arial"/>
              </a:rPr>
              <a:t> </a:t>
            </a:r>
            <a:r>
              <a:rPr sz="2000" b="1" dirty="0" err="1">
                <a:solidFill>
                  <a:srgbClr val="166A7D"/>
                </a:solidFill>
                <a:ea typeface="+mj-ea"/>
                <a:cs typeface="Arial"/>
              </a:rPr>
              <a:t>all’Estero</a:t>
            </a: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 (</a:t>
            </a:r>
            <a:r>
              <a:rPr lang="it-IT" sz="2000" b="1" dirty="0" err="1">
                <a:solidFill>
                  <a:srgbClr val="166A7D"/>
                </a:solidFill>
                <a:ea typeface="+mj-ea"/>
                <a:cs typeface="Arial"/>
              </a:rPr>
              <a:t>CdLM</a:t>
            </a: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)</a:t>
            </a:r>
          </a:p>
          <a:p>
            <a:pPr marL="12700" marR="73025" algn="just"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Parte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utile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stesura</a:t>
            </a:r>
            <a:r>
              <a:rPr sz="1600" spc="-1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sz="1600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TESI DI LAUREA MAGISTRALE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svolto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all’estero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durante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periodo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Erasmus+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valutato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assieme al proprio relatore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5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 un </a:t>
            </a:r>
            <a:r>
              <a:rPr sz="1600" u="sng" spc="-5" dirty="0" err="1">
                <a:latin typeface="Calibri" panose="020F0502020204030204" pitchFamily="34" charset="0"/>
                <a:cs typeface="Calibri" panose="020F0502020204030204" pitchFamily="34" charset="0"/>
              </a:rPr>
              <a:t>massimo</a:t>
            </a:r>
            <a:r>
              <a:rPr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sz="1600" u="sng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CFU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È necessario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richieder</a:t>
            </a:r>
            <a:r>
              <a:rPr lang="it-IT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apposita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relatore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tesi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it-IT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evidenza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Learning</a:t>
            </a:r>
            <a:r>
              <a:rPr sz="16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Agreement.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Lo/la studente/</a:t>
            </a:r>
            <a:r>
              <a:rPr lang="it-IT"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ssa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deve </a:t>
            </a:r>
            <a:r>
              <a:rPr lang="it-IT"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individuare un supervisor/co-relatore in sede ospitante che attesti le attività svolte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4610" marR="73025" algn="ctr">
              <a:lnSpc>
                <a:spcPct val="100000"/>
              </a:lnSpc>
              <a:spcBef>
                <a:spcPts val="1055"/>
              </a:spcBef>
              <a:tabLst>
                <a:tab pos="354965" algn="l"/>
                <a:tab pos="355600" algn="l"/>
              </a:tabLst>
            </a:pPr>
            <a:r>
              <a:rPr lang="it-IT" sz="2000" b="1" dirty="0">
                <a:solidFill>
                  <a:srgbClr val="166A7D"/>
                </a:solidFill>
                <a:ea typeface="+mj-ea"/>
                <a:cs typeface="Arial"/>
              </a:rPr>
              <a:t>Stage</a:t>
            </a:r>
          </a:p>
          <a:p>
            <a:pPr marL="12700" marR="73025" algn="just">
              <a:tabLst>
                <a:tab pos="354965" algn="l"/>
                <a:tab pos="3556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Può essere svolto uno stage durante il periodo di permanenza all’estero. Tale stage deve essere promosso dall’Ateneo ospitante e inserito nel L.A. per far sì che i CFU conseguiti valgano per i crediti della borsa.</a:t>
            </a:r>
            <a:endParaRPr lang="it-IT" sz="1600" u="sng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ctr">
              <a:tabLst>
                <a:tab pos="354965" algn="l"/>
                <a:tab pos="355600" algn="l"/>
              </a:tabLst>
            </a:pPr>
            <a:r>
              <a:rPr lang="it-IT"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682BD27-68A9-3D76-0BB0-05B5099F1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4B56ADF-FAF5-3D1E-082C-D4EEFDD57099}"/>
              </a:ext>
            </a:extLst>
          </p:cNvPr>
          <p:cNvSpPr txBox="1">
            <a:spLocks/>
          </p:cNvSpPr>
          <p:nvPr/>
        </p:nvSpPr>
        <p:spPr>
          <a:xfrm>
            <a:off x="835564" y="2348880"/>
            <a:ext cx="7472871" cy="16316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TUTTE LE ATTIVITÀ </a:t>
            </a:r>
          </a:p>
          <a:p>
            <a:r>
              <a:rPr lang="it-IT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DEVONO ESSERE INSERITE</a:t>
            </a:r>
            <a:br>
              <a:rPr lang="it-IT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it-IT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NEL LEARNING AGREEMENT!!!!!</a:t>
            </a:r>
          </a:p>
        </p:txBody>
      </p:sp>
    </p:spTree>
    <p:extLst>
      <p:ext uri="{BB962C8B-B14F-4D97-AF65-F5344CB8AC3E}">
        <p14:creationId xmlns:p14="http://schemas.microsoft.com/office/powerpoint/2010/main" val="32149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43D88AD-2200-18FE-35D0-5B3243939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A773F7-DDC8-433B-E76E-316A9C051B32}"/>
              </a:ext>
            </a:extLst>
          </p:cNvPr>
          <p:cNvSpPr txBox="1">
            <a:spLocks/>
          </p:cNvSpPr>
          <p:nvPr/>
        </p:nvSpPr>
        <p:spPr>
          <a:xfrm>
            <a:off x="981243" y="1052274"/>
            <a:ext cx="7607519" cy="7710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Quanto dura l’esperienza Erasmus?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7A1DA559-85E7-F5F1-65A4-33AFA5F35436}"/>
              </a:ext>
            </a:extLst>
          </p:cNvPr>
          <p:cNvSpPr txBox="1">
            <a:spLocks/>
          </p:cNvSpPr>
          <p:nvPr/>
        </p:nvSpPr>
        <p:spPr>
          <a:xfrm>
            <a:off x="605517" y="1699794"/>
            <a:ext cx="8358970" cy="29533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solidFill>
                  <a:srgbClr val="166A7D"/>
                </a:solidFill>
                <a:ea typeface="+mj-ea"/>
                <a:cs typeface="Arial"/>
              </a:rPr>
              <a:t>Da un minimo di 3 a un massimo di 12 mesi </a:t>
            </a:r>
          </a:p>
          <a:p>
            <a:pPr marL="0" indent="0">
              <a:buNone/>
            </a:pPr>
            <a:r>
              <a:rPr lang="it-IT" sz="2800" dirty="0"/>
              <a:t>La maggior parte delle borse sono da </a:t>
            </a:r>
            <a:r>
              <a:rPr lang="it-IT" sz="2800" b="1" dirty="0"/>
              <a:t>5 mesi </a:t>
            </a:r>
            <a:r>
              <a:rPr lang="it-IT" sz="2800" dirty="0"/>
              <a:t>(un semestre) o </a:t>
            </a:r>
            <a:r>
              <a:rPr lang="it-IT" sz="2800" b="1" dirty="0"/>
              <a:t>10 mesi </a:t>
            </a:r>
            <a:r>
              <a:rPr lang="it-IT" sz="2800" dirty="0"/>
              <a:t>(due semestri).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N.B.: </a:t>
            </a:r>
            <a:r>
              <a:rPr lang="it-IT" sz="2400" dirty="0"/>
              <a:t>è necessario acquisire </a:t>
            </a:r>
          </a:p>
          <a:p>
            <a:pPr marL="0" indent="0">
              <a:buNone/>
            </a:pPr>
            <a:r>
              <a:rPr lang="it-IT" sz="2400" dirty="0"/>
              <a:t>- minimo 12 CFU riconosciuti in carriera per una borsa da 3 a 6 mesi </a:t>
            </a:r>
          </a:p>
          <a:p>
            <a:pPr marL="0" indent="0">
              <a:buNone/>
            </a:pPr>
            <a:r>
              <a:rPr lang="it-IT" sz="2400" dirty="0"/>
              <a:t>- minino 24 CFU riconosciuti in carriera per una borsa dai 7 ai 12 mesi.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2400" dirty="0"/>
              <a:t>E SE NE FACCIO MENO??! 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RESTITUISCI LA BORSA PER INTERO!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6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764704"/>
            <a:ext cx="8429684" cy="492922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Requisiti:</a:t>
            </a:r>
            <a:endParaRPr lang="it-IT" sz="3200" b="1" noProof="0" dirty="0">
              <a:solidFill>
                <a:srgbClr val="FF0000"/>
              </a:solidFill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400" dirty="0"/>
              <a:t>Essere regolarmente iscritto a un corso di 1°, 2°, 3° ciclo (come da bando);</a:t>
            </a:r>
          </a:p>
          <a:p>
            <a:pPr marL="571500" indent="-5715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/>
              <a:t>Possedere i </a:t>
            </a:r>
            <a:r>
              <a:rPr lang="it-IT" sz="2400" b="1" dirty="0"/>
              <a:t>requisiti linguistici minimi</a:t>
            </a:r>
            <a:r>
              <a:rPr lang="it-IT" sz="2400" dirty="0"/>
              <a:t> specificati nella scheda partner dell’università ospitante!</a:t>
            </a:r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/>
              <a:t>Verificare </a:t>
            </a:r>
            <a:r>
              <a:rPr lang="it-IT" sz="2400" b="1" dirty="0"/>
              <a:t>ulteriori requisiti </a:t>
            </a:r>
            <a:r>
              <a:rPr lang="it-IT" sz="2400" dirty="0"/>
              <a:t>richiesti da alcune sedi.</a:t>
            </a:r>
            <a:br>
              <a:rPr lang="it-IT" sz="2400" dirty="0"/>
            </a:br>
            <a:endParaRPr lang="it-IT" sz="2400" dirty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400" dirty="0"/>
              <a:t>Sarà compito dello studente acquisire la </a:t>
            </a:r>
            <a:r>
              <a:rPr lang="it-IT" sz="2400" b="1" dirty="0"/>
              <a:t>certificazione linguistica </a:t>
            </a:r>
            <a:r>
              <a:rPr lang="it-IT" sz="2400" dirty="0"/>
              <a:t>richiesta dalla sede partner </a:t>
            </a:r>
            <a:r>
              <a:rPr lang="it-IT" sz="2400" u="sng" dirty="0"/>
              <a:t>entro la data di </a:t>
            </a:r>
            <a:r>
              <a:rPr lang="it-IT" sz="2400" i="1" u="sng" dirty="0" err="1"/>
              <a:t>application</a:t>
            </a:r>
            <a:r>
              <a:rPr lang="it-IT" sz="2400" u="sng" dirty="0"/>
              <a:t> </a:t>
            </a:r>
            <a:r>
              <a:rPr lang="it-IT" sz="2400" dirty="0"/>
              <a:t>o </a:t>
            </a:r>
            <a:r>
              <a:rPr lang="it-IT" sz="2400" u="sng" dirty="0"/>
              <a:t>entro la partenza </a:t>
            </a:r>
            <a:r>
              <a:rPr lang="it-IT" sz="2400" dirty="0"/>
              <a:t>(verificare con la sede partner le scadenze!).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it-IT" sz="2400" dirty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400" dirty="0"/>
              <a:t>N.B.: il giorno del </a:t>
            </a:r>
            <a:r>
              <a:rPr lang="it-IT" sz="2400" b="1" dirty="0"/>
              <a:t>colloquio</a:t>
            </a:r>
            <a:r>
              <a:rPr lang="it-IT" sz="2400" dirty="0"/>
              <a:t> sarà necessario essere in possesso almeno della </a:t>
            </a:r>
            <a:r>
              <a:rPr lang="it-IT" sz="2400" u="sng" dirty="0"/>
              <a:t>certificazione immediatamente inferiore </a:t>
            </a:r>
            <a:r>
              <a:rPr lang="it-IT" sz="2400" dirty="0"/>
              <a:t>a quella richiesta dalla sede per cui ci si intende candidare.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it-IT" sz="2400" dirty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1244EA0-3AC6-CC68-AC5B-E00C45C54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5555" y="5301208"/>
            <a:ext cx="7848872" cy="76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/>
              <a:t>Presso il </a:t>
            </a:r>
            <a:r>
              <a:rPr lang="it-IT" sz="2400" dirty="0">
                <a:hlinkClick r:id="rId2"/>
              </a:rPr>
              <a:t>Centro Linguistico di Ateneo (CLA)</a:t>
            </a:r>
            <a:endParaRPr lang="it-IT" sz="2400" dirty="0"/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/>
              <a:t>Presso un Ente certificatore esterno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9570" y="4445442"/>
            <a:ext cx="770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Come acquisire la certificazione linguistica?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3D88AD-2200-18FE-35D0-5B3243939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05"/>
            <a:ext cx="2726155" cy="16316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4A6174-B46B-6F89-64D3-C9BF285F8E13}"/>
              </a:ext>
            </a:extLst>
          </p:cNvPr>
          <p:cNvSpPr txBox="1"/>
          <p:nvPr/>
        </p:nvSpPr>
        <p:spPr>
          <a:xfrm>
            <a:off x="323525" y="1731672"/>
            <a:ext cx="8496945" cy="2460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400" b="1" dirty="0"/>
              <a:t>Scheda della sede partner </a:t>
            </a:r>
            <a:r>
              <a:rPr lang="it-IT" sz="2400" dirty="0"/>
              <a:t>dalla </a:t>
            </a:r>
            <a:r>
              <a:rPr lang="it-IT" sz="2400" dirty="0">
                <a:hlinkClick r:id="rId4"/>
              </a:rPr>
              <a:t>Mappa degli accordi internazionali dell’Università di Verona</a:t>
            </a:r>
            <a:r>
              <a:rPr lang="it-IT" sz="2800" dirty="0"/>
              <a:t>. </a:t>
            </a:r>
            <a:r>
              <a:rPr lang="it-IT" sz="2400" b="1" dirty="0"/>
              <a:t>Verificare</a:t>
            </a:r>
            <a:r>
              <a:rPr lang="it-IT" sz="2800" dirty="0"/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0000"/>
                </a:solidFill>
                <a:sym typeface="Helvetica"/>
              </a:rPr>
              <a:t>la durata della borsa e i posti disponibili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sym typeface="Helvetica"/>
              </a:rPr>
              <a:t>che la sede accetti studenti </a:t>
            </a:r>
            <a:r>
              <a:rPr lang="it-IT" sz="2400" dirty="0" err="1">
                <a:solidFill>
                  <a:srgbClr val="000000"/>
                </a:solidFill>
                <a:sym typeface="Helvetica"/>
              </a:rPr>
              <a:t>undergraduate</a:t>
            </a:r>
            <a:r>
              <a:rPr lang="it-IT" sz="2400" dirty="0">
                <a:solidFill>
                  <a:srgbClr val="000000"/>
                </a:solidFill>
                <a:sym typeface="Helvetica"/>
              </a:rPr>
              <a:t>/</a:t>
            </a:r>
            <a:r>
              <a:rPr lang="it-IT" sz="2400" dirty="0" err="1">
                <a:solidFill>
                  <a:srgbClr val="000000"/>
                </a:solidFill>
                <a:sym typeface="Helvetica"/>
              </a:rPr>
              <a:t>postgraduate</a:t>
            </a:r>
            <a:r>
              <a:rPr lang="it-IT" sz="2400" dirty="0">
                <a:solidFill>
                  <a:srgbClr val="000000"/>
                </a:solidFill>
                <a:sym typeface="Helvetica"/>
              </a:rPr>
              <a:t>;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sym typeface="Helvetica"/>
              </a:rPr>
              <a:t>i requisiti linguistici ed entro quando ottenerli;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ulteriori requisiti.</a:t>
            </a:r>
            <a:endParaRPr lang="it-IT" sz="2400" dirty="0">
              <a:solidFill>
                <a:schemeClr val="tx1"/>
              </a:solidFill>
              <a:sym typeface="Helvetica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F90646-12C0-94F3-19EE-03B2346CF73E}"/>
              </a:ext>
            </a:extLst>
          </p:cNvPr>
          <p:cNvSpPr txBox="1"/>
          <p:nvPr/>
        </p:nvSpPr>
        <p:spPr>
          <a:xfrm>
            <a:off x="2261720" y="960566"/>
            <a:ext cx="462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Dove verificare i requisiti?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21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1624</Words>
  <Application>Microsoft Office PowerPoint</Application>
  <PresentationFormat>Presentazione su schermo (4:3)</PresentationFormat>
  <Paragraphs>140</Paragraphs>
  <Slides>19</Slides>
  <Notes>2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ArialMT</vt:lpstr>
      <vt:lpstr>Calibri</vt:lpstr>
      <vt:lpstr>Trebuchet MS</vt:lpstr>
      <vt:lpstr>Wingdings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sccdtt29</dc:creator>
  <cp:lastModifiedBy>Nicola Micheloni</cp:lastModifiedBy>
  <cp:revision>87</cp:revision>
  <dcterms:created xsi:type="dcterms:W3CDTF">2015-02-20T10:05:44Z</dcterms:created>
  <dcterms:modified xsi:type="dcterms:W3CDTF">2025-02-11T11:26:59Z</dcterms:modified>
</cp:coreProperties>
</file>