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4"/>
  </p:sldMasterIdLst>
  <p:notesMasterIdLst>
    <p:notesMasterId r:id="rId23"/>
  </p:notesMasterIdLst>
  <p:handoutMasterIdLst>
    <p:handoutMasterId r:id="rId24"/>
  </p:handoutMasterIdLst>
  <p:sldIdLst>
    <p:sldId id="256" r:id="rId5"/>
    <p:sldId id="282" r:id="rId6"/>
    <p:sldId id="316" r:id="rId7"/>
    <p:sldId id="317" r:id="rId8"/>
    <p:sldId id="318" r:id="rId9"/>
    <p:sldId id="319" r:id="rId10"/>
    <p:sldId id="288" r:id="rId11"/>
    <p:sldId id="273" r:id="rId12"/>
    <p:sldId id="324" r:id="rId13"/>
    <p:sldId id="325" r:id="rId14"/>
    <p:sldId id="289" r:id="rId15"/>
    <p:sldId id="327" r:id="rId16"/>
    <p:sldId id="326" r:id="rId17"/>
    <p:sldId id="306" r:id="rId18"/>
    <p:sldId id="310" r:id="rId19"/>
    <p:sldId id="311" r:id="rId20"/>
    <p:sldId id="315" r:id="rId21"/>
    <p:sldId id="308" r:id="rId22"/>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72429-F35E-A0CD-5316-6FA7746ABB53}" v="37" dt="2022-11-30T09:42:50.089"/>
    <p1510:client id="{BAAC8326-D654-9F27-94A8-C7E8ADD2D8FD}" v="234" dt="2022-11-30T09:08:39.595"/>
    <p1510:client id="{53A71863-53AD-4D85-B05F-1E25AC05E6C8}" v="39" dt="2022-12-01T09:02:04.966"/>
    <p1510:client id="{A2EE1ADD-8F1F-9B43-B2A3-D1FE38323DBD}" v="4" dt="2022-11-30T08:36:29.891"/>
    <p1510:client id="{77C6910C-CED0-3994-EDFE-24EC2FD3B212}" v="436" dt="2022-12-01T09:29:00.813"/>
    <p1510:client id="{CD084AA4-5376-48CD-B64C-F0E65078016C}" v="697" dt="2022-12-02T09:54:29.393"/>
  </p1510:revLst>
</p1510:revInfo>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84715" autoAdjust="0"/>
  </p:normalViewPr>
  <p:slideViewPr>
    <p:cSldViewPr snapToGrid="0">
      <p:cViewPr varScale="1">
        <p:scale>
          <a:sx n="134" d="100"/>
          <a:sy n="134" d="100"/>
        </p:scale>
        <p:origin x="1260" y="1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0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D8D23-CEAE-49CC-9F54-A68A504C925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DAAC19B1-5D49-4D0E-B107-61C8C8B0B9F7}">
      <dgm:prSet phldrT="[Testo]"/>
      <dgm:spPr/>
      <dgm:t>
        <a:bodyPr/>
        <a:lstStyle/>
        <a:p>
          <a:r>
            <a:rPr lang="it-IT" b="1" dirty="0"/>
            <a:t>Trasferimento tecnologico</a:t>
          </a:r>
          <a:endParaRPr lang="it-IT" dirty="0"/>
        </a:p>
      </dgm:t>
    </dgm:pt>
    <dgm:pt modelId="{085659D6-399B-4423-830F-DBE438FEF854}" type="parTrans" cxnId="{554EA838-658E-4C26-8C43-28F055B7A37D}">
      <dgm:prSet/>
      <dgm:spPr/>
      <dgm:t>
        <a:bodyPr/>
        <a:lstStyle/>
        <a:p>
          <a:endParaRPr lang="it-IT"/>
        </a:p>
      </dgm:t>
    </dgm:pt>
    <dgm:pt modelId="{2235B432-A6C9-46E8-B3B7-CCCE6284F861}" type="sibTrans" cxnId="{554EA838-658E-4C26-8C43-28F055B7A37D}">
      <dgm:prSet/>
      <dgm:spPr/>
      <dgm:t>
        <a:bodyPr/>
        <a:lstStyle/>
        <a:p>
          <a:endParaRPr lang="it-IT"/>
        </a:p>
      </dgm:t>
    </dgm:pt>
    <dgm:pt modelId="{2418022A-92FD-4D9B-81E7-BEF9F64BBCEE}">
      <dgm:prSet phldrT="[Testo]"/>
      <dgm:spPr/>
      <dgm:t>
        <a:bodyPr/>
        <a:lstStyle/>
        <a:p>
          <a:r>
            <a:rPr lang="it-IT" b="1" dirty="0"/>
            <a:t>Produzione, gestione di Beni pubblici</a:t>
          </a:r>
          <a:endParaRPr lang="it-IT" dirty="0"/>
        </a:p>
      </dgm:t>
    </dgm:pt>
    <dgm:pt modelId="{A52AE14C-9690-4190-BBE1-3232C8D60A5A}" type="parTrans" cxnId="{971FDA8B-C1B2-432F-8882-53C60812BDF1}">
      <dgm:prSet/>
      <dgm:spPr/>
      <dgm:t>
        <a:bodyPr/>
        <a:lstStyle/>
        <a:p>
          <a:endParaRPr lang="it-IT"/>
        </a:p>
      </dgm:t>
    </dgm:pt>
    <dgm:pt modelId="{B6E719D0-A383-4DFB-8AFA-4A03A58E7A19}" type="sibTrans" cxnId="{971FDA8B-C1B2-432F-8882-53C60812BDF1}">
      <dgm:prSet/>
      <dgm:spPr/>
      <dgm:t>
        <a:bodyPr/>
        <a:lstStyle/>
        <a:p>
          <a:endParaRPr lang="it-IT"/>
        </a:p>
      </dgm:t>
    </dgm:pt>
    <dgm:pt modelId="{9311AB1A-B312-4894-B234-D732A149B0EE}">
      <dgm:prSet phldrT="[Testo]"/>
      <dgm:spPr/>
      <dgm:t>
        <a:bodyPr/>
        <a:lstStyle/>
        <a:p>
          <a:r>
            <a:rPr lang="en-US" b="1" dirty="0"/>
            <a:t>Public engagement</a:t>
          </a:r>
          <a:endParaRPr lang="it-IT" dirty="0"/>
        </a:p>
      </dgm:t>
    </dgm:pt>
    <dgm:pt modelId="{5E9F6036-FDB6-44A6-BB6B-9641E19CACA8}" type="parTrans" cxnId="{B229E260-100B-4878-A2E1-67827D14E248}">
      <dgm:prSet/>
      <dgm:spPr/>
      <dgm:t>
        <a:bodyPr/>
        <a:lstStyle/>
        <a:p>
          <a:endParaRPr lang="it-IT"/>
        </a:p>
      </dgm:t>
    </dgm:pt>
    <dgm:pt modelId="{5730EFDF-816B-4670-83EB-EE6212DDF8C2}" type="sibTrans" cxnId="{B229E260-100B-4878-A2E1-67827D14E248}">
      <dgm:prSet/>
      <dgm:spPr/>
      <dgm:t>
        <a:bodyPr/>
        <a:lstStyle/>
        <a:p>
          <a:endParaRPr lang="it-IT"/>
        </a:p>
      </dgm:t>
    </dgm:pt>
    <dgm:pt modelId="{9E1690C7-3BE7-4A5A-B1FC-3DA1F57DE41D}">
      <dgm:prSet phldrT="[Testo]"/>
      <dgm:spPr/>
      <dgm:t>
        <a:bodyPr/>
        <a:lstStyle/>
        <a:p>
          <a:r>
            <a:rPr lang="it-IT" b="1" dirty="0"/>
            <a:t>Scienze della vita e salute</a:t>
          </a:r>
          <a:endParaRPr lang="it-IT" dirty="0"/>
        </a:p>
      </dgm:t>
    </dgm:pt>
    <dgm:pt modelId="{4F8B071E-D568-4EF4-8617-7DCE0DB97E0F}" type="parTrans" cxnId="{60CC02A1-1796-4A47-BD84-EE2A34489136}">
      <dgm:prSet/>
      <dgm:spPr/>
      <dgm:t>
        <a:bodyPr/>
        <a:lstStyle/>
        <a:p>
          <a:endParaRPr lang="it-IT"/>
        </a:p>
      </dgm:t>
    </dgm:pt>
    <dgm:pt modelId="{BF716EAA-1B52-41D8-9930-A503D095F25A}" type="sibTrans" cxnId="{60CC02A1-1796-4A47-BD84-EE2A34489136}">
      <dgm:prSet/>
      <dgm:spPr/>
      <dgm:t>
        <a:bodyPr/>
        <a:lstStyle/>
        <a:p>
          <a:endParaRPr lang="it-IT"/>
        </a:p>
      </dgm:t>
    </dgm:pt>
    <dgm:pt modelId="{E4D97540-43C8-442A-A8AB-8F56E9B2F788}">
      <dgm:prSet phldrT="[Testo]"/>
      <dgm:spPr/>
      <dgm:t>
        <a:bodyPr/>
        <a:lstStyle/>
        <a:p>
          <a:r>
            <a:rPr lang="it-IT" b="1" dirty="0"/>
            <a:t>Sostenibilità ambientale, alla inclusione e al contrasto alle diseguaglianze, con particolare riferimento agli obiettivi dell’Agenda ONU 2030</a:t>
          </a:r>
          <a:endParaRPr lang="it-IT" dirty="0"/>
        </a:p>
      </dgm:t>
    </dgm:pt>
    <dgm:pt modelId="{70F6792C-84DC-4DB3-8BFD-4AC418A2E0B0}" type="parTrans" cxnId="{C9336221-6059-4131-BB75-28CB807866B4}">
      <dgm:prSet/>
      <dgm:spPr/>
      <dgm:t>
        <a:bodyPr/>
        <a:lstStyle/>
        <a:p>
          <a:endParaRPr lang="it-IT"/>
        </a:p>
      </dgm:t>
    </dgm:pt>
    <dgm:pt modelId="{C7FE352F-4ADD-4FBD-B0E5-A61E2091D624}" type="sibTrans" cxnId="{C9336221-6059-4131-BB75-28CB807866B4}">
      <dgm:prSet/>
      <dgm:spPr/>
      <dgm:t>
        <a:bodyPr/>
        <a:lstStyle/>
        <a:p>
          <a:endParaRPr lang="it-IT"/>
        </a:p>
      </dgm:t>
    </dgm:pt>
    <dgm:pt modelId="{0BA07619-E5D5-4C64-8C3C-EF86E8E2CB5E}" type="pres">
      <dgm:prSet presAssocID="{BFAD8D23-CEAE-49CC-9F54-A68A504C9252}" presName="diagram" presStyleCnt="0">
        <dgm:presLayoutVars>
          <dgm:dir/>
          <dgm:resizeHandles val="exact"/>
        </dgm:presLayoutVars>
      </dgm:prSet>
      <dgm:spPr/>
    </dgm:pt>
    <dgm:pt modelId="{00BF86B4-5988-47A8-B6AD-18A833234F9A}" type="pres">
      <dgm:prSet presAssocID="{DAAC19B1-5D49-4D0E-B107-61C8C8B0B9F7}" presName="node" presStyleLbl="node1" presStyleIdx="0" presStyleCnt="5">
        <dgm:presLayoutVars>
          <dgm:bulletEnabled val="1"/>
        </dgm:presLayoutVars>
      </dgm:prSet>
      <dgm:spPr/>
    </dgm:pt>
    <dgm:pt modelId="{E22A6B27-6ADB-410E-845F-281FA3F2CD25}" type="pres">
      <dgm:prSet presAssocID="{2235B432-A6C9-46E8-B3B7-CCCE6284F861}" presName="sibTrans" presStyleCnt="0"/>
      <dgm:spPr/>
    </dgm:pt>
    <dgm:pt modelId="{9F1EFE2D-0BB5-437B-97CF-403560B452C6}" type="pres">
      <dgm:prSet presAssocID="{2418022A-92FD-4D9B-81E7-BEF9F64BBCEE}" presName="node" presStyleLbl="node1" presStyleIdx="1" presStyleCnt="5">
        <dgm:presLayoutVars>
          <dgm:bulletEnabled val="1"/>
        </dgm:presLayoutVars>
      </dgm:prSet>
      <dgm:spPr/>
    </dgm:pt>
    <dgm:pt modelId="{6360A9DD-2567-4D2E-B85E-9FF35D397CF3}" type="pres">
      <dgm:prSet presAssocID="{B6E719D0-A383-4DFB-8AFA-4A03A58E7A19}" presName="sibTrans" presStyleCnt="0"/>
      <dgm:spPr/>
    </dgm:pt>
    <dgm:pt modelId="{6ABBE0E6-CF32-4EEF-BEB1-E5B018B9B286}" type="pres">
      <dgm:prSet presAssocID="{9311AB1A-B312-4894-B234-D732A149B0EE}" presName="node" presStyleLbl="node1" presStyleIdx="2" presStyleCnt="5">
        <dgm:presLayoutVars>
          <dgm:bulletEnabled val="1"/>
        </dgm:presLayoutVars>
      </dgm:prSet>
      <dgm:spPr/>
    </dgm:pt>
    <dgm:pt modelId="{F977FDE8-5E5B-4AF3-A2E4-5788F2FF5580}" type="pres">
      <dgm:prSet presAssocID="{5730EFDF-816B-4670-83EB-EE6212DDF8C2}" presName="sibTrans" presStyleCnt="0"/>
      <dgm:spPr/>
    </dgm:pt>
    <dgm:pt modelId="{0622A65D-1BE7-49CC-8A52-47E4DC9BEAEF}" type="pres">
      <dgm:prSet presAssocID="{9E1690C7-3BE7-4A5A-B1FC-3DA1F57DE41D}" presName="node" presStyleLbl="node1" presStyleIdx="3" presStyleCnt="5">
        <dgm:presLayoutVars>
          <dgm:bulletEnabled val="1"/>
        </dgm:presLayoutVars>
      </dgm:prSet>
      <dgm:spPr/>
    </dgm:pt>
    <dgm:pt modelId="{8268FDAC-1A34-4B0C-869F-6034F45B9DB8}" type="pres">
      <dgm:prSet presAssocID="{BF716EAA-1B52-41D8-9930-A503D095F25A}" presName="sibTrans" presStyleCnt="0"/>
      <dgm:spPr/>
    </dgm:pt>
    <dgm:pt modelId="{E99C43D4-F767-4B10-9203-D4A461A7A6EF}" type="pres">
      <dgm:prSet presAssocID="{E4D97540-43C8-442A-A8AB-8F56E9B2F788}" presName="node" presStyleLbl="node1" presStyleIdx="4" presStyleCnt="5">
        <dgm:presLayoutVars>
          <dgm:bulletEnabled val="1"/>
        </dgm:presLayoutVars>
      </dgm:prSet>
      <dgm:spPr/>
    </dgm:pt>
  </dgm:ptLst>
  <dgm:cxnLst>
    <dgm:cxn modelId="{1B3E6A02-C789-41F2-9B3E-F0AB06B0CE57}" type="presOf" srcId="{9E1690C7-3BE7-4A5A-B1FC-3DA1F57DE41D}" destId="{0622A65D-1BE7-49CC-8A52-47E4DC9BEAEF}" srcOrd="0" destOrd="0" presId="urn:microsoft.com/office/officeart/2005/8/layout/default"/>
    <dgm:cxn modelId="{28F97F0C-7931-4ACD-A0B1-95735EBD65CA}" type="presOf" srcId="{BFAD8D23-CEAE-49CC-9F54-A68A504C9252}" destId="{0BA07619-E5D5-4C64-8C3C-EF86E8E2CB5E}" srcOrd="0" destOrd="0" presId="urn:microsoft.com/office/officeart/2005/8/layout/default"/>
    <dgm:cxn modelId="{0CCD3413-0C71-4F3D-B169-BBC8D88E70CE}" type="presOf" srcId="{DAAC19B1-5D49-4D0E-B107-61C8C8B0B9F7}" destId="{00BF86B4-5988-47A8-B6AD-18A833234F9A}" srcOrd="0" destOrd="0" presId="urn:microsoft.com/office/officeart/2005/8/layout/default"/>
    <dgm:cxn modelId="{C9336221-6059-4131-BB75-28CB807866B4}" srcId="{BFAD8D23-CEAE-49CC-9F54-A68A504C9252}" destId="{E4D97540-43C8-442A-A8AB-8F56E9B2F788}" srcOrd="4" destOrd="0" parTransId="{70F6792C-84DC-4DB3-8BFD-4AC418A2E0B0}" sibTransId="{C7FE352F-4ADD-4FBD-B0E5-A61E2091D624}"/>
    <dgm:cxn modelId="{554EA838-658E-4C26-8C43-28F055B7A37D}" srcId="{BFAD8D23-CEAE-49CC-9F54-A68A504C9252}" destId="{DAAC19B1-5D49-4D0E-B107-61C8C8B0B9F7}" srcOrd="0" destOrd="0" parTransId="{085659D6-399B-4423-830F-DBE438FEF854}" sibTransId="{2235B432-A6C9-46E8-B3B7-CCCE6284F861}"/>
    <dgm:cxn modelId="{1F509039-FC23-4454-BF2A-00C26DFBD0DB}" type="presOf" srcId="{2418022A-92FD-4D9B-81E7-BEF9F64BBCEE}" destId="{9F1EFE2D-0BB5-437B-97CF-403560B452C6}" srcOrd="0" destOrd="0" presId="urn:microsoft.com/office/officeart/2005/8/layout/default"/>
    <dgm:cxn modelId="{B229E260-100B-4878-A2E1-67827D14E248}" srcId="{BFAD8D23-CEAE-49CC-9F54-A68A504C9252}" destId="{9311AB1A-B312-4894-B234-D732A149B0EE}" srcOrd="2" destOrd="0" parTransId="{5E9F6036-FDB6-44A6-BB6B-9641E19CACA8}" sibTransId="{5730EFDF-816B-4670-83EB-EE6212DDF8C2}"/>
    <dgm:cxn modelId="{4D8D6946-41F2-44B3-85A4-E26EB5364E54}" type="presOf" srcId="{E4D97540-43C8-442A-A8AB-8F56E9B2F788}" destId="{E99C43D4-F767-4B10-9203-D4A461A7A6EF}" srcOrd="0" destOrd="0" presId="urn:microsoft.com/office/officeart/2005/8/layout/default"/>
    <dgm:cxn modelId="{BA769F73-878A-4373-9E5B-D9A18F6696E0}" type="presOf" srcId="{9311AB1A-B312-4894-B234-D732A149B0EE}" destId="{6ABBE0E6-CF32-4EEF-BEB1-E5B018B9B286}" srcOrd="0" destOrd="0" presId="urn:microsoft.com/office/officeart/2005/8/layout/default"/>
    <dgm:cxn modelId="{971FDA8B-C1B2-432F-8882-53C60812BDF1}" srcId="{BFAD8D23-CEAE-49CC-9F54-A68A504C9252}" destId="{2418022A-92FD-4D9B-81E7-BEF9F64BBCEE}" srcOrd="1" destOrd="0" parTransId="{A52AE14C-9690-4190-BBE1-3232C8D60A5A}" sibTransId="{B6E719D0-A383-4DFB-8AFA-4A03A58E7A19}"/>
    <dgm:cxn modelId="{60CC02A1-1796-4A47-BD84-EE2A34489136}" srcId="{BFAD8D23-CEAE-49CC-9F54-A68A504C9252}" destId="{9E1690C7-3BE7-4A5A-B1FC-3DA1F57DE41D}" srcOrd="3" destOrd="0" parTransId="{4F8B071E-D568-4EF4-8617-7DCE0DB97E0F}" sibTransId="{BF716EAA-1B52-41D8-9930-A503D095F25A}"/>
    <dgm:cxn modelId="{AD1989B6-DBF5-4861-BB77-18A8F479022C}" type="presParOf" srcId="{0BA07619-E5D5-4C64-8C3C-EF86E8E2CB5E}" destId="{00BF86B4-5988-47A8-B6AD-18A833234F9A}" srcOrd="0" destOrd="0" presId="urn:microsoft.com/office/officeart/2005/8/layout/default"/>
    <dgm:cxn modelId="{AF315B17-2963-41E4-A525-D9958AC90384}" type="presParOf" srcId="{0BA07619-E5D5-4C64-8C3C-EF86E8E2CB5E}" destId="{E22A6B27-6ADB-410E-845F-281FA3F2CD25}" srcOrd="1" destOrd="0" presId="urn:microsoft.com/office/officeart/2005/8/layout/default"/>
    <dgm:cxn modelId="{48D85B28-7E9F-47BD-B2BB-CE2A6D447B96}" type="presParOf" srcId="{0BA07619-E5D5-4C64-8C3C-EF86E8E2CB5E}" destId="{9F1EFE2D-0BB5-437B-97CF-403560B452C6}" srcOrd="2" destOrd="0" presId="urn:microsoft.com/office/officeart/2005/8/layout/default"/>
    <dgm:cxn modelId="{EA5D4F3A-8B71-4F4E-A541-865574193C2A}" type="presParOf" srcId="{0BA07619-E5D5-4C64-8C3C-EF86E8E2CB5E}" destId="{6360A9DD-2567-4D2E-B85E-9FF35D397CF3}" srcOrd="3" destOrd="0" presId="urn:microsoft.com/office/officeart/2005/8/layout/default"/>
    <dgm:cxn modelId="{33D5417A-4635-4FD4-9A56-59ACDEDC6C7F}" type="presParOf" srcId="{0BA07619-E5D5-4C64-8C3C-EF86E8E2CB5E}" destId="{6ABBE0E6-CF32-4EEF-BEB1-E5B018B9B286}" srcOrd="4" destOrd="0" presId="urn:microsoft.com/office/officeart/2005/8/layout/default"/>
    <dgm:cxn modelId="{80C289D0-4540-4DBF-91E0-A18B2A88349E}" type="presParOf" srcId="{0BA07619-E5D5-4C64-8C3C-EF86E8E2CB5E}" destId="{F977FDE8-5E5B-4AF3-A2E4-5788F2FF5580}" srcOrd="5" destOrd="0" presId="urn:microsoft.com/office/officeart/2005/8/layout/default"/>
    <dgm:cxn modelId="{41B0459B-7759-4AE1-A8E1-07BB8E467ABB}" type="presParOf" srcId="{0BA07619-E5D5-4C64-8C3C-EF86E8E2CB5E}" destId="{0622A65D-1BE7-49CC-8A52-47E4DC9BEAEF}" srcOrd="6" destOrd="0" presId="urn:microsoft.com/office/officeart/2005/8/layout/default"/>
    <dgm:cxn modelId="{62AEEE77-2663-4F0C-9397-5D3600DEDD04}" type="presParOf" srcId="{0BA07619-E5D5-4C64-8C3C-EF86E8E2CB5E}" destId="{8268FDAC-1A34-4B0C-869F-6034F45B9DB8}" srcOrd="7" destOrd="0" presId="urn:microsoft.com/office/officeart/2005/8/layout/default"/>
    <dgm:cxn modelId="{2AFC4412-36FC-4B6B-A1CF-0F76C7CB44C3}" type="presParOf" srcId="{0BA07619-E5D5-4C64-8C3C-EF86E8E2CB5E}" destId="{E99C43D4-F767-4B10-9203-D4A461A7A6E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150C1-A62C-4D3A-8B3A-D5434C3B828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7EDC97DC-7EB1-4D92-BF1B-0192704D3A77}">
      <dgm:prSet phldrT="[Testo]"/>
      <dgm:spPr/>
      <dgm:t>
        <a:bodyPr/>
        <a:lstStyle/>
        <a:p>
          <a:r>
            <a:rPr lang="it-IT" dirty="0"/>
            <a:t>ESSE3</a:t>
          </a:r>
        </a:p>
        <a:p>
          <a:r>
            <a:rPr lang="it-IT" dirty="0"/>
            <a:t>Corsi di formazione continua gestiti da UO post </a:t>
          </a:r>
          <a:r>
            <a:rPr lang="it-IT" dirty="0" err="1"/>
            <a:t>lauream</a:t>
          </a:r>
          <a:r>
            <a:rPr lang="it-IT" dirty="0"/>
            <a:t> </a:t>
          </a:r>
        </a:p>
      </dgm:t>
    </dgm:pt>
    <dgm:pt modelId="{F77C26DB-75A4-4951-9158-5DCB9EC6E128}" type="parTrans" cxnId="{764756E8-AF86-42F8-8E20-77E13A27A6AB}">
      <dgm:prSet/>
      <dgm:spPr/>
      <dgm:t>
        <a:bodyPr/>
        <a:lstStyle/>
        <a:p>
          <a:endParaRPr lang="it-IT"/>
        </a:p>
      </dgm:t>
    </dgm:pt>
    <dgm:pt modelId="{EDA70742-BF4F-4A73-AAA7-A4AC0209DE66}" type="sibTrans" cxnId="{764756E8-AF86-42F8-8E20-77E13A27A6AB}">
      <dgm:prSet/>
      <dgm:spPr/>
      <dgm:t>
        <a:bodyPr/>
        <a:lstStyle/>
        <a:p>
          <a:endParaRPr lang="it-IT"/>
        </a:p>
      </dgm:t>
    </dgm:pt>
    <dgm:pt modelId="{73261DF9-0691-41BE-8009-787247544608}">
      <dgm:prSet phldrT="[Testo]"/>
      <dgm:spPr/>
      <dgm:t>
        <a:bodyPr/>
        <a:lstStyle/>
        <a:p>
          <a:r>
            <a:rPr lang="it-IT" dirty="0"/>
            <a:t>IRIS FC</a:t>
          </a:r>
        </a:p>
        <a:p>
          <a:r>
            <a:rPr lang="it-IT" dirty="0"/>
            <a:t>Corsi gestiti da Dipartimento o singolo docente</a:t>
          </a:r>
        </a:p>
      </dgm:t>
    </dgm:pt>
    <dgm:pt modelId="{16E12FD9-4378-4382-AC5D-6AB5ADFC81C9}" type="parTrans" cxnId="{189F2526-4F44-499B-ACE4-62832E50ABF0}">
      <dgm:prSet/>
      <dgm:spPr/>
      <dgm:t>
        <a:bodyPr/>
        <a:lstStyle/>
        <a:p>
          <a:endParaRPr lang="it-IT"/>
        </a:p>
      </dgm:t>
    </dgm:pt>
    <dgm:pt modelId="{A587E96B-5E12-4265-8931-C23849096ABF}" type="sibTrans" cxnId="{189F2526-4F44-499B-ACE4-62832E50ABF0}">
      <dgm:prSet/>
      <dgm:spPr/>
      <dgm:t>
        <a:bodyPr/>
        <a:lstStyle/>
        <a:p>
          <a:endParaRPr lang="it-IT"/>
        </a:p>
      </dgm:t>
    </dgm:pt>
    <dgm:pt modelId="{96E04DCB-BC89-4EBE-930F-C45E5274C02F}" type="pres">
      <dgm:prSet presAssocID="{1B2150C1-A62C-4D3A-8B3A-D5434C3B828B}" presName="diagram" presStyleCnt="0">
        <dgm:presLayoutVars>
          <dgm:dir/>
          <dgm:resizeHandles val="exact"/>
        </dgm:presLayoutVars>
      </dgm:prSet>
      <dgm:spPr/>
    </dgm:pt>
    <dgm:pt modelId="{35960C6D-18BF-4D76-8B9E-71839FA3E6C1}" type="pres">
      <dgm:prSet presAssocID="{7EDC97DC-7EB1-4D92-BF1B-0192704D3A77}" presName="node" presStyleLbl="node1" presStyleIdx="0" presStyleCnt="2" custLinFactNeighborX="-669" custLinFactNeighborY="-5118">
        <dgm:presLayoutVars>
          <dgm:bulletEnabled val="1"/>
        </dgm:presLayoutVars>
      </dgm:prSet>
      <dgm:spPr/>
    </dgm:pt>
    <dgm:pt modelId="{4050C09C-905D-4DDA-80A8-6ABD3A03629E}" type="pres">
      <dgm:prSet presAssocID="{EDA70742-BF4F-4A73-AAA7-A4AC0209DE66}" presName="sibTrans" presStyleCnt="0"/>
      <dgm:spPr/>
    </dgm:pt>
    <dgm:pt modelId="{8A1A2D51-35E7-4918-857C-D7C7ACACCA87}" type="pres">
      <dgm:prSet presAssocID="{73261DF9-0691-41BE-8009-787247544608}" presName="node" presStyleLbl="node1" presStyleIdx="1" presStyleCnt="2" custLinFactNeighborY="-5118">
        <dgm:presLayoutVars>
          <dgm:bulletEnabled val="1"/>
        </dgm:presLayoutVars>
      </dgm:prSet>
      <dgm:spPr/>
    </dgm:pt>
  </dgm:ptLst>
  <dgm:cxnLst>
    <dgm:cxn modelId="{3055F005-38DE-4010-97F2-13760042C7A2}" type="presOf" srcId="{7EDC97DC-7EB1-4D92-BF1B-0192704D3A77}" destId="{35960C6D-18BF-4D76-8B9E-71839FA3E6C1}" srcOrd="0" destOrd="0" presId="urn:microsoft.com/office/officeart/2005/8/layout/default"/>
    <dgm:cxn modelId="{189F2526-4F44-499B-ACE4-62832E50ABF0}" srcId="{1B2150C1-A62C-4D3A-8B3A-D5434C3B828B}" destId="{73261DF9-0691-41BE-8009-787247544608}" srcOrd="1" destOrd="0" parTransId="{16E12FD9-4378-4382-AC5D-6AB5ADFC81C9}" sibTransId="{A587E96B-5E12-4265-8931-C23849096ABF}"/>
    <dgm:cxn modelId="{B94CD866-5A47-4332-B151-DEA3730A6294}" type="presOf" srcId="{1B2150C1-A62C-4D3A-8B3A-D5434C3B828B}" destId="{96E04DCB-BC89-4EBE-930F-C45E5274C02F}" srcOrd="0" destOrd="0" presId="urn:microsoft.com/office/officeart/2005/8/layout/default"/>
    <dgm:cxn modelId="{764756E8-AF86-42F8-8E20-77E13A27A6AB}" srcId="{1B2150C1-A62C-4D3A-8B3A-D5434C3B828B}" destId="{7EDC97DC-7EB1-4D92-BF1B-0192704D3A77}" srcOrd="0" destOrd="0" parTransId="{F77C26DB-75A4-4951-9158-5DCB9EC6E128}" sibTransId="{EDA70742-BF4F-4A73-AAA7-A4AC0209DE66}"/>
    <dgm:cxn modelId="{3134E6F1-62CD-45DE-8513-F93A09ED19E4}" type="presOf" srcId="{73261DF9-0691-41BE-8009-787247544608}" destId="{8A1A2D51-35E7-4918-857C-D7C7ACACCA87}" srcOrd="0" destOrd="0" presId="urn:microsoft.com/office/officeart/2005/8/layout/default"/>
    <dgm:cxn modelId="{3E38D3BA-0F1C-42B2-9CD5-CE692049927F}" type="presParOf" srcId="{96E04DCB-BC89-4EBE-930F-C45E5274C02F}" destId="{35960C6D-18BF-4D76-8B9E-71839FA3E6C1}" srcOrd="0" destOrd="0" presId="urn:microsoft.com/office/officeart/2005/8/layout/default"/>
    <dgm:cxn modelId="{B61B0EE6-FE0F-43AF-87F5-7F22E7493DE0}" type="presParOf" srcId="{96E04DCB-BC89-4EBE-930F-C45E5274C02F}" destId="{4050C09C-905D-4DDA-80A8-6ABD3A03629E}" srcOrd="1" destOrd="0" presId="urn:microsoft.com/office/officeart/2005/8/layout/default"/>
    <dgm:cxn modelId="{9DE696FC-89F5-4477-A473-0706ACF88464}" type="presParOf" srcId="{96E04DCB-BC89-4EBE-930F-C45E5274C02F}" destId="{8A1A2D51-35E7-4918-857C-D7C7ACACCA8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F86B4-5988-47A8-B6AD-18A833234F9A}">
      <dsp:nvSpPr>
        <dsp:cNvPr id="0" name=""/>
        <dsp:cNvSpPr/>
      </dsp:nvSpPr>
      <dsp:spPr>
        <a:xfrm>
          <a:off x="0" y="758237"/>
          <a:ext cx="3001686" cy="18010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t>Trasferimento tecnologico</a:t>
          </a:r>
          <a:endParaRPr lang="it-IT" sz="1700" kern="1200" dirty="0"/>
        </a:p>
      </dsp:txBody>
      <dsp:txXfrm>
        <a:off x="0" y="758237"/>
        <a:ext cx="3001686" cy="1801011"/>
      </dsp:txXfrm>
    </dsp:sp>
    <dsp:sp modelId="{9F1EFE2D-0BB5-437B-97CF-403560B452C6}">
      <dsp:nvSpPr>
        <dsp:cNvPr id="0" name=""/>
        <dsp:cNvSpPr/>
      </dsp:nvSpPr>
      <dsp:spPr>
        <a:xfrm>
          <a:off x="3301855" y="758237"/>
          <a:ext cx="3001686" cy="18010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t>Produzione, gestione di Beni pubblici</a:t>
          </a:r>
          <a:endParaRPr lang="it-IT" sz="1700" kern="1200" dirty="0"/>
        </a:p>
      </dsp:txBody>
      <dsp:txXfrm>
        <a:off x="3301855" y="758237"/>
        <a:ext cx="3001686" cy="1801011"/>
      </dsp:txXfrm>
    </dsp:sp>
    <dsp:sp modelId="{6ABBE0E6-CF32-4EEF-BEB1-E5B018B9B286}">
      <dsp:nvSpPr>
        <dsp:cNvPr id="0" name=""/>
        <dsp:cNvSpPr/>
      </dsp:nvSpPr>
      <dsp:spPr>
        <a:xfrm>
          <a:off x="6603710" y="758237"/>
          <a:ext cx="3001686" cy="18010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Public engagement</a:t>
          </a:r>
          <a:endParaRPr lang="it-IT" sz="1700" kern="1200" dirty="0"/>
        </a:p>
      </dsp:txBody>
      <dsp:txXfrm>
        <a:off x="6603710" y="758237"/>
        <a:ext cx="3001686" cy="1801011"/>
      </dsp:txXfrm>
    </dsp:sp>
    <dsp:sp modelId="{0622A65D-1BE7-49CC-8A52-47E4DC9BEAEF}">
      <dsp:nvSpPr>
        <dsp:cNvPr id="0" name=""/>
        <dsp:cNvSpPr/>
      </dsp:nvSpPr>
      <dsp:spPr>
        <a:xfrm>
          <a:off x="1650927" y="2859417"/>
          <a:ext cx="3001686" cy="18010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t>Scienze della vita e salute</a:t>
          </a:r>
          <a:endParaRPr lang="it-IT" sz="1700" kern="1200" dirty="0"/>
        </a:p>
      </dsp:txBody>
      <dsp:txXfrm>
        <a:off x="1650927" y="2859417"/>
        <a:ext cx="3001686" cy="1801011"/>
      </dsp:txXfrm>
    </dsp:sp>
    <dsp:sp modelId="{E99C43D4-F767-4B10-9203-D4A461A7A6EF}">
      <dsp:nvSpPr>
        <dsp:cNvPr id="0" name=""/>
        <dsp:cNvSpPr/>
      </dsp:nvSpPr>
      <dsp:spPr>
        <a:xfrm>
          <a:off x="4952782" y="2859417"/>
          <a:ext cx="3001686" cy="180101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t>Sostenibilità ambientale, alla inclusione e al contrasto alle diseguaglianze, con particolare riferimento agli obiettivi dell’Agenda ONU 2030</a:t>
          </a:r>
          <a:endParaRPr lang="it-IT" sz="1700" kern="1200" dirty="0"/>
        </a:p>
      </dsp:txBody>
      <dsp:txXfrm>
        <a:off x="4952782" y="2859417"/>
        <a:ext cx="3001686" cy="1801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60C6D-18BF-4D76-8B9E-71839FA3E6C1}">
      <dsp:nvSpPr>
        <dsp:cNvPr id="0" name=""/>
        <dsp:cNvSpPr/>
      </dsp:nvSpPr>
      <dsp:spPr>
        <a:xfrm>
          <a:off x="1039262" y="0"/>
          <a:ext cx="3159176" cy="18955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ESSE3</a:t>
          </a:r>
        </a:p>
        <a:p>
          <a:pPr marL="0" lvl="0" indent="0" algn="ctr" defTabSz="1244600">
            <a:lnSpc>
              <a:spcPct val="90000"/>
            </a:lnSpc>
            <a:spcBef>
              <a:spcPct val="0"/>
            </a:spcBef>
            <a:spcAft>
              <a:spcPct val="35000"/>
            </a:spcAft>
            <a:buNone/>
          </a:pPr>
          <a:r>
            <a:rPr lang="it-IT" sz="2800" kern="1200" dirty="0"/>
            <a:t>Corsi di formazione continua gestiti da UO post </a:t>
          </a:r>
          <a:r>
            <a:rPr lang="it-IT" sz="2800" kern="1200" dirty="0" err="1"/>
            <a:t>lauream</a:t>
          </a:r>
          <a:r>
            <a:rPr lang="it-IT" sz="2800" kern="1200" dirty="0"/>
            <a:t> </a:t>
          </a:r>
        </a:p>
      </dsp:txBody>
      <dsp:txXfrm>
        <a:off x="1039262" y="0"/>
        <a:ext cx="3159176" cy="1895505"/>
      </dsp:txXfrm>
    </dsp:sp>
    <dsp:sp modelId="{8A1A2D51-35E7-4918-857C-D7C7ACACCA87}">
      <dsp:nvSpPr>
        <dsp:cNvPr id="0" name=""/>
        <dsp:cNvSpPr/>
      </dsp:nvSpPr>
      <dsp:spPr>
        <a:xfrm>
          <a:off x="4535491" y="0"/>
          <a:ext cx="3159176" cy="18955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IRIS FC</a:t>
          </a:r>
        </a:p>
        <a:p>
          <a:pPr marL="0" lvl="0" indent="0" algn="ctr" defTabSz="1244600">
            <a:lnSpc>
              <a:spcPct val="90000"/>
            </a:lnSpc>
            <a:spcBef>
              <a:spcPct val="0"/>
            </a:spcBef>
            <a:spcAft>
              <a:spcPct val="35000"/>
            </a:spcAft>
            <a:buNone/>
          </a:pPr>
          <a:r>
            <a:rPr lang="it-IT" sz="2800" kern="1200" dirty="0"/>
            <a:t>Corsi gestiti da Dipartimento o singolo docente</a:t>
          </a:r>
        </a:p>
      </dsp:txBody>
      <dsp:txXfrm>
        <a:off x="4535491" y="0"/>
        <a:ext cx="3159176" cy="18955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338C8A2-5D7D-418B-9D2A-ECDC2314B3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1C69BFCF-DD82-4354-8838-A7B626CFE4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387CC0-1111-4A9B-9AB6-D5480FEF7016}" type="datetimeFigureOut">
              <a:rPr lang="it-IT" smtClean="0"/>
              <a:t>18/07/2024</a:t>
            </a:fld>
            <a:endParaRPr lang="it-IT"/>
          </a:p>
        </p:txBody>
      </p:sp>
      <p:sp>
        <p:nvSpPr>
          <p:cNvPr id="4" name="Segnaposto piè di pagina 3">
            <a:extLst>
              <a:ext uri="{FF2B5EF4-FFF2-40B4-BE49-F238E27FC236}">
                <a16:creationId xmlns:a16="http://schemas.microsoft.com/office/drawing/2014/main" id="{29ED230C-6097-4E6D-9EA2-F486DA373F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F4F76CFB-803D-4AC1-BEED-6656C99110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59A169-5740-4A02-B8AF-4B4D226028BC}" type="slidenum">
              <a:rPr lang="it-IT" smtClean="0"/>
              <a:t>‹N›</a:t>
            </a:fld>
            <a:endParaRPr lang="it-IT"/>
          </a:p>
        </p:txBody>
      </p:sp>
    </p:spTree>
    <p:extLst>
      <p:ext uri="{BB962C8B-B14F-4D97-AF65-F5344CB8AC3E}">
        <p14:creationId xmlns:p14="http://schemas.microsoft.com/office/powerpoint/2010/main" val="2416441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FEA5D-C684-4E8A-9D1F-7E311BA802E2}" type="datetimeFigureOut">
              <a:rPr lang="it-IT" noProof="0" smtClean="0"/>
              <a:t>18/07/2024</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586D7-CA3B-496F-ABDC-0ED7F883CC5F}" type="slidenum">
              <a:rPr lang="it-IT" noProof="0" smtClean="0"/>
              <a:t>‹N›</a:t>
            </a:fld>
            <a:endParaRPr lang="it-IT" noProof="0"/>
          </a:p>
        </p:txBody>
      </p:sp>
    </p:spTree>
    <p:extLst>
      <p:ext uri="{BB962C8B-B14F-4D97-AF65-F5344CB8AC3E}">
        <p14:creationId xmlns:p14="http://schemas.microsoft.com/office/powerpoint/2010/main" val="2875550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Produzione di beni pubblici di natura sociale, educativa e politiche per l’inclusione (es. formulazione di programmi di pubblico interesse, partecipazione a progetti di sviluppo urbano o valorizzazione del territorio e a iniziative di democrazia partecipativa, consensus </a:t>
            </a:r>
            <a:r>
              <a:rPr lang="it-IT" dirty="0" err="1"/>
              <a:t>conferences</a:t>
            </a:r>
            <a:r>
              <a:rPr lang="it-IT" dirty="0"/>
              <a:t>, citizen panel)</a:t>
            </a:r>
          </a:p>
          <a:p>
            <a:endParaRPr lang="it-IT" dirty="0"/>
          </a:p>
          <a:p>
            <a:r>
              <a:rPr lang="it-IT" dirty="0"/>
              <a:t>OPEN SCIENCE </a:t>
            </a:r>
            <a:r>
              <a:rPr lang="it-IT" sz="1200" b="0" i="1" kern="1200" dirty="0">
                <a:solidFill>
                  <a:schemeClr val="tx1"/>
                </a:solidFill>
                <a:effectLst/>
                <a:latin typeface="+mn-lt"/>
                <a:ea typeface="+mn-ea"/>
                <a:cs typeface="+mn-cs"/>
              </a:rPr>
              <a:t>La scienza aperta è un approccio al processo scientifico basato su collaborazione, condivisione aperta e tempestiva dei risultati, modalità di diffusione della conoscenza basate su tecnologie digitali in rete e metodi trasparenti di validazione e valutazione dei prodotti della ricerca</a:t>
            </a:r>
            <a:endParaRPr lang="it-IT" dirty="0"/>
          </a:p>
        </p:txBody>
      </p:sp>
      <p:sp>
        <p:nvSpPr>
          <p:cNvPr id="4" name="Segnaposto numero diapositiva 3"/>
          <p:cNvSpPr>
            <a:spLocks noGrp="1"/>
          </p:cNvSpPr>
          <p:nvPr>
            <p:ph type="sldNum" sz="quarter" idx="5"/>
          </p:nvPr>
        </p:nvSpPr>
        <p:spPr/>
        <p:txBody>
          <a:bodyPr/>
          <a:lstStyle/>
          <a:p>
            <a:fld id="{A25586D7-CA3B-496F-ABDC-0ED7F883CC5F}" type="slidenum">
              <a:rPr lang="it-IT" noProof="0" smtClean="0"/>
              <a:t>2</a:t>
            </a:fld>
            <a:endParaRPr lang="it-IT" noProof="0"/>
          </a:p>
        </p:txBody>
      </p:sp>
    </p:spTree>
    <p:extLst>
      <p:ext uri="{BB962C8B-B14F-4D97-AF65-F5344CB8AC3E}">
        <p14:creationId xmlns:p14="http://schemas.microsoft.com/office/powerpoint/2010/main" val="408231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25586D7-CA3B-496F-ABDC-0ED7F883CC5F}" type="slidenum">
              <a:rPr lang="it-IT" noProof="0" smtClean="0"/>
              <a:t>3</a:t>
            </a:fld>
            <a:endParaRPr lang="it-IT" noProof="0"/>
          </a:p>
        </p:txBody>
      </p:sp>
    </p:spTree>
    <p:extLst>
      <p:ext uri="{BB962C8B-B14F-4D97-AF65-F5344CB8AC3E}">
        <p14:creationId xmlns:p14="http://schemas.microsoft.com/office/powerpoint/2010/main" val="300066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Produzione di beni pubblici di natura sociale, educativa e politiche per l’inclusione (es. formulazione di programmi di pubblico interesse, partecipazione a progetti di sviluppo urbano o valorizzazione del territorio e a iniziative di democrazia partecipativa, consensus </a:t>
            </a:r>
            <a:r>
              <a:rPr lang="it-IT" dirty="0" err="1"/>
              <a:t>conferences</a:t>
            </a:r>
            <a:r>
              <a:rPr lang="it-IT" dirty="0"/>
              <a:t>, citizen panel)</a:t>
            </a:r>
          </a:p>
          <a:p>
            <a:endParaRPr lang="it-IT" dirty="0"/>
          </a:p>
          <a:p>
            <a:r>
              <a:rPr lang="it-IT" dirty="0"/>
              <a:t>OPEN SCIENCE </a:t>
            </a:r>
            <a:r>
              <a:rPr lang="it-IT" sz="1200" b="0" i="1" kern="1200" dirty="0">
                <a:solidFill>
                  <a:schemeClr val="tx1"/>
                </a:solidFill>
                <a:effectLst/>
                <a:latin typeface="+mn-lt"/>
                <a:ea typeface="+mn-ea"/>
                <a:cs typeface="+mn-cs"/>
              </a:rPr>
              <a:t>La scienza aperta è un approccio al processo scientifico basato su collaborazione, condivisione aperta e tempestiva dei risultati, modalità di diffusione della conoscenza basate su tecnologie digitali in rete e metodi trasparenti di validazione e valutazione dei prodotti della ricerca</a:t>
            </a:r>
            <a:endParaRPr lang="it-IT" dirty="0"/>
          </a:p>
        </p:txBody>
      </p:sp>
      <p:sp>
        <p:nvSpPr>
          <p:cNvPr id="4" name="Segnaposto numero diapositiva 3"/>
          <p:cNvSpPr>
            <a:spLocks noGrp="1"/>
          </p:cNvSpPr>
          <p:nvPr>
            <p:ph type="sldNum" sz="quarter" idx="5"/>
          </p:nvPr>
        </p:nvSpPr>
        <p:spPr/>
        <p:txBody>
          <a:bodyPr/>
          <a:lstStyle/>
          <a:p>
            <a:fld id="{A25586D7-CA3B-496F-ABDC-0ED7F883CC5F}" type="slidenum">
              <a:rPr lang="it-IT" noProof="0" smtClean="0"/>
              <a:t>4</a:t>
            </a:fld>
            <a:endParaRPr lang="it-IT" noProof="0"/>
          </a:p>
        </p:txBody>
      </p:sp>
    </p:spTree>
    <p:extLst>
      <p:ext uri="{BB962C8B-B14F-4D97-AF65-F5344CB8AC3E}">
        <p14:creationId xmlns:p14="http://schemas.microsoft.com/office/powerpoint/2010/main" val="41652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Produzione di beni pubblici di natura sociale, educativa e politiche per l’inclusione (es. formulazione di programmi di pubblico interesse, partecipazione a progetti di sviluppo urbano o valorizzazione del territorio e a iniziative di democrazia partecipativa, consensus </a:t>
            </a:r>
            <a:r>
              <a:rPr lang="it-IT" dirty="0" err="1"/>
              <a:t>conferences</a:t>
            </a:r>
            <a:r>
              <a:rPr lang="it-IT" dirty="0"/>
              <a:t>, citizen panel)</a:t>
            </a:r>
          </a:p>
          <a:p>
            <a:endParaRPr lang="it-IT" dirty="0"/>
          </a:p>
          <a:p>
            <a:r>
              <a:rPr lang="it-IT" dirty="0"/>
              <a:t>OPEN SCIENCE </a:t>
            </a:r>
            <a:r>
              <a:rPr lang="it-IT" sz="1200" b="0" i="1" kern="1200" dirty="0">
                <a:solidFill>
                  <a:schemeClr val="tx1"/>
                </a:solidFill>
                <a:effectLst/>
                <a:latin typeface="+mn-lt"/>
                <a:ea typeface="+mn-ea"/>
                <a:cs typeface="+mn-cs"/>
              </a:rPr>
              <a:t>La scienza aperta è un approccio al processo scientifico basato su collaborazione, condivisione aperta e tempestiva dei risultati, modalità di diffusione della conoscenza basate su tecnologie digitali in rete e metodi trasparenti di validazione e valutazione dei prodotti della ricerca</a:t>
            </a:r>
            <a:endParaRPr lang="it-IT" dirty="0"/>
          </a:p>
        </p:txBody>
      </p:sp>
      <p:sp>
        <p:nvSpPr>
          <p:cNvPr id="4" name="Segnaposto numero diapositiva 3"/>
          <p:cNvSpPr>
            <a:spLocks noGrp="1"/>
          </p:cNvSpPr>
          <p:nvPr>
            <p:ph type="sldNum" sz="quarter" idx="5"/>
          </p:nvPr>
        </p:nvSpPr>
        <p:spPr/>
        <p:txBody>
          <a:bodyPr/>
          <a:lstStyle/>
          <a:p>
            <a:fld id="{A25586D7-CA3B-496F-ABDC-0ED7F883CC5F}" type="slidenum">
              <a:rPr lang="it-IT" noProof="0" smtClean="0"/>
              <a:t>5</a:t>
            </a:fld>
            <a:endParaRPr lang="it-IT" noProof="0"/>
          </a:p>
        </p:txBody>
      </p:sp>
    </p:spTree>
    <p:extLst>
      <p:ext uri="{BB962C8B-B14F-4D97-AF65-F5344CB8AC3E}">
        <p14:creationId xmlns:p14="http://schemas.microsoft.com/office/powerpoint/2010/main" val="358829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Produzione di beni pubblici di natura sociale, educativa e politiche per l’inclusione (es. formulazione di programmi di pubblico interesse, partecipazione a progetti di sviluppo urbano o valorizzazione del territorio e a iniziative di democrazia partecipativa, consensus </a:t>
            </a:r>
            <a:r>
              <a:rPr lang="it-IT" dirty="0" err="1"/>
              <a:t>conferences</a:t>
            </a:r>
            <a:r>
              <a:rPr lang="it-IT" dirty="0"/>
              <a:t>, citizen panel)</a:t>
            </a:r>
          </a:p>
          <a:p>
            <a:endParaRPr lang="it-IT" dirty="0"/>
          </a:p>
          <a:p>
            <a:r>
              <a:rPr lang="it-IT" dirty="0"/>
              <a:t>OPEN SCIENCE </a:t>
            </a:r>
            <a:r>
              <a:rPr lang="it-IT" sz="1200" b="0" i="1" kern="1200" dirty="0">
                <a:solidFill>
                  <a:schemeClr val="tx1"/>
                </a:solidFill>
                <a:effectLst/>
                <a:latin typeface="+mn-lt"/>
                <a:ea typeface="+mn-ea"/>
                <a:cs typeface="+mn-cs"/>
              </a:rPr>
              <a:t>La scienza aperta è un approccio al processo scientifico basato su collaborazione, condivisione aperta e tempestiva dei risultati, modalità di diffusione della conoscenza basate su tecnologie digitali in rete e metodi trasparenti di validazione e valutazione dei prodotti della ricerca</a:t>
            </a:r>
            <a:endParaRPr lang="it-IT" dirty="0"/>
          </a:p>
        </p:txBody>
      </p:sp>
      <p:sp>
        <p:nvSpPr>
          <p:cNvPr id="4" name="Segnaposto numero diapositiva 3"/>
          <p:cNvSpPr>
            <a:spLocks noGrp="1"/>
          </p:cNvSpPr>
          <p:nvPr>
            <p:ph type="sldNum" sz="quarter" idx="5"/>
          </p:nvPr>
        </p:nvSpPr>
        <p:spPr/>
        <p:txBody>
          <a:bodyPr/>
          <a:lstStyle/>
          <a:p>
            <a:fld id="{A25586D7-CA3B-496F-ABDC-0ED7F883CC5F}" type="slidenum">
              <a:rPr lang="it-IT" noProof="0" smtClean="0"/>
              <a:t>6</a:t>
            </a:fld>
            <a:endParaRPr lang="it-IT" noProof="0"/>
          </a:p>
        </p:txBody>
      </p:sp>
    </p:spTree>
    <p:extLst>
      <p:ext uri="{BB962C8B-B14F-4D97-AF65-F5344CB8AC3E}">
        <p14:creationId xmlns:p14="http://schemas.microsoft.com/office/powerpoint/2010/main" val="174721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777464" y="802298"/>
            <a:ext cx="8637073" cy="2541431"/>
          </a:xfrm>
        </p:spPr>
        <p:txBody>
          <a:bodyPr bIns="0" rtlCol="0" anchor="b">
            <a:normAutofit/>
          </a:bodyPr>
          <a:lstStyle>
            <a:lvl1pPr algn="l">
              <a:defRPr sz="6600"/>
            </a:lvl1pPr>
          </a:lstStyle>
          <a:p>
            <a:pPr rtl="0"/>
            <a:r>
              <a:rPr lang="it-IT" noProof="0"/>
              <a:t>Fare clic per modificare lo stile del titolo</a:t>
            </a:r>
          </a:p>
        </p:txBody>
      </p:sp>
      <p:sp>
        <p:nvSpPr>
          <p:cNvPr id="3" name="Sottotitolo 2"/>
          <p:cNvSpPr>
            <a:spLocks noGrp="1"/>
          </p:cNvSpPr>
          <p:nvPr>
            <p:ph type="subTitle" idx="1"/>
          </p:nvPr>
        </p:nvSpPr>
        <p:spPr>
          <a:xfrm>
            <a:off x="1777464"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cxnSp>
        <p:nvCxnSpPr>
          <p:cNvPr id="15" name="Connettore diritto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uppo 7"/>
          <p:cNvGrpSpPr/>
          <p:nvPr/>
        </p:nvGrpSpPr>
        <p:grpSpPr>
          <a:xfrm>
            <a:off x="7477387" y="482170"/>
            <a:ext cx="4074533" cy="5149101"/>
            <a:chOff x="7477387" y="482170"/>
            <a:chExt cx="4074533" cy="5149101"/>
          </a:xfrm>
        </p:grpSpPr>
        <p:sp>
          <p:nvSpPr>
            <p:cNvPr id="18" name="Rettangolo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ttangolo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olo 1"/>
          <p:cNvSpPr>
            <a:spLocks noGrp="1"/>
          </p:cNvSpPr>
          <p:nvPr>
            <p:ph type="title"/>
          </p:nvPr>
        </p:nvSpPr>
        <p:spPr>
          <a:xfrm>
            <a:off x="1451206" y="1129513"/>
            <a:ext cx="5532328" cy="1830584"/>
          </a:xfrm>
        </p:spPr>
        <p:txBody>
          <a:bodyPr rtlCol="0" anchor="b">
            <a:normAutofit/>
          </a:bodyPr>
          <a:lstStyle>
            <a:lvl1pPr>
              <a:defRPr sz="3200"/>
            </a:lvl1pPr>
          </a:lstStyle>
          <a:p>
            <a:pPr rtl="0"/>
            <a:r>
              <a:rPr lang="it-IT" noProof="0"/>
              <a:t>Fare clic per modificare lo stile del titolo</a:t>
            </a:r>
          </a:p>
        </p:txBody>
      </p:sp>
      <p:sp>
        <p:nvSpPr>
          <p:cNvPr id="3" name="Segnaposto immagine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4" name="Segnaposto testo 3"/>
          <p:cNvSpPr>
            <a:spLocks noGrp="1"/>
          </p:cNvSpPr>
          <p:nvPr>
            <p:ph type="body" sz="half" idx="2"/>
          </p:nvPr>
        </p:nvSpPr>
        <p:spPr>
          <a:xfrm>
            <a:off x="1450329" y="3145992"/>
            <a:ext cx="5524404" cy="2003742"/>
          </a:xfrm>
        </p:spPr>
        <p:txBody>
          <a:bodyPr rtlCol="0">
            <a:normAutofit/>
          </a:bodyPr>
          <a:lstStyle>
            <a:lvl1pPr marL="0" indent="0" algn="l" rtl="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stili del testo dello schema</a:t>
            </a:r>
          </a:p>
        </p:txBody>
      </p:sp>
      <p:sp>
        <p:nvSpPr>
          <p:cNvPr id="5" name="Segnaposto data 4"/>
          <p:cNvSpPr>
            <a:spLocks noGrp="1"/>
          </p:cNvSpPr>
          <p:nvPr>
            <p:ph type="dt" sz="half" idx="10"/>
          </p:nvPr>
        </p:nvSpPr>
        <p:spPr>
          <a:xfrm>
            <a:off x="7236069" y="6332578"/>
            <a:ext cx="4315852" cy="320123"/>
          </a:xfrm>
        </p:spPr>
        <p:txBody>
          <a:bodyPr rtlCol="0"/>
          <a:lstStyle>
            <a:lvl1pPr algn="r">
              <a:defRPr/>
            </a:lvl1pPr>
          </a:lstStyle>
          <a:p>
            <a:pPr rtl="0"/>
            <a:fld id="{93120E2E-BEF4-491E-849C-CCF221534680}" type="datetime1">
              <a:rPr lang="it-IT" noProof="0" smtClean="0"/>
              <a:t>18/07/2024</a:t>
            </a:fld>
            <a:endParaRPr lang="it-IT" noProof="0"/>
          </a:p>
        </p:txBody>
      </p:sp>
      <p:sp>
        <p:nvSpPr>
          <p:cNvPr id="6" name="Segnaposto piè di pagina 5"/>
          <p:cNvSpPr>
            <a:spLocks noGrp="1"/>
          </p:cNvSpPr>
          <p:nvPr>
            <p:ph type="ftr" sz="quarter" idx="11"/>
          </p:nvPr>
        </p:nvSpPr>
        <p:spPr>
          <a:xfrm>
            <a:off x="1447382" y="6332578"/>
            <a:ext cx="5541004" cy="320931"/>
          </a:xfrm>
        </p:spPr>
        <p:txBody>
          <a:bodyPr rtlCol="0"/>
          <a:lstStyle/>
          <a:p>
            <a:pPr rtl="0"/>
            <a:r>
              <a:rPr lang="it-IT" noProof="0"/>
              <a:t>Aggiungere un piè di pagina qui</a:t>
            </a:r>
          </a:p>
        </p:txBody>
      </p:sp>
      <p:cxnSp>
        <p:nvCxnSpPr>
          <p:cNvPr id="31" name="Connettore diritto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rtlCol="0" anchor="t"/>
          <a:lstStyle>
            <a:lvl1pPr rtl="0">
              <a:defRPr/>
            </a:lvl1pPr>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cxnSp>
        <p:nvCxnSpPr>
          <p:cNvPr id="33" name="Connettore diritto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olo 5">
            <a:extLst>
              <a:ext uri="{FF2B5EF4-FFF2-40B4-BE49-F238E27FC236}">
                <a16:creationId xmlns:a16="http://schemas.microsoft.com/office/drawing/2014/main" id="{C414FF1F-6558-4E39-87DB-276E44F5477C}"/>
              </a:ext>
            </a:extLst>
          </p:cNvPr>
          <p:cNvSpPr>
            <a:spLocks noGrp="1"/>
          </p:cNvSpPr>
          <p:nvPr>
            <p:ph type="title"/>
          </p:nvPr>
        </p:nvSpPr>
        <p:spPr>
          <a:xfrm>
            <a:off x="1294363" y="804519"/>
            <a:ext cx="9605397" cy="1049235"/>
          </a:xfrm>
        </p:spPr>
        <p:txBody>
          <a:bodyPr rtlCol="0"/>
          <a:lstStyle>
            <a:lvl1pPr rtl="0">
              <a:defRPr/>
            </a:lvl1pPr>
          </a:lstStyle>
          <a:p>
            <a:pPr rtl="0"/>
            <a:r>
              <a:rPr lang="it-IT" noProof="0" dirty="0"/>
              <a:t>Fare clic per modificare lo stile del titolo</a:t>
            </a:r>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774423" y="1756130"/>
            <a:ext cx="8643154" cy="1887950"/>
          </a:xfrm>
        </p:spPr>
        <p:txBody>
          <a:bodyPr rtlCol="0" anchor="b">
            <a:normAutofit/>
          </a:bodyPr>
          <a:lstStyle>
            <a:lvl1pPr algn="l">
              <a:defRPr sz="3600"/>
            </a:lvl1pPr>
          </a:lstStyle>
          <a:p>
            <a:pPr rtl="0"/>
            <a:r>
              <a:rPr lang="it-IT" noProof="0"/>
              <a:t>Fare clic per modificare lo stile del titolo</a:t>
            </a:r>
          </a:p>
        </p:txBody>
      </p:sp>
      <p:sp>
        <p:nvSpPr>
          <p:cNvPr id="3" name="Segnaposto testo 2"/>
          <p:cNvSpPr>
            <a:spLocks noGrp="1"/>
          </p:cNvSpPr>
          <p:nvPr>
            <p:ph type="body" idx="1"/>
          </p:nvPr>
        </p:nvSpPr>
        <p:spPr>
          <a:xfrm>
            <a:off x="1780777" y="3806195"/>
            <a:ext cx="8630446" cy="1012929"/>
          </a:xfrm>
        </p:spPr>
        <p:txBody>
          <a:bodyPr tIns="91440" rtlCol="0">
            <a:normAutofit/>
          </a:bodyPr>
          <a:lstStyle>
            <a:lvl1pPr marL="0" indent="0" algn="l" rtl="0">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stili del testo dello schema</a:t>
            </a:r>
          </a:p>
        </p:txBody>
      </p:sp>
      <p:sp>
        <p:nvSpPr>
          <p:cNvPr id="4" name="Segnaposto data 3"/>
          <p:cNvSpPr>
            <a:spLocks noGrp="1"/>
          </p:cNvSpPr>
          <p:nvPr>
            <p:ph type="dt" sz="half" idx="10"/>
          </p:nvPr>
        </p:nvSpPr>
        <p:spPr/>
        <p:txBody>
          <a:bodyPr rtlCol="0"/>
          <a:lstStyle/>
          <a:p>
            <a:pPr rtl="0"/>
            <a:fld id="{C502C77F-8300-445B-A299-B5226250EE0B}" type="datetime1">
              <a:rPr lang="it-IT" noProof="0" smtClean="0"/>
              <a:t>18/07/2024</a:t>
            </a:fld>
            <a:endParaRPr lang="it-IT" noProof="0"/>
          </a:p>
        </p:txBody>
      </p:sp>
      <p:sp>
        <p:nvSpPr>
          <p:cNvPr id="5" name="Segnaposto piè di pagina 4"/>
          <p:cNvSpPr>
            <a:spLocks noGrp="1"/>
          </p:cNvSpPr>
          <p:nvPr>
            <p:ph type="ftr" sz="quarter" idx="11"/>
          </p:nvPr>
        </p:nvSpPr>
        <p:spPr/>
        <p:txBody>
          <a:bodyPr rtlCol="0"/>
          <a:lstStyle/>
          <a:p>
            <a:pPr rtl="0"/>
            <a:r>
              <a:rPr lang="it-IT" noProof="0"/>
              <a:t>Aggiungere un piè di pagina qui</a:t>
            </a:r>
          </a:p>
        </p:txBody>
      </p:sp>
      <p:cxnSp>
        <p:nvCxnSpPr>
          <p:cNvPr id="15" name="Connettore diritto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1292239" y="2161853"/>
            <a:ext cx="4645152" cy="3448595"/>
          </a:xfrm>
        </p:spPr>
        <p:txBody>
          <a:bodyPr rtlCol="0"/>
          <a:lstStyle>
            <a:lvl1pPr rtl="0">
              <a:defRPr/>
            </a:lvl1pPr>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p:cNvSpPr>
            <a:spLocks noGrp="1"/>
          </p:cNvSpPr>
          <p:nvPr>
            <p:ph sz="half" idx="2"/>
          </p:nvPr>
        </p:nvSpPr>
        <p:spPr>
          <a:xfrm>
            <a:off x="6258679" y="2168318"/>
            <a:ext cx="4645152" cy="3441520"/>
          </a:xfrm>
        </p:spPr>
        <p:txBody>
          <a:bodyPr rtlCol="0"/>
          <a:lstStyle>
            <a:lvl1pPr rtl="0">
              <a:defRPr/>
            </a:lvl1pPr>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data 4"/>
          <p:cNvSpPr>
            <a:spLocks noGrp="1"/>
          </p:cNvSpPr>
          <p:nvPr>
            <p:ph type="dt" sz="half" idx="10"/>
          </p:nvPr>
        </p:nvSpPr>
        <p:spPr/>
        <p:txBody>
          <a:bodyPr rtlCol="0"/>
          <a:lstStyle/>
          <a:p>
            <a:pPr rtl="0"/>
            <a:fld id="{34880BFE-ABD0-4AB8-9CDA-AADB3AF3673A}" type="datetime1">
              <a:rPr lang="it-IT" noProof="0" smtClean="0"/>
              <a:t>18/07/2024</a:t>
            </a:fld>
            <a:endParaRPr lang="it-IT" noProof="0"/>
          </a:p>
        </p:txBody>
      </p:sp>
      <p:sp>
        <p:nvSpPr>
          <p:cNvPr id="6" name="Segnaposto piè di pagina 5"/>
          <p:cNvSpPr>
            <a:spLocks noGrp="1"/>
          </p:cNvSpPr>
          <p:nvPr>
            <p:ph type="ftr" sz="quarter" idx="11"/>
          </p:nvPr>
        </p:nvSpPr>
        <p:spPr/>
        <p:txBody>
          <a:bodyPr rtlCol="0"/>
          <a:lstStyle/>
          <a:p>
            <a:pPr rtl="0"/>
            <a:r>
              <a:rPr lang="it-IT" noProof="0"/>
              <a:t>Aggiungere un piè di pagina qui</a:t>
            </a:r>
          </a:p>
        </p:txBody>
      </p:sp>
      <p:cxnSp>
        <p:nvCxnSpPr>
          <p:cNvPr id="9" name="Connettore diritto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olo 6">
            <a:extLst>
              <a:ext uri="{FF2B5EF4-FFF2-40B4-BE49-F238E27FC236}">
                <a16:creationId xmlns:a16="http://schemas.microsoft.com/office/drawing/2014/main" id="{2F96D46B-C1B8-46AB-87DF-61A8058B1F42}"/>
              </a:ext>
            </a:extLst>
          </p:cNvPr>
          <p:cNvSpPr>
            <a:spLocks noGrp="1"/>
          </p:cNvSpPr>
          <p:nvPr>
            <p:ph type="title"/>
          </p:nvPr>
        </p:nvSpPr>
        <p:spPr/>
        <p:txBody>
          <a:bodyPr rtlCol="0"/>
          <a:lstStyle>
            <a:lvl1pPr rtl="0">
              <a:defRPr/>
            </a:lvl1pPr>
          </a:lstStyle>
          <a:p>
            <a:pPr rtl="0"/>
            <a:r>
              <a:rPr lang="it-IT" noProof="0"/>
              <a:t>Fare clic per modificare lo stile del titolo</a:t>
            </a:r>
            <a:endParaRPr lang="it-IT" noProof="0" dirty="0"/>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287315" y="1950795"/>
            <a:ext cx="4645152" cy="801943"/>
          </a:xfrm>
        </p:spPr>
        <p:txBody>
          <a:bodyPr rtlCol="0" anchor="b">
            <a:normAutofit/>
          </a:bodyPr>
          <a:lstStyle>
            <a:lvl1pPr marL="0" indent="0" rtl="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stili del testo dello schema</a:t>
            </a:r>
          </a:p>
        </p:txBody>
      </p:sp>
      <p:sp>
        <p:nvSpPr>
          <p:cNvPr id="4" name="Segnaposto contenuto 3"/>
          <p:cNvSpPr>
            <a:spLocks noGrp="1"/>
          </p:cNvSpPr>
          <p:nvPr>
            <p:ph sz="half" idx="2"/>
          </p:nvPr>
        </p:nvSpPr>
        <p:spPr>
          <a:xfrm>
            <a:off x="1287315" y="2755515"/>
            <a:ext cx="4645152" cy="2644457"/>
          </a:xfrm>
        </p:spPr>
        <p:txBody>
          <a:bodyPr rtlCol="0"/>
          <a:lstStyle>
            <a:lvl1pPr rtl="0">
              <a:defRPr/>
            </a:lvl1pPr>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p:cNvSpPr>
            <a:spLocks noGrp="1"/>
          </p:cNvSpPr>
          <p:nvPr>
            <p:ph type="body" sz="quarter" idx="3"/>
          </p:nvPr>
        </p:nvSpPr>
        <p:spPr>
          <a:xfrm>
            <a:off x="6252486" y="1954249"/>
            <a:ext cx="4645152" cy="802237"/>
          </a:xfrm>
        </p:spPr>
        <p:txBody>
          <a:bodyPr rtlCol="0" anchor="b">
            <a:normAutofit/>
          </a:bodyPr>
          <a:lstStyle>
            <a:lvl1pPr marL="0" indent="0" rtl="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stili del testo dello schema</a:t>
            </a:r>
          </a:p>
        </p:txBody>
      </p:sp>
      <p:sp>
        <p:nvSpPr>
          <p:cNvPr id="6" name="Segnaposto contenuto 5"/>
          <p:cNvSpPr>
            <a:spLocks noGrp="1"/>
          </p:cNvSpPr>
          <p:nvPr>
            <p:ph sz="quarter" idx="4"/>
          </p:nvPr>
        </p:nvSpPr>
        <p:spPr>
          <a:xfrm>
            <a:off x="6252486" y="2752737"/>
            <a:ext cx="4645152" cy="2637371"/>
          </a:xfrm>
        </p:spPr>
        <p:txBody>
          <a:bodyPr rtlCol="0"/>
          <a:lstStyle>
            <a:lvl1pPr rtl="0">
              <a:defRPr/>
            </a:lvl1pPr>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p:cNvSpPr>
            <a:spLocks noGrp="1"/>
          </p:cNvSpPr>
          <p:nvPr>
            <p:ph type="dt" sz="half" idx="10"/>
          </p:nvPr>
        </p:nvSpPr>
        <p:spPr/>
        <p:txBody>
          <a:bodyPr rtlCol="0"/>
          <a:lstStyle/>
          <a:p>
            <a:pPr rtl="0"/>
            <a:fld id="{BE83AAEC-E371-41F6-A50E-ACE7C8DEA54D}" type="datetime1">
              <a:rPr lang="it-IT" noProof="0" smtClean="0"/>
              <a:t>18/07/2024</a:t>
            </a:fld>
            <a:endParaRPr lang="it-IT" noProof="0"/>
          </a:p>
        </p:txBody>
      </p:sp>
      <p:sp>
        <p:nvSpPr>
          <p:cNvPr id="8" name="Segnaposto piè di pagina 7"/>
          <p:cNvSpPr>
            <a:spLocks noGrp="1"/>
          </p:cNvSpPr>
          <p:nvPr>
            <p:ph type="ftr" sz="quarter" idx="11"/>
          </p:nvPr>
        </p:nvSpPr>
        <p:spPr/>
        <p:txBody>
          <a:bodyPr rtlCol="0"/>
          <a:lstStyle/>
          <a:p>
            <a:pPr rtl="0"/>
            <a:r>
              <a:rPr lang="it-IT" noProof="0"/>
              <a:t>Aggiungere un piè di pagina qui</a:t>
            </a:r>
          </a:p>
        </p:txBody>
      </p:sp>
      <p:cxnSp>
        <p:nvCxnSpPr>
          <p:cNvPr id="11" name="Connettore diritto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olo 8">
            <a:extLst>
              <a:ext uri="{FF2B5EF4-FFF2-40B4-BE49-F238E27FC236}">
                <a16:creationId xmlns:a16="http://schemas.microsoft.com/office/drawing/2014/main" id="{09471694-1220-4CFC-A31F-622E5D3DE2D5}"/>
              </a:ext>
            </a:extLst>
          </p:cNvPr>
          <p:cNvSpPr>
            <a:spLocks noGrp="1"/>
          </p:cNvSpPr>
          <p:nvPr>
            <p:ph type="title"/>
          </p:nvPr>
        </p:nvSpPr>
        <p:spPr/>
        <p:txBody>
          <a:bodyPr rtlCol="0"/>
          <a:lstStyle>
            <a:lvl1pPr rtl="0">
              <a:defRPr/>
            </a:lvl1pPr>
          </a:lstStyle>
          <a:p>
            <a:pPr rtl="0"/>
            <a:r>
              <a:rPr lang="it-IT" noProof="0"/>
              <a:t>Fare clic per modificare lo stile del titolo</a:t>
            </a:r>
            <a:endParaRPr lang="it-IT" noProof="0" dirty="0"/>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rtlCol="0"/>
          <a:lstStyle/>
          <a:p>
            <a:pPr rtl="0"/>
            <a:fld id="{8608E131-7A05-474F-96D8-6DF00EE5E51F}" type="datetime1">
              <a:rPr lang="it-IT" noProof="0" smtClean="0"/>
              <a:t>18/07/2024</a:t>
            </a:fld>
            <a:endParaRPr lang="it-IT" noProof="0"/>
          </a:p>
        </p:txBody>
      </p:sp>
      <p:sp>
        <p:nvSpPr>
          <p:cNvPr id="4" name="Segnaposto piè di pagina 3"/>
          <p:cNvSpPr>
            <a:spLocks noGrp="1"/>
          </p:cNvSpPr>
          <p:nvPr>
            <p:ph type="ftr" sz="quarter" idx="11"/>
          </p:nvPr>
        </p:nvSpPr>
        <p:spPr/>
        <p:txBody>
          <a:bodyPr rtlCol="0"/>
          <a:lstStyle/>
          <a:p>
            <a:pPr rtl="0"/>
            <a:r>
              <a:rPr lang="it-IT" noProof="0"/>
              <a:t>Aggiungere un piè di pagina qui</a:t>
            </a:r>
          </a:p>
        </p:txBody>
      </p:sp>
      <p:cxnSp>
        <p:nvCxnSpPr>
          <p:cNvPr id="7" name="Connettore diritto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olo 4">
            <a:extLst>
              <a:ext uri="{FF2B5EF4-FFF2-40B4-BE49-F238E27FC236}">
                <a16:creationId xmlns:a16="http://schemas.microsoft.com/office/drawing/2014/main" id="{3DF0054B-B64C-418E-A1B8-428EE4A1DB50}"/>
              </a:ext>
            </a:extLst>
          </p:cNvPr>
          <p:cNvSpPr>
            <a:spLocks noGrp="1"/>
          </p:cNvSpPr>
          <p:nvPr>
            <p:ph type="title"/>
          </p:nvPr>
        </p:nvSpPr>
        <p:spPr/>
        <p:txBody>
          <a:bodyPr rtlCol="0"/>
          <a:lstStyle>
            <a:lvl1pPr rtl="0">
              <a:defRPr/>
            </a:lvl1pPr>
          </a:lstStyle>
          <a:p>
            <a:pPr rtl="0"/>
            <a:r>
              <a:rPr lang="it-IT" noProof="0"/>
              <a:t>Fare clic per modificare lo stile del titolo</a:t>
            </a:r>
            <a:endParaRPr lang="it-IT" noProof="0" dirty="0"/>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A6B9C9E8-317C-444F-9F83-5F6EEEF97366}" type="datetime1">
              <a:rPr lang="it-IT" noProof="0" smtClean="0"/>
              <a:t>18/07/2024</a:t>
            </a:fld>
            <a:endParaRPr lang="en-US" noProof="0" dirty="0"/>
          </a:p>
        </p:txBody>
      </p:sp>
      <p:sp>
        <p:nvSpPr>
          <p:cNvPr id="3" name="Segnaposto piè di pagina 2"/>
          <p:cNvSpPr>
            <a:spLocks noGrp="1"/>
          </p:cNvSpPr>
          <p:nvPr>
            <p:ph type="ftr" sz="quarter" idx="11"/>
          </p:nvPr>
        </p:nvSpPr>
        <p:spPr/>
        <p:txBody>
          <a:bodyPr rtlCol="0"/>
          <a:lstStyle/>
          <a:p>
            <a:pPr rtl="0"/>
            <a:r>
              <a:rPr lang="it-IT" noProof="0"/>
              <a:t>Aggiungere un piè di pagina qui</a:t>
            </a:r>
            <a:endParaRPr lang="en-US" noProof="0" dirty="0"/>
          </a:p>
        </p:txBody>
      </p:sp>
    </p:spTree>
    <p:extLst>
      <p:ext uri="{BB962C8B-B14F-4D97-AF65-F5344CB8AC3E}">
        <p14:creationId xmlns:p14="http://schemas.microsoft.com/office/powerpoint/2010/main" val="377124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95246" y="1645522"/>
            <a:ext cx="5807176" cy="3840852"/>
          </a:xfrm>
        </p:spPr>
        <p:txBody>
          <a:bodyPr rtlCol="0" anchor="ctr"/>
          <a:lstStyle>
            <a:lvl1pPr rtl="0">
              <a:defRPr/>
            </a:lvl1pPr>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p:cNvSpPr>
            <a:spLocks noGrp="1"/>
          </p:cNvSpPr>
          <p:nvPr>
            <p:ph type="body" sz="half" idx="2"/>
          </p:nvPr>
        </p:nvSpPr>
        <p:spPr>
          <a:xfrm>
            <a:off x="1290909" y="1645522"/>
            <a:ext cx="3600000" cy="383672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stili del testo dello schema</a:t>
            </a:r>
          </a:p>
        </p:txBody>
      </p:sp>
      <p:sp>
        <p:nvSpPr>
          <p:cNvPr id="5" name="Segnaposto data 4"/>
          <p:cNvSpPr>
            <a:spLocks noGrp="1"/>
          </p:cNvSpPr>
          <p:nvPr>
            <p:ph type="dt" sz="half" idx="10"/>
          </p:nvPr>
        </p:nvSpPr>
        <p:spPr/>
        <p:txBody>
          <a:bodyPr rtlCol="0"/>
          <a:lstStyle/>
          <a:p>
            <a:pPr rtl="0"/>
            <a:fld id="{1054318C-8B16-4CEB-8051-A08097DDFFC1}" type="datetime1">
              <a:rPr lang="it-IT" noProof="0" smtClean="0"/>
              <a:t>18/07/2024</a:t>
            </a:fld>
            <a:endParaRPr lang="it-IT" noProof="0"/>
          </a:p>
        </p:txBody>
      </p:sp>
      <p:sp>
        <p:nvSpPr>
          <p:cNvPr id="6" name="Segnaposto piè di pagina 5"/>
          <p:cNvSpPr>
            <a:spLocks noGrp="1"/>
          </p:cNvSpPr>
          <p:nvPr>
            <p:ph type="ftr" sz="quarter" idx="11"/>
          </p:nvPr>
        </p:nvSpPr>
        <p:spPr/>
        <p:txBody>
          <a:bodyPr rtlCol="0"/>
          <a:lstStyle/>
          <a:p>
            <a:pPr rtl="0"/>
            <a:r>
              <a:rPr lang="it-IT" noProof="0"/>
              <a:t>Aggiungere un piè di pagina qui</a:t>
            </a:r>
          </a:p>
        </p:txBody>
      </p:sp>
      <p:cxnSp>
        <p:nvCxnSpPr>
          <p:cNvPr id="9" name="Connettore diritto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olo 6">
            <a:extLst>
              <a:ext uri="{FF2B5EF4-FFF2-40B4-BE49-F238E27FC236}">
                <a16:creationId xmlns:a16="http://schemas.microsoft.com/office/drawing/2014/main" id="{1B74F78C-6D32-47C3-ABB2-6E7092A9C4A3}"/>
              </a:ext>
            </a:extLst>
          </p:cNvPr>
          <p:cNvSpPr>
            <a:spLocks noGrp="1"/>
          </p:cNvSpPr>
          <p:nvPr>
            <p:ph type="title"/>
          </p:nvPr>
        </p:nvSpPr>
        <p:spPr/>
        <p:txBody>
          <a:bodyPr rtlCol="0"/>
          <a:lstStyle>
            <a:lvl1pPr rtl="0">
              <a:defRPr/>
            </a:lvl1pPr>
          </a:lstStyle>
          <a:p>
            <a:pPr rtl="0"/>
            <a:r>
              <a:rPr lang="it-IT" noProof="0"/>
              <a:t>Fare clic per modificare lo stile del titolo</a:t>
            </a:r>
            <a:endParaRPr lang="it-IT" noProof="0" dirty="0"/>
          </a:p>
        </p:txBody>
      </p:sp>
    </p:spTree>
    <p:extLst>
      <p:ext uri="{BB962C8B-B14F-4D97-AF65-F5344CB8AC3E}">
        <p14:creationId xmlns:p14="http://schemas.microsoft.com/office/powerpoint/2010/main" val="328165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to e raccolta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00394" y="3128470"/>
            <a:ext cx="3024000" cy="1906565"/>
          </a:xfrm>
        </p:spPr>
        <p:txBody>
          <a:bodyPr rtlCol="0" anchor="ctr"/>
          <a:lstStyle>
            <a:lvl1pPr rtl="0">
              <a:defRPr/>
            </a:lvl1pPr>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p:cNvSpPr>
            <a:spLocks noGrp="1"/>
          </p:cNvSpPr>
          <p:nvPr>
            <p:ph type="body" sz="half" idx="2"/>
          </p:nvPr>
        </p:nvSpPr>
        <p:spPr>
          <a:xfrm>
            <a:off x="7873638" y="5144980"/>
            <a:ext cx="3036438" cy="807405"/>
          </a:xfrm>
        </p:spPr>
        <p:txBody>
          <a:bodyPr rtlCol="0"/>
          <a:lstStyle>
            <a:lvl1pPr marL="0" indent="0" algn="l"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stili del testo dello schema</a:t>
            </a:r>
          </a:p>
        </p:txBody>
      </p:sp>
      <p:sp>
        <p:nvSpPr>
          <p:cNvPr id="5" name="Segnaposto data 4"/>
          <p:cNvSpPr>
            <a:spLocks noGrp="1"/>
          </p:cNvSpPr>
          <p:nvPr>
            <p:ph type="dt" sz="half" idx="10"/>
          </p:nvPr>
        </p:nvSpPr>
        <p:spPr/>
        <p:txBody>
          <a:bodyPr rtlCol="0"/>
          <a:lstStyle/>
          <a:p>
            <a:pPr rtl="0"/>
            <a:fld id="{85FBE138-CAA8-48C0-BBF9-DD6CC457517E}" type="datetime1">
              <a:rPr lang="it-IT" noProof="0" smtClean="0"/>
              <a:t>18/07/2024</a:t>
            </a:fld>
            <a:endParaRPr lang="it-IT" noProof="0"/>
          </a:p>
        </p:txBody>
      </p:sp>
      <p:sp>
        <p:nvSpPr>
          <p:cNvPr id="6" name="Segnaposto piè di pagina 5"/>
          <p:cNvSpPr>
            <a:spLocks noGrp="1"/>
          </p:cNvSpPr>
          <p:nvPr>
            <p:ph type="ftr" sz="quarter" idx="11"/>
          </p:nvPr>
        </p:nvSpPr>
        <p:spPr/>
        <p:txBody>
          <a:bodyPr rtlCol="0"/>
          <a:lstStyle/>
          <a:p>
            <a:pPr rtl="0"/>
            <a:r>
              <a:rPr lang="it-IT" noProof="0"/>
              <a:t>Aggiungere un piè di pagina qui</a:t>
            </a:r>
          </a:p>
        </p:txBody>
      </p:sp>
      <p:cxnSp>
        <p:nvCxnSpPr>
          <p:cNvPr id="9" name="Connettore diritto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Segnaposto contenuto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rtlCol="0" anchor="ctr"/>
          <a:lstStyle>
            <a:lvl1pPr rtl="0">
              <a:defRPr/>
            </a:lvl1pPr>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0" name="Segnaposto contenuto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rtlCol="0" anchor="ctr"/>
          <a:lstStyle>
            <a:lvl1pPr rtl="0">
              <a:defRPr/>
            </a:lvl1pPr>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1" name="Segnaposto testo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rtlCol="0"/>
          <a:lstStyle>
            <a:lvl1pPr marL="0" indent="0" algn="l"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stili del testo dello schema</a:t>
            </a:r>
          </a:p>
        </p:txBody>
      </p:sp>
      <p:sp>
        <p:nvSpPr>
          <p:cNvPr id="12" name="Segnaposto testo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stili del testo dello schema</a:t>
            </a:r>
          </a:p>
        </p:txBody>
      </p:sp>
      <p:cxnSp>
        <p:nvCxnSpPr>
          <p:cNvPr id="13" name="Connettore diritto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Connettore diritto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Segnaposto testo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rtlCol="0">
            <a:noAutofit/>
          </a:bodyPr>
          <a:lstStyle/>
          <a:p>
            <a:pPr lvl="0" rtl="0"/>
            <a:r>
              <a:rPr lang="it-IT" noProof="0"/>
              <a:t>Fare clic per modificare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Titolo 6">
            <a:extLst>
              <a:ext uri="{FF2B5EF4-FFF2-40B4-BE49-F238E27FC236}">
                <a16:creationId xmlns:a16="http://schemas.microsoft.com/office/drawing/2014/main" id="{2C1ABD52-D5FE-4FC2-8449-5DA0E52853E1}"/>
              </a:ext>
            </a:extLst>
          </p:cNvPr>
          <p:cNvSpPr>
            <a:spLocks noGrp="1"/>
          </p:cNvSpPr>
          <p:nvPr>
            <p:ph type="title"/>
          </p:nvPr>
        </p:nvSpPr>
        <p:spPr/>
        <p:txBody>
          <a:bodyPr rtlCol="0"/>
          <a:lstStyle>
            <a:lvl1pPr rtl="0">
              <a:defRPr/>
            </a:lvl1pPr>
          </a:lstStyle>
          <a:p>
            <a:pPr rtl="0"/>
            <a:r>
              <a:rPr lang="it-IT" noProof="0"/>
              <a:t>Fare clic per modificare lo stile del titolo</a:t>
            </a:r>
            <a:endParaRPr lang="it-IT" noProof="0" dirty="0"/>
          </a:p>
        </p:txBody>
      </p:sp>
    </p:spTree>
    <p:extLst>
      <p:ext uri="{BB962C8B-B14F-4D97-AF65-F5344CB8AC3E}">
        <p14:creationId xmlns:p14="http://schemas.microsoft.com/office/powerpoint/2010/main" val="224270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ttangolo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magine 6"/>
          <p:cNvPicPr>
            <a:picLocks noChangeAspect="1"/>
          </p:cNvPicPr>
          <p:nvPr/>
        </p:nvPicPr>
        <p:blipFill rotWithShape="1">
          <a:blip r:embed="rId13" cstate="screen">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a:ln>
            <a:solidFill>
              <a:srgbClr val="C00000"/>
            </a:solidFill>
          </a:ln>
        </p:spPr>
      </p:pic>
      <p:sp>
        <p:nvSpPr>
          <p:cNvPr id="2" name="Segnaposto titolo 1"/>
          <p:cNvSpPr>
            <a:spLocks noGrp="1"/>
          </p:cNvSpPr>
          <p:nvPr>
            <p:ph type="title"/>
          </p:nvPr>
        </p:nvSpPr>
        <p:spPr>
          <a:xfrm>
            <a:off x="1294364" y="804519"/>
            <a:ext cx="7219442" cy="1049235"/>
          </a:xfrm>
          <a:prstGeom prst="rect">
            <a:avLst/>
          </a:prstGeom>
        </p:spPr>
        <p:txBody>
          <a:bodyPr vert="horz" lIns="91440" tIns="45720" rIns="91440" bIns="45720" rtlCol="0" anchor="t">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cxnSp>
        <p:nvCxnSpPr>
          <p:cNvPr id="10" name="Connettore diritto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9" name="Immagin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206037" y="-98853"/>
            <a:ext cx="2985963" cy="1075038"/>
          </a:xfrm>
          <a:prstGeom prst="rect">
            <a:avLst/>
          </a:prstGeom>
        </p:spPr>
      </p:pic>
      <p:sp>
        <p:nvSpPr>
          <p:cNvPr id="5" name="Segnaposto piè di pagina 4"/>
          <p:cNvSpPr>
            <a:spLocks noGrp="1"/>
          </p:cNvSpPr>
          <p:nvPr>
            <p:ph type="ftr" sz="quarter" idx="3"/>
          </p:nvPr>
        </p:nvSpPr>
        <p:spPr>
          <a:xfrm>
            <a:off x="716692" y="6339730"/>
            <a:ext cx="6516508" cy="332919"/>
          </a:xfrm>
          <a:prstGeom prst="rect">
            <a:avLst/>
          </a:prstGeom>
        </p:spPr>
        <p:txBody>
          <a:bodyPr vert="horz" lIns="91440" tIns="45720" rIns="91440" bIns="45720" rtlCol="0" anchor="ctr"/>
          <a:lstStyle>
            <a:lvl1pPr algn="l">
              <a:defRPr sz="1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it-IT"/>
              <a:t>Progetto Sistema Informativo per la Terza Missione     |     Gruppo di lavoro     |     26/04/21</a:t>
            </a:r>
            <a:endParaRPr lang="it-IT" dirty="0"/>
          </a:p>
        </p:txBody>
      </p:sp>
      <p:sp>
        <p:nvSpPr>
          <p:cNvPr id="4" name="Segnaposto data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fld id="{149CA47E-3A64-4ECB-9337-D88FC852C0AD}" type="slidenum">
              <a:rPr lang="it-IT" smtClean="0"/>
              <a:pPr/>
              <a:t>‹N›</a:t>
            </a:fld>
            <a:endParaRPr lang="it-IT" dirty="0"/>
          </a:p>
        </p:txBody>
      </p: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6" r:id="rId9"/>
    <p:sldLayoutId id="2147483693" r:id="rId10"/>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yunivr.univr.it/it/come-fare-per?p_p_id=it_univr_comefareper_ComeFarePerPortlet&amp;p_p_lifecycle=0&amp;p_p_state=normal&amp;p_p_mode=view&amp;_it_univr_comefareper_ComeFarePerPortlet_mvcRenderCommandName=%2Fcomefareper%2Fgruppo&amp;_it_univr_comefareper_ComeFarePerPortlet_servizioGruppoId=2" TargetMode="External"/><Relationship Id="rId2" Type="http://schemas.openxmlformats.org/officeDocument/2006/relationships/hyperlink" Target="https://myunivr.univr.it/it/come-fare-per" TargetMode="External"/><Relationship Id="rId1" Type="http://schemas.openxmlformats.org/officeDocument/2006/relationships/slideLayout" Target="../slideLayouts/slideLayout2.xml"/><Relationship Id="rId5" Type="http://schemas.openxmlformats.org/officeDocument/2006/relationships/hyperlink" Target="https://helpdesk.univr.it/CAisd/pdmweb.exe" TargetMode="External"/><Relationship Id="rId4" Type="http://schemas.openxmlformats.org/officeDocument/2006/relationships/hyperlink" Target="https://myunivr.univr.it/it/come-fare-per?p_p_id=it_univr_comefareper_ComeFarePerPortlet&amp;p_p_lifecycle=0&amp;p_p_state=normal&amp;p_p_mode=view&amp;_it_univr_comefareper_ComeFarePerPortlet_mvcRenderCommandName=%2Fcomefareper%2Fservizio&amp;_it_univr_comefareper_ComeFarePerPortlet_servizioId=58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nvur.it/attivita/temi/lineeguidasua-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anvur.it/attivita/vqr/vqr-2015-2019/"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4400" dirty="0"/>
              <a:t>Sistema informativo per la terza missione</a:t>
            </a:r>
          </a:p>
        </p:txBody>
      </p:sp>
      <p:sp>
        <p:nvSpPr>
          <p:cNvPr id="3" name="Sottotitolo 2"/>
          <p:cNvSpPr>
            <a:spLocks noGrp="1"/>
          </p:cNvSpPr>
          <p:nvPr>
            <p:ph type="subTitle" idx="1"/>
          </p:nvPr>
        </p:nvSpPr>
        <p:spPr/>
        <p:txBody>
          <a:bodyPr>
            <a:normAutofit fontScale="62500" lnSpcReduction="20000"/>
          </a:bodyPr>
          <a:lstStyle/>
          <a:p>
            <a:r>
              <a:rPr lang="it-IT" dirty="0"/>
              <a:t>Incontro di aggiornamento per REFERENTI iris </a:t>
            </a:r>
            <a:r>
              <a:rPr lang="it-IT" dirty="0" err="1"/>
              <a:t>tm</a:t>
            </a:r>
            <a:r>
              <a:rPr lang="it-IT" dirty="0"/>
              <a:t> DI DIPARTIMENTO</a:t>
            </a:r>
          </a:p>
          <a:p>
            <a:r>
              <a:rPr lang="it-IT" dirty="0"/>
              <a:t>Avvio modulo iris formazione continua</a:t>
            </a:r>
          </a:p>
          <a:p>
            <a:r>
              <a:rPr lang="it-IT" dirty="0"/>
              <a:t>18 luglio 2024</a:t>
            </a:r>
          </a:p>
          <a:p>
            <a:endParaRPr lang="it-IT" dirty="0"/>
          </a:p>
          <a:p>
            <a:endParaRPr lang="it-IT" dirty="0"/>
          </a:p>
        </p:txBody>
      </p:sp>
    </p:spTree>
    <p:extLst>
      <p:ext uri="{BB962C8B-B14F-4D97-AF65-F5344CB8AC3E}">
        <p14:creationId xmlns:p14="http://schemas.microsoft.com/office/powerpoint/2010/main" val="226319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85000" lnSpcReduction="20000"/>
          </a:bodyPr>
          <a:lstStyle/>
          <a:p>
            <a:r>
              <a:rPr lang="it-IT" dirty="0"/>
              <a:t>Una condizione per il riconoscimento delle attività di formazione continua è che </a:t>
            </a:r>
            <a:r>
              <a:rPr lang="it-IT" b="1" dirty="0"/>
              <a:t>non rilascino titoli di tipo accademico</a:t>
            </a:r>
            <a:r>
              <a:rPr lang="it-IT" dirty="0"/>
              <a:t> e che siano disciplinate da una </a:t>
            </a:r>
            <a:r>
              <a:rPr lang="it-IT" b="1" dirty="0"/>
              <a:t>apposita convenzione </a:t>
            </a:r>
            <a:r>
              <a:rPr lang="it-IT" dirty="0"/>
              <a:t>fra il dipartimento o l’ateneo interessato e l’organizzazione esterna. Si possono assimilare alle attività suddette anche iniziative svolte in assenza di una convenzione, purché sulla base di </a:t>
            </a:r>
            <a:r>
              <a:rPr lang="it-IT" b="1" dirty="0"/>
              <a:t>atti formali del dipartimento o dell’ateneo </a:t>
            </a:r>
            <a:r>
              <a:rPr lang="it-IT" dirty="0"/>
              <a:t>(es. </a:t>
            </a:r>
            <a:r>
              <a:rPr lang="it-IT" b="1" dirty="0"/>
              <a:t>delibere</a:t>
            </a:r>
            <a:r>
              <a:rPr lang="it-IT" dirty="0"/>
              <a:t> di attivazione del corso), dalle quali si evinca </a:t>
            </a:r>
            <a:r>
              <a:rPr lang="it-IT" u="sng" dirty="0"/>
              <a:t>l’obiettivo di una formazione funzionale alla specializzazione nel lavoro o all’inserimento nello stesso</a:t>
            </a:r>
            <a:r>
              <a:rPr lang="it-IT" dirty="0"/>
              <a:t>. In particolare, l’attività di formazione continua organizzata da enti esterni alla quale un docente dell’Ateneo partecipa deve essere assunta come tale dal Dipartimento (tramite, ad esempio, la presentazione, in Dipartimento, della lettera d’invito del docente o della locandina dell’evento cui il docente partecipa).</a:t>
            </a:r>
          </a:p>
          <a:p>
            <a:r>
              <a:rPr lang="it-IT" dirty="0"/>
              <a:t>Inoltre, I partecipanti ai corsi di formazione continua non possono essere coloro che tipicamente usufruiscono della didattica di ateneo, ovvero gli studenti iscritti ai corsi triennali, magistrali, a ciclo unico o di dottorato.</a:t>
            </a:r>
          </a:p>
          <a:p>
            <a:endParaRPr lang="it-IT" dirty="0"/>
          </a:p>
          <a:p>
            <a:endParaRPr lang="it-IT" dirty="0"/>
          </a:p>
          <a:p>
            <a:endParaRPr lang="it-IT" dirty="0"/>
          </a:p>
        </p:txBody>
      </p:sp>
      <p:sp>
        <p:nvSpPr>
          <p:cNvPr id="3" name="Titolo 2"/>
          <p:cNvSpPr>
            <a:spLocks noGrp="1"/>
          </p:cNvSpPr>
          <p:nvPr>
            <p:ph type="title"/>
          </p:nvPr>
        </p:nvSpPr>
        <p:spPr/>
        <p:txBody>
          <a:bodyPr/>
          <a:lstStyle/>
          <a:p>
            <a:r>
              <a:rPr lang="it-IT" dirty="0"/>
              <a:t>FORMAZIONE CONTINUA</a:t>
            </a:r>
          </a:p>
        </p:txBody>
      </p:sp>
    </p:spTree>
    <p:extLst>
      <p:ext uri="{BB962C8B-B14F-4D97-AF65-F5344CB8AC3E}">
        <p14:creationId xmlns:p14="http://schemas.microsoft.com/office/powerpoint/2010/main" val="92413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46F0DC0F-430D-4437-A229-C644EA4C3A71}"/>
              </a:ext>
            </a:extLst>
          </p:cNvPr>
          <p:cNvSpPr>
            <a:spLocks noGrp="1"/>
          </p:cNvSpPr>
          <p:nvPr>
            <p:ph idx="1"/>
          </p:nvPr>
        </p:nvSpPr>
        <p:spPr>
          <a:xfrm>
            <a:off x="1043535" y="3908825"/>
            <a:ext cx="9603275" cy="3450613"/>
          </a:xfrm>
        </p:spPr>
        <p:txBody>
          <a:bodyPr>
            <a:normAutofit/>
          </a:bodyPr>
          <a:lstStyle/>
          <a:p>
            <a:pPr marL="0" indent="0">
              <a:buNone/>
            </a:pPr>
            <a:r>
              <a:rPr lang="it-IT" sz="1800" dirty="0"/>
              <a:t>Quindi la rilevazione tramite IRIS FC deve essere effettuata </a:t>
            </a:r>
            <a:r>
              <a:rPr lang="it-IT" sz="1800" b="1" u="sng" dirty="0"/>
              <a:t>solo per l’inserimento di attività di formazione continua e le attività di formazione continua in Medicina (ECM) non gestite centralmente dall’UO Post </a:t>
            </a:r>
            <a:r>
              <a:rPr lang="it-IT" sz="1800" b="1" u="sng" dirty="0" err="1"/>
              <a:t>Lauream</a:t>
            </a:r>
            <a:r>
              <a:rPr lang="it-IT" sz="1800" b="1" u="sng" dirty="0"/>
              <a:t> (ovverosia quelle rintracciabili nel sito web di Ateneo alla voce “corsi di formazione professionale” e “corsi di formazione continua”)</a:t>
            </a:r>
            <a:r>
              <a:rPr lang="it-IT" sz="1800" dirty="0"/>
              <a:t>, in attesa che </a:t>
            </a:r>
            <a:r>
              <a:rPr lang="it-IT" sz="1800" dirty="0" err="1"/>
              <a:t>Cineca</a:t>
            </a:r>
            <a:r>
              <a:rPr lang="it-IT" sz="1800" dirty="0"/>
              <a:t> implementi una funzione di interoperabilità fra il sistema gestionale di ESSE3 con IRIS (in modo quindi da riversare automaticamente in IRIS le informazioni già presenti in ESSE3).</a:t>
            </a:r>
          </a:p>
          <a:p>
            <a:endParaRPr lang="it-IT" dirty="0"/>
          </a:p>
        </p:txBody>
      </p:sp>
      <p:sp>
        <p:nvSpPr>
          <p:cNvPr id="3" name="Titolo 2">
            <a:extLst>
              <a:ext uri="{FF2B5EF4-FFF2-40B4-BE49-F238E27FC236}">
                <a16:creationId xmlns:a16="http://schemas.microsoft.com/office/drawing/2014/main" id="{B27CB438-64FE-4FF2-A77B-B72F7DB4C88A}"/>
              </a:ext>
            </a:extLst>
          </p:cNvPr>
          <p:cNvSpPr>
            <a:spLocks noGrp="1"/>
          </p:cNvSpPr>
          <p:nvPr>
            <p:ph type="title"/>
          </p:nvPr>
        </p:nvSpPr>
        <p:spPr/>
        <p:txBody>
          <a:bodyPr/>
          <a:lstStyle/>
          <a:p>
            <a:r>
              <a:rPr lang="it-IT" dirty="0"/>
              <a:t>Rilevazione Formazione continua</a:t>
            </a:r>
          </a:p>
        </p:txBody>
      </p:sp>
      <p:graphicFrame>
        <p:nvGraphicFramePr>
          <p:cNvPr id="4" name="Diagramma 3">
            <a:extLst>
              <a:ext uri="{FF2B5EF4-FFF2-40B4-BE49-F238E27FC236}">
                <a16:creationId xmlns:a16="http://schemas.microsoft.com/office/drawing/2014/main" id="{78CBF4E9-D78D-43E5-BBBF-1894E87C5F8C}"/>
              </a:ext>
            </a:extLst>
          </p:cNvPr>
          <p:cNvGraphicFramePr/>
          <p:nvPr>
            <p:extLst>
              <p:ext uri="{D42A27DB-BD31-4B8C-83A1-F6EECF244321}">
                <p14:modId xmlns:p14="http://schemas.microsoft.com/office/powerpoint/2010/main" val="2569622239"/>
              </p:ext>
            </p:extLst>
          </p:nvPr>
        </p:nvGraphicFramePr>
        <p:xfrm>
          <a:off x="1467641" y="1853754"/>
          <a:ext cx="8755065" cy="1897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357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789762C2-5A9F-47E1-AAAD-78C1ADBE8C8D}"/>
              </a:ext>
            </a:extLst>
          </p:cNvPr>
          <p:cNvGraphicFramePr>
            <a:graphicFrameLocks noGrp="1"/>
          </p:cNvGraphicFramePr>
          <p:nvPr>
            <p:extLst>
              <p:ext uri="{D42A27DB-BD31-4B8C-83A1-F6EECF244321}">
                <p14:modId xmlns:p14="http://schemas.microsoft.com/office/powerpoint/2010/main" val="1148779332"/>
              </p:ext>
            </p:extLst>
          </p:nvPr>
        </p:nvGraphicFramePr>
        <p:xfrm>
          <a:off x="214313" y="1156555"/>
          <a:ext cx="11887200" cy="3817153"/>
        </p:xfrm>
        <a:graphic>
          <a:graphicData uri="http://schemas.openxmlformats.org/drawingml/2006/table">
            <a:tbl>
              <a:tblPr firstRow="1" firstCol="1" bandRow="1">
                <a:tableStyleId>{3C2FFA5D-87B4-456A-9821-1D502468CF0F}</a:tableStyleId>
              </a:tblPr>
              <a:tblGrid>
                <a:gridCol w="1036076">
                  <a:extLst>
                    <a:ext uri="{9D8B030D-6E8A-4147-A177-3AD203B41FA5}">
                      <a16:colId xmlns:a16="http://schemas.microsoft.com/office/drawing/2014/main" val="3649314827"/>
                    </a:ext>
                  </a:extLst>
                </a:gridCol>
                <a:gridCol w="3511588">
                  <a:extLst>
                    <a:ext uri="{9D8B030D-6E8A-4147-A177-3AD203B41FA5}">
                      <a16:colId xmlns:a16="http://schemas.microsoft.com/office/drawing/2014/main" val="2920735420"/>
                    </a:ext>
                  </a:extLst>
                </a:gridCol>
                <a:gridCol w="664354">
                  <a:extLst>
                    <a:ext uri="{9D8B030D-6E8A-4147-A177-3AD203B41FA5}">
                      <a16:colId xmlns:a16="http://schemas.microsoft.com/office/drawing/2014/main" val="2353359414"/>
                    </a:ext>
                  </a:extLst>
                </a:gridCol>
                <a:gridCol w="788008">
                  <a:extLst>
                    <a:ext uri="{9D8B030D-6E8A-4147-A177-3AD203B41FA5}">
                      <a16:colId xmlns:a16="http://schemas.microsoft.com/office/drawing/2014/main" val="3464584870"/>
                    </a:ext>
                  </a:extLst>
                </a:gridCol>
                <a:gridCol w="5887174">
                  <a:extLst>
                    <a:ext uri="{9D8B030D-6E8A-4147-A177-3AD203B41FA5}">
                      <a16:colId xmlns:a16="http://schemas.microsoft.com/office/drawing/2014/main" val="4043781227"/>
                    </a:ext>
                  </a:extLst>
                </a:gridCol>
              </a:tblGrid>
              <a:tr h="216498">
                <a:tc>
                  <a:txBody>
                    <a:bodyPr/>
                    <a:lstStyle/>
                    <a:p>
                      <a:pPr algn="ctr">
                        <a:lnSpc>
                          <a:spcPct val="107000"/>
                        </a:lnSpc>
                        <a:spcAft>
                          <a:spcPts val="0"/>
                        </a:spcAft>
                      </a:pPr>
                      <a:r>
                        <a:rPr lang="it-IT" sz="900" cap="all" dirty="0">
                          <a:effectLst/>
                        </a:rPr>
                        <a:t>Sezioni</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ctr"/>
                </a:tc>
                <a:tc>
                  <a:txBody>
                    <a:bodyPr/>
                    <a:lstStyle/>
                    <a:p>
                      <a:pPr algn="ctr">
                        <a:lnSpc>
                          <a:spcPct val="107000"/>
                        </a:lnSpc>
                        <a:spcAft>
                          <a:spcPts val="0"/>
                        </a:spcAft>
                      </a:pPr>
                      <a:r>
                        <a:rPr lang="it-IT" sz="900" cap="all">
                          <a:effectLst/>
                        </a:rPr>
                        <a:t>Informazione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ctr"/>
                </a:tc>
                <a:tc>
                  <a:txBody>
                    <a:bodyPr/>
                    <a:lstStyle/>
                    <a:p>
                      <a:pPr algn="ctr">
                        <a:lnSpc>
                          <a:spcPct val="107000"/>
                        </a:lnSpc>
                        <a:spcAft>
                          <a:spcPts val="0"/>
                        </a:spcAft>
                      </a:pPr>
                      <a:r>
                        <a:rPr lang="it-IT" sz="900" cap="all">
                          <a:effectLst/>
                        </a:rPr>
                        <a:t>Info obbligatoria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ctr"/>
                </a:tc>
                <a:tc>
                  <a:txBody>
                    <a:bodyPr/>
                    <a:lstStyle/>
                    <a:p>
                      <a:pPr algn="ctr">
                        <a:lnSpc>
                          <a:spcPct val="107000"/>
                        </a:lnSpc>
                        <a:spcAft>
                          <a:spcPts val="0"/>
                        </a:spcAft>
                      </a:pPr>
                      <a:r>
                        <a:rPr lang="it-IT" sz="900" cap="all">
                          <a:effectLst/>
                        </a:rPr>
                        <a:t>Pubblicazione sul web</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ctr"/>
                </a:tc>
                <a:tc>
                  <a:txBody>
                    <a:bodyPr/>
                    <a:lstStyle/>
                    <a:p>
                      <a:pPr algn="ctr">
                        <a:lnSpc>
                          <a:spcPct val="107000"/>
                        </a:lnSpc>
                        <a:spcAft>
                          <a:spcPts val="0"/>
                        </a:spcAft>
                      </a:pPr>
                      <a:r>
                        <a:rPr lang="it-IT" sz="900" cap="all">
                          <a:effectLst/>
                        </a:rPr>
                        <a:t>NOTE utili per la compilazione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ctr"/>
                </a:tc>
                <a:extLst>
                  <a:ext uri="{0D108BD9-81ED-4DB2-BD59-A6C34878D82A}">
                    <a16:rowId xmlns:a16="http://schemas.microsoft.com/office/drawing/2014/main" val="359931460"/>
                  </a:ext>
                </a:extLst>
              </a:tr>
              <a:tr h="162259">
                <a:tc>
                  <a:txBody>
                    <a:bodyPr/>
                    <a:lstStyle/>
                    <a:p>
                      <a:pPr>
                        <a:lnSpc>
                          <a:spcPct val="107000"/>
                        </a:lnSpc>
                        <a:spcAft>
                          <a:spcPts val="0"/>
                        </a:spcAft>
                      </a:pPr>
                      <a:r>
                        <a:rPr lang="it-IT" sz="900" cap="all">
                          <a:effectLst/>
                        </a:rPr>
                        <a:t>INFORMAZIONI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Tipo di corso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Modalità risposta: Formazione continua/ Formazione continua in medicina/ Formazione continua in attività e percorsi di orientamento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1359791693"/>
                  </a:ext>
                </a:extLst>
              </a:tr>
              <a:tr h="93152">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Titolo del corso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X</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Testo libero duplicabile per inserire il testo in lingue differenti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4248339615"/>
                  </a:ext>
                </a:extLst>
              </a:tr>
              <a:tr h="93152">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Data di inizio erogazione del corso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X</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scelta tramite calendario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2660047610"/>
                  </a:ext>
                </a:extLst>
              </a:tr>
              <a:tr h="93152">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Data di fine erogazione del corso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X</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2392917400"/>
                  </a:ext>
                </a:extLst>
              </a:tr>
              <a:tr h="162259">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Anno solare di svolgimento del corso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X</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Menu a tendina corrispondente all'anno in cui viene registrato il corso (utile se il corso dura più di un anno)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3335475380"/>
                  </a:ext>
                </a:extLst>
              </a:tr>
              <a:tr h="93152">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Direttore corso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Riferimento ad una persona interna in anagrafica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2081847596"/>
                  </a:ext>
                </a:extLst>
              </a:tr>
              <a:tr h="93152">
                <a:tc>
                  <a:txBody>
                    <a:bodyPr/>
                    <a:lstStyle/>
                    <a:p>
                      <a:pPr>
                        <a:lnSpc>
                          <a:spcPct val="107000"/>
                        </a:lnSpc>
                        <a:spcAft>
                          <a:spcPts val="0"/>
                        </a:spcAft>
                      </a:pPr>
                      <a:r>
                        <a:rPr lang="it-IT" sz="900" cap="all">
                          <a:effectLst/>
                        </a:rPr>
                        <a:t>Dati generali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Descrizione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X</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testo libero duplicabile per inserire il testo in lingue differenti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4253207565"/>
                  </a:ext>
                </a:extLst>
              </a:tr>
              <a:tr h="93152">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Corso a pagamento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Sì/no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1023589696"/>
                  </a:ext>
                </a:extLst>
              </a:tr>
              <a:tr h="162259">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Corso svolto con oltre il 75% di ore a distanza (no MOOC)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Sì/no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3507119374"/>
                  </a:ext>
                </a:extLst>
              </a:tr>
              <a:tr h="162259">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Corso di aggiornamento per insegnanti di scuola?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Sì/no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697732286"/>
                  </a:ext>
                </a:extLst>
              </a:tr>
              <a:tr h="162259">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Numero di CFP/CFU/ECM erogati dal corso e riconosciuti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X</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L’informazione sui crediti dovrebbe essere opportunamente inserita nelle convezioni/atti formali, al momento della loro stipula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1685772866"/>
                  </a:ext>
                </a:extLst>
              </a:tr>
              <a:tr h="162259">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Numero di partecipanti Istituzioni pubbliche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rowSpan="4">
                  <a:txBody>
                    <a:bodyPr/>
                    <a:lstStyle/>
                    <a:p>
                      <a:pPr>
                        <a:lnSpc>
                          <a:spcPct val="107000"/>
                        </a:lnSpc>
                        <a:spcAft>
                          <a:spcPts val="0"/>
                        </a:spcAft>
                      </a:pPr>
                      <a:r>
                        <a:rPr lang="it-IT" sz="900">
                          <a:effectLst/>
                        </a:rPr>
                        <a:t>È necessario inserire un numero di partecipanti per almeno uno dei tre campi in quanto, per essere considerato corso, devono esistere i discenti. </a:t>
                      </a:r>
                      <a:br>
                        <a:rPr lang="it-IT" sz="900">
                          <a:effectLst/>
                        </a:rPr>
                      </a:br>
                      <a:r>
                        <a:rPr lang="it-IT" sz="900">
                          <a:effectLst/>
                        </a:rPr>
                        <a:t>NB - Per numero di partecipanti è da intendersi la singola persona e non l'ente di afferenza.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ctr"/>
                </a:tc>
                <a:extLst>
                  <a:ext uri="{0D108BD9-81ED-4DB2-BD59-A6C34878D82A}">
                    <a16:rowId xmlns:a16="http://schemas.microsoft.com/office/drawing/2014/main" val="428962805"/>
                  </a:ext>
                </a:extLst>
              </a:tr>
              <a:tr h="93152">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Numero di partecipanti imprese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vMerge="1">
                  <a:txBody>
                    <a:bodyPr/>
                    <a:lstStyle/>
                    <a:p>
                      <a:endParaRPr lang="it-IT"/>
                    </a:p>
                  </a:txBody>
                  <a:tcPr/>
                </a:tc>
                <a:extLst>
                  <a:ext uri="{0D108BD9-81ED-4DB2-BD59-A6C34878D82A}">
                    <a16:rowId xmlns:a16="http://schemas.microsoft.com/office/drawing/2014/main" val="154226072"/>
                  </a:ext>
                </a:extLst>
              </a:tr>
              <a:tr h="162259">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dirty="0">
                          <a:effectLst/>
                        </a:rPr>
                        <a:t>Numero di partecipanti imprese del terzo settore</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vMerge="1">
                  <a:txBody>
                    <a:bodyPr/>
                    <a:lstStyle/>
                    <a:p>
                      <a:endParaRPr lang="it-IT"/>
                    </a:p>
                  </a:txBody>
                  <a:tcPr/>
                </a:tc>
                <a:extLst>
                  <a:ext uri="{0D108BD9-81ED-4DB2-BD59-A6C34878D82A}">
                    <a16:rowId xmlns:a16="http://schemas.microsoft.com/office/drawing/2014/main" val="565337525"/>
                  </a:ext>
                </a:extLst>
              </a:tr>
              <a:tr h="93152">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Numero di altri partecipanti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vMerge="1">
                  <a:txBody>
                    <a:bodyPr/>
                    <a:lstStyle/>
                    <a:p>
                      <a:endParaRPr lang="it-IT"/>
                    </a:p>
                  </a:txBody>
                  <a:tcPr/>
                </a:tc>
                <a:extLst>
                  <a:ext uri="{0D108BD9-81ED-4DB2-BD59-A6C34878D82A}">
                    <a16:rowId xmlns:a16="http://schemas.microsoft.com/office/drawing/2014/main" val="1825520330"/>
                  </a:ext>
                </a:extLst>
              </a:tr>
              <a:tr h="93152">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Tipi di altri partecipanti previsti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725254692"/>
                  </a:ext>
                </a:extLst>
              </a:tr>
              <a:tr h="162259">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Numero totale di partecipanti al corso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campo precompilato, ricavato dalla somma dei tre precedenti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1383006999"/>
                  </a:ext>
                </a:extLst>
              </a:tr>
              <a:tr h="245478">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Visibile sul portale pubblico?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Tutte le iniziative caricate in quanto “istituzionali” vengono pubblicate nella pagina web del/dei docente/i che partecipano all’iniziativa. Indicare “SI” nel caso si volesse pubblicare l’iniziativa anche sul sito di Dipartimento.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146472487"/>
                  </a:ext>
                </a:extLst>
              </a:tr>
              <a:tr h="93152">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Tipologia personalizzata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dirty="0">
                          <a:effectLst/>
                        </a:rPr>
                        <a:t>Campo non abilitato</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3653588611"/>
                  </a:ext>
                </a:extLst>
              </a:tr>
            </a:tbl>
          </a:graphicData>
        </a:graphic>
      </p:graphicFrame>
    </p:spTree>
    <p:extLst>
      <p:ext uri="{BB962C8B-B14F-4D97-AF65-F5344CB8AC3E}">
        <p14:creationId xmlns:p14="http://schemas.microsoft.com/office/powerpoint/2010/main" val="3719782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789762C2-5A9F-47E1-AAAD-78C1ADBE8C8D}"/>
              </a:ext>
            </a:extLst>
          </p:cNvPr>
          <p:cNvGraphicFramePr>
            <a:graphicFrameLocks noGrp="1"/>
          </p:cNvGraphicFramePr>
          <p:nvPr>
            <p:extLst>
              <p:ext uri="{D42A27DB-BD31-4B8C-83A1-F6EECF244321}">
                <p14:modId xmlns:p14="http://schemas.microsoft.com/office/powerpoint/2010/main" val="1653075269"/>
              </p:ext>
            </p:extLst>
          </p:nvPr>
        </p:nvGraphicFramePr>
        <p:xfrm>
          <a:off x="152400" y="1099405"/>
          <a:ext cx="11887200" cy="3985392"/>
        </p:xfrm>
        <a:graphic>
          <a:graphicData uri="http://schemas.openxmlformats.org/drawingml/2006/table">
            <a:tbl>
              <a:tblPr firstRow="1" firstCol="1" bandRow="1">
                <a:tableStyleId>{3C2FFA5D-87B4-456A-9821-1D502468CF0F}</a:tableStyleId>
              </a:tblPr>
              <a:tblGrid>
                <a:gridCol w="1036076">
                  <a:extLst>
                    <a:ext uri="{9D8B030D-6E8A-4147-A177-3AD203B41FA5}">
                      <a16:colId xmlns:a16="http://schemas.microsoft.com/office/drawing/2014/main" val="3649314827"/>
                    </a:ext>
                  </a:extLst>
                </a:gridCol>
                <a:gridCol w="3511588">
                  <a:extLst>
                    <a:ext uri="{9D8B030D-6E8A-4147-A177-3AD203B41FA5}">
                      <a16:colId xmlns:a16="http://schemas.microsoft.com/office/drawing/2014/main" val="2920735420"/>
                    </a:ext>
                  </a:extLst>
                </a:gridCol>
                <a:gridCol w="664354">
                  <a:extLst>
                    <a:ext uri="{9D8B030D-6E8A-4147-A177-3AD203B41FA5}">
                      <a16:colId xmlns:a16="http://schemas.microsoft.com/office/drawing/2014/main" val="2353359414"/>
                    </a:ext>
                  </a:extLst>
                </a:gridCol>
                <a:gridCol w="788008">
                  <a:extLst>
                    <a:ext uri="{9D8B030D-6E8A-4147-A177-3AD203B41FA5}">
                      <a16:colId xmlns:a16="http://schemas.microsoft.com/office/drawing/2014/main" val="3464584870"/>
                    </a:ext>
                  </a:extLst>
                </a:gridCol>
                <a:gridCol w="5887174">
                  <a:extLst>
                    <a:ext uri="{9D8B030D-6E8A-4147-A177-3AD203B41FA5}">
                      <a16:colId xmlns:a16="http://schemas.microsoft.com/office/drawing/2014/main" val="4043781227"/>
                    </a:ext>
                  </a:extLst>
                </a:gridCol>
              </a:tblGrid>
              <a:tr h="216498">
                <a:tc>
                  <a:txBody>
                    <a:bodyPr/>
                    <a:lstStyle/>
                    <a:p>
                      <a:pPr algn="ctr">
                        <a:lnSpc>
                          <a:spcPct val="107000"/>
                        </a:lnSpc>
                        <a:spcAft>
                          <a:spcPts val="0"/>
                        </a:spcAft>
                      </a:pPr>
                      <a:r>
                        <a:rPr lang="it-IT" sz="900" cap="all" dirty="0">
                          <a:effectLst/>
                        </a:rPr>
                        <a:t>Sezioni</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ctr"/>
                </a:tc>
                <a:tc>
                  <a:txBody>
                    <a:bodyPr/>
                    <a:lstStyle/>
                    <a:p>
                      <a:pPr algn="ctr">
                        <a:lnSpc>
                          <a:spcPct val="107000"/>
                        </a:lnSpc>
                        <a:spcAft>
                          <a:spcPts val="0"/>
                        </a:spcAft>
                      </a:pPr>
                      <a:r>
                        <a:rPr lang="it-IT" sz="900" cap="all">
                          <a:effectLst/>
                        </a:rPr>
                        <a:t>Informazione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ctr"/>
                </a:tc>
                <a:tc>
                  <a:txBody>
                    <a:bodyPr/>
                    <a:lstStyle/>
                    <a:p>
                      <a:pPr algn="ctr">
                        <a:lnSpc>
                          <a:spcPct val="107000"/>
                        </a:lnSpc>
                        <a:spcAft>
                          <a:spcPts val="0"/>
                        </a:spcAft>
                      </a:pPr>
                      <a:r>
                        <a:rPr lang="it-IT" sz="900" cap="all">
                          <a:effectLst/>
                        </a:rPr>
                        <a:t>Info obbligatoria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ctr"/>
                </a:tc>
                <a:tc>
                  <a:txBody>
                    <a:bodyPr/>
                    <a:lstStyle/>
                    <a:p>
                      <a:pPr algn="ctr">
                        <a:lnSpc>
                          <a:spcPct val="107000"/>
                        </a:lnSpc>
                        <a:spcAft>
                          <a:spcPts val="0"/>
                        </a:spcAft>
                      </a:pPr>
                      <a:r>
                        <a:rPr lang="it-IT" sz="900" cap="all">
                          <a:effectLst/>
                        </a:rPr>
                        <a:t>Pubblicazione sul web</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ctr"/>
                </a:tc>
                <a:tc>
                  <a:txBody>
                    <a:bodyPr/>
                    <a:lstStyle/>
                    <a:p>
                      <a:pPr algn="ctr">
                        <a:lnSpc>
                          <a:spcPct val="107000"/>
                        </a:lnSpc>
                        <a:spcAft>
                          <a:spcPts val="0"/>
                        </a:spcAft>
                      </a:pPr>
                      <a:r>
                        <a:rPr lang="it-IT" sz="900" cap="all">
                          <a:effectLst/>
                        </a:rPr>
                        <a:t>NOTE utili per la compilazione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ctr"/>
                </a:tc>
                <a:extLst>
                  <a:ext uri="{0D108BD9-81ED-4DB2-BD59-A6C34878D82A}">
                    <a16:rowId xmlns:a16="http://schemas.microsoft.com/office/drawing/2014/main" val="359931460"/>
                  </a:ext>
                </a:extLst>
              </a:tr>
              <a:tr h="162259">
                <a:tc>
                  <a:txBody>
                    <a:bodyPr/>
                    <a:lstStyle/>
                    <a:p>
                      <a:pPr>
                        <a:lnSpc>
                          <a:spcPct val="107000"/>
                        </a:lnSpc>
                        <a:spcAft>
                          <a:spcPts val="0"/>
                        </a:spcAft>
                      </a:pPr>
                      <a:r>
                        <a:rPr lang="it-IT" sz="900" cap="all">
                          <a:effectLst/>
                        </a:rPr>
                        <a:t>Soggetti coinvolti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Direttori del corso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X</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dirty="0">
                          <a:effectLst/>
                        </a:rPr>
                        <a:t>campo precompilato con quanto inserito precedentemente, viene data la possibilità di inserire anche altre persone</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640630321"/>
                  </a:ext>
                </a:extLst>
              </a:tr>
              <a:tr h="162259">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Docenti "interni" coinvolti nel corso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campo autocomplete duplicabile</a:t>
                      </a:r>
                      <a:endParaRPr lang="it-IT" sz="1000">
                        <a:effectLst/>
                      </a:endParaRPr>
                    </a:p>
                    <a:p>
                      <a:pPr>
                        <a:lnSpc>
                          <a:spcPct val="107000"/>
                        </a:lnSpc>
                        <a:spcAft>
                          <a:spcPts val="0"/>
                        </a:spcAft>
                      </a:pPr>
                      <a:r>
                        <a:rPr lang="it-IT" sz="900">
                          <a:effectLst/>
                        </a:rPr>
                        <a:t>Devono essere docenti ulteriori al Direttore (almeno uno)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163439526"/>
                  </a:ext>
                </a:extLst>
              </a:tr>
              <a:tr h="93152">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Delegati alla compilazione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4129888011"/>
                  </a:ext>
                </a:extLst>
              </a:tr>
              <a:tr h="162259">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Numero di docenti interni coinvolti nel corso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campo che si autocompila con la somma dei direttori e docenti inseriti in precedenza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617354268"/>
                  </a:ext>
                </a:extLst>
              </a:tr>
              <a:tr h="162259">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Numero di docenti esterni coinvolti nel corso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campo ad inserimento numerico libero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2211514813"/>
                  </a:ext>
                </a:extLst>
              </a:tr>
              <a:tr h="245478">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Coinvolgimento ateneo e dipartimenti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X</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Questa parte viene compilata automaticamente con le strutture di afferenza di docenti e direttori coinvolti nell'erogazione del corso. Sarà però possibile inserire l'Ateneo (o ulteriori strutture interne)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2513764132"/>
                  </a:ext>
                </a:extLst>
              </a:tr>
              <a:tr h="162259">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Soggetti terzi coinvolti nell'erogazione dei corsi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X</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form di inserimento del soggetto terzo e del ruolo (Coordinatore/ Organizzatore/ Partecipante/ Altro)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1452312098"/>
                  </a:ext>
                </a:extLst>
              </a:tr>
              <a:tr h="162259">
                <a:tc>
                  <a:txBody>
                    <a:bodyPr/>
                    <a:lstStyle/>
                    <a:p>
                      <a:pPr>
                        <a:lnSpc>
                          <a:spcPct val="107000"/>
                        </a:lnSpc>
                        <a:spcAft>
                          <a:spcPts val="0"/>
                        </a:spcAft>
                      </a:pPr>
                      <a:r>
                        <a:rPr lang="it-IT" sz="900" cap="all">
                          <a:effectLst/>
                        </a:rPr>
                        <a:t>Dati economici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Eventuale importo percepito per la convenzione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campo libero numerico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2498845107"/>
                  </a:ext>
                </a:extLst>
              </a:tr>
              <a:tr h="162259">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Eventuali quote totali di iscrizione al corso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campo libero numerico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1936213211"/>
                  </a:ext>
                </a:extLst>
              </a:tr>
              <a:tr h="93152">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Eventuali altre entrate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campo libero numerico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2177014617"/>
                  </a:ext>
                </a:extLst>
              </a:tr>
              <a:tr h="93152">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Introiti complessivi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campo numerico autocompilato con la somma dei valori precedentemente inseriti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1208624798"/>
                  </a:ext>
                </a:extLst>
              </a:tr>
              <a:tr h="245478">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Quota percentuale degli introiti complessivi provenienti da finanziamenti pubblici europei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campo libero numerico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4264417829"/>
                  </a:ext>
                </a:extLst>
              </a:tr>
              <a:tr h="245478">
                <a:tc>
                  <a:txBody>
                    <a:bodyPr/>
                    <a:lstStyle/>
                    <a:p>
                      <a:pPr>
                        <a:lnSpc>
                          <a:spcPct val="107000"/>
                        </a:lnSpc>
                        <a:spcAft>
                          <a:spcPts val="0"/>
                        </a:spcAft>
                      </a:pPr>
                      <a:r>
                        <a:rPr lang="it-IT" sz="900" cap="all">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nchor="b"/>
                </a:tc>
                <a:tc>
                  <a:txBody>
                    <a:bodyPr/>
                    <a:lstStyle/>
                    <a:p>
                      <a:pPr>
                        <a:lnSpc>
                          <a:spcPct val="107000"/>
                        </a:lnSpc>
                        <a:spcAft>
                          <a:spcPts val="0"/>
                        </a:spcAft>
                      </a:pPr>
                      <a:r>
                        <a:rPr lang="it-IT" sz="900">
                          <a:effectLst/>
                        </a:rPr>
                        <a:t>Quota percentuale degli introiti complessivi provenienti da finanziamenti pubblici nazionali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campo libero numerico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3441538403"/>
                  </a:ext>
                </a:extLst>
              </a:tr>
              <a:tr h="328695">
                <a:tc>
                  <a:txBody>
                    <a:bodyPr/>
                    <a:lstStyle/>
                    <a:p>
                      <a:pPr>
                        <a:lnSpc>
                          <a:spcPct val="107000"/>
                        </a:lnSpc>
                        <a:spcAft>
                          <a:spcPts val="0"/>
                        </a:spcAft>
                      </a:pPr>
                      <a:r>
                        <a:rPr lang="it-IT" sz="900" cap="all">
                          <a:effectLst/>
                        </a:rPr>
                        <a:t>SEZIONE – Allegati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X</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In questa fase è possibile inserire ogni tipologia di allegato (locandina corso, accordo di convenzione, programma del corso ecc ecc…) </a:t>
                      </a:r>
                      <a:br>
                        <a:rPr lang="it-IT" sz="900">
                          <a:effectLst/>
                        </a:rPr>
                      </a:br>
                      <a:r>
                        <a:rPr lang="it-IT" sz="900">
                          <a:effectLst/>
                        </a:rPr>
                        <a:t>Cliccando l'icona viene aperta una form dove inserire l'allegato e i dati necessari per la sua identificazione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614673293"/>
                  </a:ext>
                </a:extLst>
              </a:tr>
              <a:tr h="162259">
                <a:tc>
                  <a:txBody>
                    <a:bodyPr/>
                    <a:lstStyle/>
                    <a:p>
                      <a:pPr>
                        <a:lnSpc>
                          <a:spcPct val="107000"/>
                        </a:lnSpc>
                        <a:spcAft>
                          <a:spcPts val="0"/>
                        </a:spcAft>
                      </a:pPr>
                      <a:r>
                        <a:rPr lang="it-IT" sz="900" cap="all">
                          <a:effectLst/>
                        </a:rPr>
                        <a:t>VERSIONI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gn="ctr">
                        <a:lnSpc>
                          <a:spcPct val="107000"/>
                        </a:lnSpc>
                        <a:spcAft>
                          <a:spcPts val="0"/>
                        </a:spcAft>
                      </a:pPr>
                      <a:r>
                        <a:rPr lang="it-IT" sz="1000">
                          <a:effectLst/>
                        </a:rPr>
                        <a:t>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tc>
                  <a:txBody>
                    <a:bodyPr/>
                    <a:lstStyle/>
                    <a:p>
                      <a:pPr>
                        <a:lnSpc>
                          <a:spcPct val="107000"/>
                        </a:lnSpc>
                        <a:spcAft>
                          <a:spcPts val="0"/>
                        </a:spcAft>
                      </a:pPr>
                      <a:r>
                        <a:rPr lang="it-IT" sz="900" dirty="0">
                          <a:effectLst/>
                        </a:rPr>
                        <a:t>Viene riprodotto in automatico tutta la “storia” del caricamento del corso, con le diverse versioni anche caricate precedentemente</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928" marR="25928" marT="0" marB="0"/>
                </a:tc>
                <a:extLst>
                  <a:ext uri="{0D108BD9-81ED-4DB2-BD59-A6C34878D82A}">
                    <a16:rowId xmlns:a16="http://schemas.microsoft.com/office/drawing/2014/main" val="2681671845"/>
                  </a:ext>
                </a:extLst>
              </a:tr>
            </a:tbl>
          </a:graphicData>
        </a:graphic>
      </p:graphicFrame>
    </p:spTree>
    <p:extLst>
      <p:ext uri="{BB962C8B-B14F-4D97-AF65-F5344CB8AC3E}">
        <p14:creationId xmlns:p14="http://schemas.microsoft.com/office/powerpoint/2010/main" val="886279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B9BCFF8D-9DFF-4DD7-B4F6-362AEC9B7A91}"/>
              </a:ext>
            </a:extLst>
          </p:cNvPr>
          <p:cNvSpPr>
            <a:spLocks noGrp="1"/>
          </p:cNvSpPr>
          <p:nvPr>
            <p:ph idx="1"/>
          </p:nvPr>
        </p:nvSpPr>
        <p:spPr/>
        <p:txBody>
          <a:bodyPr/>
          <a:lstStyle/>
          <a:p>
            <a:r>
              <a:rPr lang="it-IT" dirty="0"/>
              <a:t>La pubblicazione sul WEB avviene in maniera automatica attraverso un processo di sincronizzazione che ogni notte scarica su </a:t>
            </a:r>
            <a:r>
              <a:rPr lang="it-IT" dirty="0" err="1"/>
              <a:t>dbERW</a:t>
            </a:r>
            <a:r>
              <a:rPr lang="it-IT" dirty="0"/>
              <a:t> le iniziative inserite su IRIS.</a:t>
            </a:r>
          </a:p>
          <a:p>
            <a:r>
              <a:rPr lang="it-IT" dirty="0"/>
              <a:t>Questo processo ha il duplice vantaggio di semplificare il lavoro di inserimento (di fatto viene svolto solo su IRIS) e di rendere automatica la pubblicazione senza ulteriori passaggi manuali.</a:t>
            </a:r>
          </a:p>
          <a:p>
            <a:r>
              <a:rPr lang="it-IT" dirty="0"/>
              <a:t>Come detto, il processo di aggiornamento avviene ogni notte (verso le 5) per cui eventuali modifiche inserite in IRIS si vedranno sul web il giorno dopo.</a:t>
            </a:r>
          </a:p>
        </p:txBody>
      </p:sp>
      <p:sp>
        <p:nvSpPr>
          <p:cNvPr id="3" name="Titolo 2">
            <a:extLst>
              <a:ext uri="{FF2B5EF4-FFF2-40B4-BE49-F238E27FC236}">
                <a16:creationId xmlns:a16="http://schemas.microsoft.com/office/drawing/2014/main" id="{4BAC443B-0058-4A6B-91CD-33B55D7CF9BF}"/>
              </a:ext>
            </a:extLst>
          </p:cNvPr>
          <p:cNvSpPr>
            <a:spLocks noGrp="1"/>
          </p:cNvSpPr>
          <p:nvPr>
            <p:ph type="title"/>
          </p:nvPr>
        </p:nvSpPr>
        <p:spPr/>
        <p:txBody>
          <a:bodyPr>
            <a:normAutofit/>
          </a:bodyPr>
          <a:lstStyle/>
          <a:p>
            <a:r>
              <a:rPr lang="it-IT" dirty="0"/>
              <a:t>La pubblicazione sul web</a:t>
            </a:r>
          </a:p>
        </p:txBody>
      </p:sp>
    </p:spTree>
    <p:extLst>
      <p:ext uri="{BB962C8B-B14F-4D97-AF65-F5344CB8AC3E}">
        <p14:creationId xmlns:p14="http://schemas.microsoft.com/office/powerpoint/2010/main" val="1700126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B9BCFF8D-9DFF-4DD7-B4F6-362AEC9B7A91}"/>
              </a:ext>
            </a:extLst>
          </p:cNvPr>
          <p:cNvSpPr>
            <a:spLocks noGrp="1"/>
          </p:cNvSpPr>
          <p:nvPr>
            <p:ph idx="1"/>
          </p:nvPr>
        </p:nvSpPr>
        <p:spPr/>
        <p:txBody>
          <a:bodyPr/>
          <a:lstStyle/>
          <a:p>
            <a:r>
              <a:rPr lang="it-IT" dirty="0"/>
              <a:t>In </a:t>
            </a:r>
            <a:r>
              <a:rPr lang="it-IT" dirty="0" err="1"/>
              <a:t>dbERW</a:t>
            </a:r>
            <a:r>
              <a:rPr lang="it-IT" dirty="0"/>
              <a:t> sarà possibile, qualora si renda necessario, apportare modifiche di formattazione alla descrizione dell'evento: </a:t>
            </a:r>
          </a:p>
          <a:p>
            <a:endParaRPr lang="it-IT" dirty="0"/>
          </a:p>
          <a:p>
            <a:endParaRPr lang="it-IT" dirty="0"/>
          </a:p>
          <a:p>
            <a:endParaRPr lang="it-IT" dirty="0"/>
          </a:p>
          <a:p>
            <a:endParaRPr lang="it-IT" dirty="0"/>
          </a:p>
          <a:p>
            <a:r>
              <a:rPr lang="it-IT" dirty="0"/>
              <a:t>Su IRIS infatti si può inserire solo testo semplice</a:t>
            </a:r>
          </a:p>
          <a:p>
            <a:endParaRPr lang="it-IT" dirty="0"/>
          </a:p>
          <a:p>
            <a:endParaRPr lang="it-IT" dirty="0"/>
          </a:p>
          <a:p>
            <a:endParaRPr lang="it-IT" dirty="0"/>
          </a:p>
        </p:txBody>
      </p:sp>
      <p:sp>
        <p:nvSpPr>
          <p:cNvPr id="3" name="Titolo 2">
            <a:extLst>
              <a:ext uri="{FF2B5EF4-FFF2-40B4-BE49-F238E27FC236}">
                <a16:creationId xmlns:a16="http://schemas.microsoft.com/office/drawing/2014/main" id="{4BAC443B-0058-4A6B-91CD-33B55D7CF9BF}"/>
              </a:ext>
            </a:extLst>
          </p:cNvPr>
          <p:cNvSpPr>
            <a:spLocks noGrp="1"/>
          </p:cNvSpPr>
          <p:nvPr>
            <p:ph type="title"/>
          </p:nvPr>
        </p:nvSpPr>
        <p:spPr/>
        <p:txBody>
          <a:bodyPr>
            <a:normAutofit/>
          </a:bodyPr>
          <a:lstStyle/>
          <a:p>
            <a:r>
              <a:rPr lang="it-IT" dirty="0"/>
              <a:t>La pubblicazione sul web</a:t>
            </a:r>
          </a:p>
        </p:txBody>
      </p:sp>
      <p:pic>
        <p:nvPicPr>
          <p:cNvPr id="6" name="Immagine 6" descr="Immagine che contiene testo&#10;&#10;Descrizione generata automaticamente">
            <a:extLst>
              <a:ext uri="{FF2B5EF4-FFF2-40B4-BE49-F238E27FC236}">
                <a16:creationId xmlns:a16="http://schemas.microsoft.com/office/drawing/2014/main" id="{F8D1FB4F-7205-AA7E-8F2D-87AF25CA2ABC}"/>
              </a:ext>
            </a:extLst>
          </p:cNvPr>
          <p:cNvPicPr>
            <a:picLocks noChangeAspect="1"/>
          </p:cNvPicPr>
          <p:nvPr/>
        </p:nvPicPr>
        <p:blipFill>
          <a:blip r:embed="rId2"/>
          <a:stretch>
            <a:fillRect/>
          </a:stretch>
        </p:blipFill>
        <p:spPr>
          <a:xfrm>
            <a:off x="754317" y="2918762"/>
            <a:ext cx="10625737" cy="1814494"/>
          </a:xfrm>
          <a:prstGeom prst="rect">
            <a:avLst/>
          </a:prstGeom>
        </p:spPr>
      </p:pic>
    </p:spTree>
    <p:extLst>
      <p:ext uri="{BB962C8B-B14F-4D97-AF65-F5344CB8AC3E}">
        <p14:creationId xmlns:p14="http://schemas.microsoft.com/office/powerpoint/2010/main" val="326581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B9BCFF8D-9DFF-4DD7-B4F6-362AEC9B7A91}"/>
              </a:ext>
            </a:extLst>
          </p:cNvPr>
          <p:cNvSpPr>
            <a:spLocks noGrp="1"/>
          </p:cNvSpPr>
          <p:nvPr>
            <p:ph idx="1"/>
          </p:nvPr>
        </p:nvSpPr>
        <p:spPr/>
        <p:txBody>
          <a:bodyPr/>
          <a:lstStyle/>
          <a:p>
            <a:r>
              <a:rPr lang="it-IT" dirty="0"/>
              <a:t>Eventuali allegati inseriti su IRIS saranno automaticamente riportati in DBERW:</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
        <p:nvSpPr>
          <p:cNvPr id="3" name="Titolo 2">
            <a:extLst>
              <a:ext uri="{FF2B5EF4-FFF2-40B4-BE49-F238E27FC236}">
                <a16:creationId xmlns:a16="http://schemas.microsoft.com/office/drawing/2014/main" id="{4BAC443B-0058-4A6B-91CD-33B55D7CF9BF}"/>
              </a:ext>
            </a:extLst>
          </p:cNvPr>
          <p:cNvSpPr>
            <a:spLocks noGrp="1"/>
          </p:cNvSpPr>
          <p:nvPr>
            <p:ph type="title"/>
          </p:nvPr>
        </p:nvSpPr>
        <p:spPr/>
        <p:txBody>
          <a:bodyPr>
            <a:normAutofit/>
          </a:bodyPr>
          <a:lstStyle/>
          <a:p>
            <a:r>
              <a:rPr lang="it-IT" dirty="0"/>
              <a:t>La pubblicazione sul web</a:t>
            </a:r>
          </a:p>
        </p:txBody>
      </p:sp>
      <p:pic>
        <p:nvPicPr>
          <p:cNvPr id="4" name="Immagine 4">
            <a:extLst>
              <a:ext uri="{FF2B5EF4-FFF2-40B4-BE49-F238E27FC236}">
                <a16:creationId xmlns:a16="http://schemas.microsoft.com/office/drawing/2014/main" id="{DDB09F24-6C2E-E308-8559-63B51AC6D385}"/>
              </a:ext>
            </a:extLst>
          </p:cNvPr>
          <p:cNvPicPr>
            <a:picLocks noChangeAspect="1"/>
          </p:cNvPicPr>
          <p:nvPr/>
        </p:nvPicPr>
        <p:blipFill>
          <a:blip r:embed="rId2"/>
          <a:stretch>
            <a:fillRect/>
          </a:stretch>
        </p:blipFill>
        <p:spPr>
          <a:xfrm>
            <a:off x="2182265" y="2715091"/>
            <a:ext cx="7103889" cy="2503584"/>
          </a:xfrm>
          <a:prstGeom prst="rect">
            <a:avLst/>
          </a:prstGeom>
        </p:spPr>
      </p:pic>
    </p:spTree>
    <p:extLst>
      <p:ext uri="{BB962C8B-B14F-4D97-AF65-F5344CB8AC3E}">
        <p14:creationId xmlns:p14="http://schemas.microsoft.com/office/powerpoint/2010/main" val="299892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87627EB6-6B89-C6AA-DB42-B09A16940247}"/>
              </a:ext>
            </a:extLst>
          </p:cNvPr>
          <p:cNvSpPr>
            <a:spLocks noGrp="1"/>
          </p:cNvSpPr>
          <p:nvPr>
            <p:ph idx="1"/>
          </p:nvPr>
        </p:nvSpPr>
        <p:spPr/>
        <p:txBody>
          <a:bodyPr/>
          <a:lstStyle/>
          <a:p>
            <a:r>
              <a:rPr lang="it-IT" dirty="0">
                <a:ea typeface="+mn-lt"/>
                <a:cs typeface="+mn-lt"/>
              </a:rPr>
              <a:t>Per evitare che la procedura di sincronizzazione generi degli errori si devono rispettare alcune semplici regole nell’inserimento dei dati dovuti sostanzialmente al fatto che nel database non possono esserci elementi duplicati.  A tal fine, quindi, si prega di fare attenzione a:</a:t>
            </a:r>
          </a:p>
          <a:p>
            <a:r>
              <a:rPr lang="it-IT" dirty="0">
                <a:ea typeface="+mn-lt"/>
                <a:cs typeface="+mn-lt"/>
              </a:rPr>
              <a:t>Titolo: inserire titoli non «banali» e in caso di eventi ripetuti, aggiungere nel titolo ad esempio l’edizione o l’anno per evitare appunto titoli duplicati.</a:t>
            </a:r>
          </a:p>
          <a:p>
            <a:r>
              <a:rPr lang="it-IT" dirty="0">
                <a:ea typeface="+mn-lt"/>
                <a:cs typeface="+mn-lt"/>
              </a:rPr>
              <a:t>Allegati: la stessa cosa vale per gli allegati: «locandina» non va bene </a:t>
            </a:r>
            <a:r>
              <a:rPr lang="it-IT">
                <a:ea typeface="+mn-lt"/>
                <a:cs typeface="+mn-lt"/>
              </a:rPr>
              <a:t>mentre «locandina </a:t>
            </a:r>
            <a:r>
              <a:rPr lang="it-IT" dirty="0">
                <a:ea typeface="+mn-lt"/>
                <a:cs typeface="+mn-lt"/>
              </a:rPr>
              <a:t>+ titolo» ci assicura una </a:t>
            </a:r>
            <a:r>
              <a:rPr lang="it-IT">
                <a:ea typeface="+mn-lt"/>
                <a:cs typeface="+mn-lt"/>
              </a:rPr>
              <a:t>maggiore unicità.</a:t>
            </a:r>
            <a:endParaRPr lang="it-IT" dirty="0">
              <a:ea typeface="+mn-lt"/>
              <a:cs typeface="+mn-lt"/>
            </a:endParaRPr>
          </a:p>
          <a:p>
            <a:endParaRPr lang="it-IT" dirty="0"/>
          </a:p>
        </p:txBody>
      </p:sp>
      <p:sp>
        <p:nvSpPr>
          <p:cNvPr id="3" name="Titolo 2">
            <a:extLst>
              <a:ext uri="{FF2B5EF4-FFF2-40B4-BE49-F238E27FC236}">
                <a16:creationId xmlns:a16="http://schemas.microsoft.com/office/drawing/2014/main" id="{F28C9E44-DE9A-6CA4-2832-841F1F33A0D5}"/>
              </a:ext>
            </a:extLst>
          </p:cNvPr>
          <p:cNvSpPr>
            <a:spLocks noGrp="1"/>
          </p:cNvSpPr>
          <p:nvPr>
            <p:ph type="title"/>
          </p:nvPr>
        </p:nvSpPr>
        <p:spPr/>
        <p:txBody>
          <a:bodyPr>
            <a:normAutofit/>
          </a:bodyPr>
          <a:lstStyle/>
          <a:p>
            <a:r>
              <a:rPr lang="it-IT" sz="3000" dirty="0"/>
              <a:t>Alcune regole per un inserimento corretto</a:t>
            </a:r>
          </a:p>
        </p:txBody>
      </p:sp>
    </p:spTree>
    <p:extLst>
      <p:ext uri="{BB962C8B-B14F-4D97-AF65-F5344CB8AC3E}">
        <p14:creationId xmlns:p14="http://schemas.microsoft.com/office/powerpoint/2010/main" val="969278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87627EB6-6B89-C6AA-DB42-B09A16940247}"/>
              </a:ext>
            </a:extLst>
          </p:cNvPr>
          <p:cNvSpPr>
            <a:spLocks noGrp="1"/>
          </p:cNvSpPr>
          <p:nvPr>
            <p:ph idx="1"/>
          </p:nvPr>
        </p:nvSpPr>
        <p:spPr/>
        <p:txBody>
          <a:bodyPr>
            <a:normAutofit/>
          </a:bodyPr>
          <a:lstStyle/>
          <a:p>
            <a:r>
              <a:rPr lang="it-IT" dirty="0">
                <a:hlinkClick r:id="rId2" tooltip="Come fare per"/>
              </a:rPr>
              <a:t>MYUNIVR: Come fare per </a:t>
            </a:r>
            <a:r>
              <a:rPr lang="it-IT" dirty="0">
                <a:sym typeface="Wingdings" panose="05000000000000000000" pitchFamily="2" charset="2"/>
              </a:rPr>
              <a:t> </a:t>
            </a:r>
            <a:r>
              <a:rPr lang="it-IT" dirty="0">
                <a:hlinkClick r:id="rId3" tooltip="Assicurazione della qualità"/>
              </a:rPr>
              <a:t>Assicurazione della qualità </a:t>
            </a:r>
            <a:r>
              <a:rPr lang="it-IT" dirty="0">
                <a:sym typeface="Wingdings" panose="05000000000000000000" pitchFamily="2" charset="2"/>
              </a:rPr>
              <a:t> </a:t>
            </a:r>
            <a:r>
              <a:rPr lang="it-IT" dirty="0">
                <a:hlinkClick r:id="rId4" tooltip="Assicurazione della Qualità della terza missione"/>
              </a:rPr>
              <a:t>Assicurazione della Qualità della terza missione </a:t>
            </a:r>
            <a:r>
              <a:rPr lang="it-IT" dirty="0">
                <a:sym typeface="Wingdings" panose="05000000000000000000" pitchFamily="2" charset="2"/>
              </a:rPr>
              <a:t> </a:t>
            </a:r>
            <a:r>
              <a:rPr lang="it-IT" dirty="0"/>
              <a:t>IRIS Formazione Continua </a:t>
            </a:r>
          </a:p>
          <a:p>
            <a:r>
              <a:rPr lang="it-IT" dirty="0">
                <a:ea typeface="+mn-lt"/>
                <a:cs typeface="+mn-lt"/>
              </a:rPr>
              <a:t> </a:t>
            </a:r>
            <a:endParaRPr lang="it-IT" dirty="0"/>
          </a:p>
          <a:p>
            <a:r>
              <a:rPr lang="it-IT" dirty="0">
                <a:ea typeface="+mn-lt"/>
                <a:cs typeface="+mn-lt"/>
              </a:rPr>
              <a:t>Per richieste di utilizzo e problemi tecnici è possibile inviare una issue tramite </a:t>
            </a:r>
            <a:r>
              <a:rPr lang="it-IT" b="1" dirty="0">
                <a:ea typeface="+mn-lt"/>
                <a:cs typeface="+mn-lt"/>
              </a:rPr>
              <a:t>Service Desk  </a:t>
            </a:r>
            <a:r>
              <a:rPr lang="it-IT" dirty="0">
                <a:ea typeface="+mn-lt"/>
                <a:cs typeface="+mn-lt"/>
                <a:hlinkClick r:id="rId5"/>
              </a:rPr>
              <a:t>https://helpdesk.univr.it/CAisd/pdmweb.exe</a:t>
            </a:r>
            <a:r>
              <a:rPr lang="it-IT" dirty="0">
                <a:ea typeface="+mn-lt"/>
                <a:cs typeface="+mn-lt"/>
              </a:rPr>
              <a:t> Cliccare su: Nuova richiesta di intervento (Issue), selezionare tipologia di richiesta (</a:t>
            </a:r>
            <a:r>
              <a:rPr lang="it-IT" dirty="0" err="1">
                <a:ea typeface="+mn-lt"/>
                <a:cs typeface="+mn-lt"/>
              </a:rPr>
              <a:t>required</a:t>
            </a:r>
            <a:r>
              <a:rPr lang="it-IT" dirty="0">
                <a:ea typeface="+mn-lt"/>
                <a:cs typeface="+mn-lt"/>
              </a:rPr>
              <a:t>) e la </a:t>
            </a:r>
            <a:r>
              <a:rPr lang="it-IT" dirty="0" err="1">
                <a:ea typeface="+mn-lt"/>
                <a:cs typeface="+mn-lt"/>
              </a:rPr>
              <a:t>category</a:t>
            </a:r>
            <a:r>
              <a:rPr lang="it-IT" dirty="0">
                <a:ea typeface="+mn-lt"/>
                <a:cs typeface="+mn-lt"/>
              </a:rPr>
              <a:t> 009 – IRIS TERZA MISSIONE.01 – Formazione continua e inserire la descrizione del problema.</a:t>
            </a:r>
            <a:endParaRPr lang="it-IT" dirty="0"/>
          </a:p>
        </p:txBody>
      </p:sp>
      <p:sp>
        <p:nvSpPr>
          <p:cNvPr id="3" name="Titolo 2">
            <a:extLst>
              <a:ext uri="{FF2B5EF4-FFF2-40B4-BE49-F238E27FC236}">
                <a16:creationId xmlns:a16="http://schemas.microsoft.com/office/drawing/2014/main" id="{F28C9E44-DE9A-6CA4-2832-841F1F33A0D5}"/>
              </a:ext>
            </a:extLst>
          </p:cNvPr>
          <p:cNvSpPr>
            <a:spLocks noGrp="1"/>
          </p:cNvSpPr>
          <p:nvPr>
            <p:ph type="title"/>
          </p:nvPr>
        </p:nvSpPr>
        <p:spPr/>
        <p:txBody>
          <a:bodyPr/>
          <a:lstStyle/>
          <a:p>
            <a:r>
              <a:rPr lang="it-IT" dirty="0"/>
              <a:t>Riferimenti utili</a:t>
            </a:r>
          </a:p>
        </p:txBody>
      </p:sp>
    </p:spTree>
    <p:extLst>
      <p:ext uri="{BB962C8B-B14F-4D97-AF65-F5344CB8AC3E}">
        <p14:creationId xmlns:p14="http://schemas.microsoft.com/office/powerpoint/2010/main" val="361632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TERZA MISSIONE (Linee guida ANVUR, 2018)</a:t>
            </a:r>
          </a:p>
        </p:txBody>
      </p:sp>
      <p:graphicFrame>
        <p:nvGraphicFramePr>
          <p:cNvPr id="9" name="Tabella 8">
            <a:extLst>
              <a:ext uri="{FF2B5EF4-FFF2-40B4-BE49-F238E27FC236}">
                <a16:creationId xmlns:a16="http://schemas.microsoft.com/office/drawing/2014/main" id="{967A5711-F6A8-482D-B686-698AA8A3B92D}"/>
              </a:ext>
            </a:extLst>
          </p:cNvPr>
          <p:cNvGraphicFramePr>
            <a:graphicFrameLocks noGrp="1"/>
          </p:cNvGraphicFramePr>
          <p:nvPr>
            <p:extLst>
              <p:ext uri="{D42A27DB-BD31-4B8C-83A1-F6EECF244321}">
                <p14:modId xmlns:p14="http://schemas.microsoft.com/office/powerpoint/2010/main" val="4253595030"/>
              </p:ext>
            </p:extLst>
          </p:nvPr>
        </p:nvGraphicFramePr>
        <p:xfrm>
          <a:off x="2206277" y="1550309"/>
          <a:ext cx="6207760" cy="2685101"/>
        </p:xfrm>
        <a:graphic>
          <a:graphicData uri="http://schemas.openxmlformats.org/drawingml/2006/table">
            <a:tbl>
              <a:tblPr firstRow="1" firstCol="1" bandRow="1">
                <a:tableStyleId>{3C2FFA5D-87B4-456A-9821-1D502468CF0F}</a:tableStyleId>
              </a:tblPr>
              <a:tblGrid>
                <a:gridCol w="6207760">
                  <a:extLst>
                    <a:ext uri="{9D8B030D-6E8A-4147-A177-3AD203B41FA5}">
                      <a16:colId xmlns:a16="http://schemas.microsoft.com/office/drawing/2014/main" val="993635590"/>
                    </a:ext>
                  </a:extLst>
                </a:gridCol>
              </a:tblGrid>
              <a:tr h="0">
                <a:tc>
                  <a:txBody>
                    <a:bodyPr/>
                    <a:lstStyle/>
                    <a:p>
                      <a:pPr algn="l">
                        <a:lnSpc>
                          <a:spcPct val="115000"/>
                        </a:lnSpc>
                        <a:spcAft>
                          <a:spcPts val="1000"/>
                        </a:spcAft>
                      </a:pPr>
                      <a:r>
                        <a:rPr lang="it-IT" sz="1600" dirty="0">
                          <a:solidFill>
                            <a:schemeClr val="tx1"/>
                          </a:solidFill>
                          <a:effectLst/>
                        </a:rPr>
                        <a:t>Valorizzazione della ricerca</a:t>
                      </a:r>
                      <a:endParaRPr lang="it-I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6">
                        <a:lumMod val="60000"/>
                        <a:lumOff val="40000"/>
                      </a:schemeClr>
                    </a:solidFill>
                  </a:tcPr>
                </a:tc>
                <a:extLst>
                  <a:ext uri="{0D108BD9-81ED-4DB2-BD59-A6C34878D82A}">
                    <a16:rowId xmlns:a16="http://schemas.microsoft.com/office/drawing/2014/main" val="267412998"/>
                  </a:ext>
                </a:extLst>
              </a:tr>
              <a:tr h="215265">
                <a:tc>
                  <a:txBody>
                    <a:bodyPr/>
                    <a:lstStyle/>
                    <a:p>
                      <a:pPr algn="just">
                        <a:lnSpc>
                          <a:spcPct val="115000"/>
                        </a:lnSpc>
                        <a:spcAft>
                          <a:spcPts val="1000"/>
                        </a:spcAft>
                      </a:pPr>
                      <a:r>
                        <a:rPr lang="it-IT" sz="1000" b="0" dirty="0">
                          <a:effectLst/>
                        </a:rPr>
                        <a:t>1) Gestione della proprietà intellettuale (brevetti e privative vegetali)</a:t>
                      </a:r>
                      <a:endParaRPr lang="it-IT"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6">
                        <a:lumMod val="60000"/>
                        <a:lumOff val="40000"/>
                      </a:schemeClr>
                    </a:solidFill>
                  </a:tcPr>
                </a:tc>
                <a:extLst>
                  <a:ext uri="{0D108BD9-81ED-4DB2-BD59-A6C34878D82A}">
                    <a16:rowId xmlns:a16="http://schemas.microsoft.com/office/drawing/2014/main" val="312177290"/>
                  </a:ext>
                </a:extLst>
              </a:tr>
              <a:tr h="173355">
                <a:tc>
                  <a:txBody>
                    <a:bodyPr/>
                    <a:lstStyle/>
                    <a:p>
                      <a:pPr algn="just">
                        <a:lnSpc>
                          <a:spcPct val="115000"/>
                        </a:lnSpc>
                        <a:spcAft>
                          <a:spcPts val="1000"/>
                        </a:spcAft>
                      </a:pPr>
                      <a:r>
                        <a:rPr lang="it-IT" sz="1000" b="0" dirty="0">
                          <a:effectLst/>
                        </a:rPr>
                        <a:t>2) Imprese spin-off</a:t>
                      </a:r>
                      <a:endParaRPr lang="it-IT"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6">
                        <a:lumMod val="60000"/>
                        <a:lumOff val="40000"/>
                      </a:schemeClr>
                    </a:solidFill>
                  </a:tcPr>
                </a:tc>
                <a:extLst>
                  <a:ext uri="{0D108BD9-81ED-4DB2-BD59-A6C34878D82A}">
                    <a16:rowId xmlns:a16="http://schemas.microsoft.com/office/drawing/2014/main" val="213099066"/>
                  </a:ext>
                </a:extLst>
              </a:tr>
              <a:tr h="158115">
                <a:tc>
                  <a:txBody>
                    <a:bodyPr/>
                    <a:lstStyle/>
                    <a:p>
                      <a:pPr algn="just">
                        <a:lnSpc>
                          <a:spcPct val="115000"/>
                        </a:lnSpc>
                        <a:spcAft>
                          <a:spcPts val="1000"/>
                        </a:spcAft>
                      </a:pPr>
                      <a:r>
                        <a:rPr lang="it-IT" sz="1000" b="0" dirty="0">
                          <a:effectLst/>
                        </a:rPr>
                        <a:t>3) Attività conto terzi</a:t>
                      </a:r>
                      <a:endParaRPr lang="it-IT"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6">
                        <a:lumMod val="60000"/>
                        <a:lumOff val="40000"/>
                      </a:schemeClr>
                    </a:solidFill>
                  </a:tcPr>
                </a:tc>
                <a:extLst>
                  <a:ext uri="{0D108BD9-81ED-4DB2-BD59-A6C34878D82A}">
                    <a16:rowId xmlns:a16="http://schemas.microsoft.com/office/drawing/2014/main" val="826213931"/>
                  </a:ext>
                </a:extLst>
              </a:tr>
              <a:tr h="0">
                <a:tc>
                  <a:txBody>
                    <a:bodyPr/>
                    <a:lstStyle/>
                    <a:p>
                      <a:pPr algn="just">
                        <a:lnSpc>
                          <a:spcPct val="115000"/>
                        </a:lnSpc>
                        <a:spcAft>
                          <a:spcPts val="1000"/>
                        </a:spcAft>
                      </a:pPr>
                      <a:r>
                        <a:rPr lang="it-IT" sz="1000" b="0" dirty="0">
                          <a:effectLst/>
                        </a:rPr>
                        <a:t>4) Strutture di intermediazione (uffici di trasferimento tecnologico, uffici di placement, incubatori, parchi scientifici, consorzi e associazioni per la Terza Missione)</a:t>
                      </a:r>
                      <a:endParaRPr lang="it-IT"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6">
                        <a:lumMod val="60000"/>
                        <a:lumOff val="40000"/>
                      </a:schemeClr>
                    </a:solidFill>
                  </a:tcPr>
                </a:tc>
                <a:extLst>
                  <a:ext uri="{0D108BD9-81ED-4DB2-BD59-A6C34878D82A}">
                    <a16:rowId xmlns:a16="http://schemas.microsoft.com/office/drawing/2014/main" val="4023943174"/>
                  </a:ext>
                </a:extLst>
              </a:tr>
              <a:tr h="0">
                <a:tc>
                  <a:txBody>
                    <a:bodyPr/>
                    <a:lstStyle/>
                    <a:p>
                      <a:pPr algn="just">
                        <a:lnSpc>
                          <a:spcPct val="115000"/>
                        </a:lnSpc>
                        <a:spcAft>
                          <a:spcPts val="1000"/>
                        </a:spcAft>
                      </a:pPr>
                      <a:r>
                        <a:rPr lang="it-IT" sz="1800" dirty="0">
                          <a:effectLst/>
                        </a:rPr>
                        <a:t>Produzione di Beni pubblici</a:t>
                      </a:r>
                      <a:endParaRPr lang="it-IT"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77934297"/>
                  </a:ext>
                </a:extLst>
              </a:tr>
              <a:tr h="0">
                <a:tc>
                  <a:txBody>
                    <a:bodyPr/>
                    <a:lstStyle/>
                    <a:p>
                      <a:pPr algn="just">
                        <a:lnSpc>
                          <a:spcPct val="115000"/>
                        </a:lnSpc>
                        <a:spcAft>
                          <a:spcPts val="1000"/>
                        </a:spcAft>
                      </a:pPr>
                      <a:r>
                        <a:rPr lang="it-IT" sz="1000" b="0" dirty="0">
                          <a:effectLst/>
                        </a:rPr>
                        <a:t>5) Gestione del patrimonio e attività culturali (scavi archeologici, poli museali, attività musicali, immobili e archivi storici, biblioteche ed emeroteche storiche, teatri e impianti sportivi)</a:t>
                      </a:r>
                      <a:endParaRPr lang="it-IT"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3681958946"/>
                  </a:ext>
                </a:extLst>
              </a:tr>
              <a:tr h="0">
                <a:tc>
                  <a:txBody>
                    <a:bodyPr/>
                    <a:lstStyle/>
                    <a:p>
                      <a:pPr algn="just">
                        <a:lnSpc>
                          <a:spcPct val="115000"/>
                        </a:lnSpc>
                        <a:spcAft>
                          <a:spcPts val="1000"/>
                        </a:spcAft>
                      </a:pPr>
                      <a:r>
                        <a:rPr lang="it-IT" sz="1000" b="0" dirty="0">
                          <a:effectLst/>
                        </a:rPr>
                        <a:t>6) Attività per la salute pubblica (sperimentazione clinica, studi non interventistici ed empowerment, strutture a supporto)</a:t>
                      </a:r>
                      <a:endParaRPr lang="it-IT"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247035255"/>
                  </a:ext>
                </a:extLst>
              </a:tr>
              <a:tr h="0">
                <a:tc>
                  <a:txBody>
                    <a:bodyPr/>
                    <a:lstStyle/>
                    <a:p>
                      <a:pPr algn="just">
                        <a:lnSpc>
                          <a:spcPct val="115000"/>
                        </a:lnSpc>
                        <a:spcAft>
                          <a:spcPts val="1000"/>
                        </a:spcAft>
                      </a:pPr>
                      <a:r>
                        <a:rPr lang="it-IT" sz="1000" b="0" dirty="0">
                          <a:effectLst/>
                        </a:rPr>
                        <a:t>7) Formazione continua, apprendimento permanente e didattica aperta (formazione continua, Educazione Continua in Medicina, certificazione delle competenze, Alternanza Scuola-Lavoro, MOOC)</a:t>
                      </a:r>
                      <a:endParaRPr lang="it-IT"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072689754"/>
                  </a:ext>
                </a:extLst>
              </a:tr>
              <a:tr h="0">
                <a:tc>
                  <a:txBody>
                    <a:bodyPr/>
                    <a:lstStyle/>
                    <a:p>
                      <a:pPr algn="just">
                        <a:lnSpc>
                          <a:spcPct val="115000"/>
                        </a:lnSpc>
                        <a:spcAft>
                          <a:spcPts val="1000"/>
                        </a:spcAft>
                      </a:pPr>
                      <a:r>
                        <a:rPr lang="it-IT" sz="1000" b="0" dirty="0">
                          <a:effectLst/>
                        </a:rPr>
                        <a:t>8) Public Engagement</a:t>
                      </a:r>
                      <a:endParaRPr lang="it-IT"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900717765"/>
                  </a:ext>
                </a:extLst>
              </a:tr>
            </a:tbl>
          </a:graphicData>
        </a:graphic>
      </p:graphicFrame>
      <p:graphicFrame>
        <p:nvGraphicFramePr>
          <p:cNvPr id="10" name="Tabella 9">
            <a:extLst>
              <a:ext uri="{FF2B5EF4-FFF2-40B4-BE49-F238E27FC236}">
                <a16:creationId xmlns:a16="http://schemas.microsoft.com/office/drawing/2014/main" id="{9C7AD002-7720-498F-A2DE-66142F68734B}"/>
              </a:ext>
            </a:extLst>
          </p:cNvPr>
          <p:cNvGraphicFramePr>
            <a:graphicFrameLocks noGrp="1"/>
          </p:cNvGraphicFramePr>
          <p:nvPr>
            <p:extLst>
              <p:ext uri="{D42A27DB-BD31-4B8C-83A1-F6EECF244321}">
                <p14:modId xmlns:p14="http://schemas.microsoft.com/office/powerpoint/2010/main" val="1754954664"/>
              </p:ext>
            </p:extLst>
          </p:nvPr>
        </p:nvGraphicFramePr>
        <p:xfrm>
          <a:off x="2192020" y="4545867"/>
          <a:ext cx="6207760" cy="513399"/>
        </p:xfrm>
        <a:graphic>
          <a:graphicData uri="http://schemas.openxmlformats.org/drawingml/2006/table">
            <a:tbl>
              <a:tblPr firstRow="1" firstCol="1" bandRow="1">
                <a:tableStyleId>{3C2FFA5D-87B4-456A-9821-1D502468CF0F}</a:tableStyleId>
              </a:tblPr>
              <a:tblGrid>
                <a:gridCol w="6207760">
                  <a:extLst>
                    <a:ext uri="{9D8B030D-6E8A-4147-A177-3AD203B41FA5}">
                      <a16:colId xmlns:a16="http://schemas.microsoft.com/office/drawing/2014/main" val="32669510"/>
                    </a:ext>
                  </a:extLst>
                </a:gridCol>
              </a:tblGrid>
              <a:tr h="0">
                <a:tc>
                  <a:txBody>
                    <a:bodyPr/>
                    <a:lstStyle/>
                    <a:p>
                      <a:pPr algn="just">
                        <a:lnSpc>
                          <a:spcPct val="115000"/>
                        </a:lnSpc>
                        <a:spcAft>
                          <a:spcPts val="1000"/>
                        </a:spcAft>
                      </a:pPr>
                      <a:r>
                        <a:rPr lang="it-IT" sz="1000" b="0" dirty="0">
                          <a:solidFill>
                            <a:schemeClr val="tx1"/>
                          </a:solidFill>
                          <a:effectLst/>
                        </a:rPr>
                        <a:t>9) Produzione di beni pubblici di natura sociale, educativa e politiche per l’inclusione</a:t>
                      </a:r>
                      <a:endParaRPr lang="it-IT"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217337543"/>
                  </a:ext>
                </a:extLst>
              </a:tr>
              <a:tr h="0">
                <a:tc>
                  <a:txBody>
                    <a:bodyPr/>
                    <a:lstStyle/>
                    <a:p>
                      <a:pPr algn="just">
                        <a:lnSpc>
                          <a:spcPct val="115000"/>
                        </a:lnSpc>
                        <a:spcAft>
                          <a:spcPts val="1000"/>
                        </a:spcAft>
                      </a:pPr>
                      <a:r>
                        <a:rPr lang="it-IT" sz="1000" b="0" dirty="0">
                          <a:effectLst/>
                        </a:rPr>
                        <a:t>10) Strumenti innovativi a sostegno dell’Open Science</a:t>
                      </a:r>
                      <a:endParaRPr lang="it-IT"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3630749768"/>
                  </a:ext>
                </a:extLst>
              </a:tr>
              <a:tr h="0">
                <a:tc>
                  <a:txBody>
                    <a:bodyPr/>
                    <a:lstStyle/>
                    <a:p>
                      <a:pPr algn="just">
                        <a:lnSpc>
                          <a:spcPct val="115000"/>
                        </a:lnSpc>
                        <a:spcAft>
                          <a:spcPts val="1000"/>
                        </a:spcAft>
                      </a:pPr>
                      <a:r>
                        <a:rPr lang="it-IT" sz="1000" b="0" dirty="0">
                          <a:effectLst/>
                        </a:rPr>
                        <a:t>11) Attività collegate all’Agenda ONU 2030 e agli Obiettivi di Sviluppo Sostenibile</a:t>
                      </a:r>
                      <a:endParaRPr lang="it-IT"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3840651884"/>
                  </a:ext>
                </a:extLst>
              </a:tr>
            </a:tbl>
          </a:graphicData>
        </a:graphic>
      </p:graphicFrame>
      <p:sp>
        <p:nvSpPr>
          <p:cNvPr id="11" name="Rectangle 1">
            <a:extLst>
              <a:ext uri="{FF2B5EF4-FFF2-40B4-BE49-F238E27FC236}">
                <a16:creationId xmlns:a16="http://schemas.microsoft.com/office/drawing/2014/main" id="{1628E8DD-3637-4FED-AA3B-53CFDA9E7195}"/>
              </a:ext>
            </a:extLst>
          </p:cNvPr>
          <p:cNvSpPr>
            <a:spLocks noChangeArrowheads="1"/>
          </p:cNvSpPr>
          <p:nvPr/>
        </p:nvSpPr>
        <p:spPr bwMode="auto">
          <a:xfrm>
            <a:off x="2145635" y="4331605"/>
            <a:ext cx="874790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fonte: </a:t>
            </a:r>
            <a:r>
              <a:rPr kumimoji="0" lang="it-IT" altLang="it-IT"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Linee guida per la compilazione della Scheda Unica Annuale Terza Missione e Impatto Sociale SUA-TM/IS per le Universit</a:t>
            </a:r>
            <a:r>
              <a:rPr kumimoji="0" lang="it-IT" altLang="it-IT" sz="1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rPr>
              <a:t>à</a:t>
            </a:r>
            <a:r>
              <a:rPr kumimoji="0" lang="it-IT" altLang="it-IT"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ANVUR, 07/11/2018</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000" i="1"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000" i="1"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Ulteriori 3 campi d’azione previsti nel </a:t>
            </a:r>
            <a:r>
              <a:rPr kumimoji="0" lang="it-IT" altLang="it-IT"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BANDO Valutazione della Qualità della Ricerca 2015-2019 (VQR 2015-2019) all’art.9 “Terza Missione</a:t>
            </a:r>
            <a:r>
              <a:rPr kumimoji="0" lang="it-IT" altLang="it-IT" sz="6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577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TERZA MISSIONE (bando </a:t>
            </a:r>
            <a:r>
              <a:rPr lang="it-IT" dirty="0" err="1"/>
              <a:t>vqr</a:t>
            </a:r>
            <a:r>
              <a:rPr lang="it-IT" dirty="0"/>
              <a:t>, 2023)</a:t>
            </a:r>
          </a:p>
        </p:txBody>
      </p:sp>
      <p:sp>
        <p:nvSpPr>
          <p:cNvPr id="2" name="Rettangolo 1">
            <a:extLst>
              <a:ext uri="{FF2B5EF4-FFF2-40B4-BE49-F238E27FC236}">
                <a16:creationId xmlns:a16="http://schemas.microsoft.com/office/drawing/2014/main" id="{D08FCFC6-5FC3-4BD5-BFBC-36D5C0870230}"/>
              </a:ext>
            </a:extLst>
          </p:cNvPr>
          <p:cNvSpPr/>
          <p:nvPr/>
        </p:nvSpPr>
        <p:spPr>
          <a:xfrm>
            <a:off x="1655379" y="1579970"/>
            <a:ext cx="8954813" cy="369332"/>
          </a:xfrm>
          <a:prstGeom prst="rect">
            <a:avLst/>
          </a:prstGeom>
        </p:spPr>
        <p:txBody>
          <a:bodyPr wrap="square">
            <a:spAutoFit/>
          </a:bodyPr>
          <a:lstStyle/>
          <a:p>
            <a:r>
              <a:rPr lang="it-IT" b="1" dirty="0"/>
              <a:t>Articolo 9 - Valorizzazione delle conoscenze (Terza Missione/Impatto Sociale)</a:t>
            </a:r>
          </a:p>
        </p:txBody>
      </p:sp>
      <p:graphicFrame>
        <p:nvGraphicFramePr>
          <p:cNvPr id="5" name="Diagramma 4">
            <a:extLst>
              <a:ext uri="{FF2B5EF4-FFF2-40B4-BE49-F238E27FC236}">
                <a16:creationId xmlns:a16="http://schemas.microsoft.com/office/drawing/2014/main" id="{93BD6BE7-591C-4A67-BB88-94FEDE0461EF}"/>
              </a:ext>
            </a:extLst>
          </p:cNvPr>
          <p:cNvGraphicFramePr/>
          <p:nvPr>
            <p:extLst>
              <p:ext uri="{D42A27DB-BD31-4B8C-83A1-F6EECF244321}">
                <p14:modId xmlns:p14="http://schemas.microsoft.com/office/powerpoint/2010/main" val="4008444367"/>
              </p:ext>
            </p:extLst>
          </p:nvPr>
        </p:nvGraphicFramePr>
        <p:xfrm>
          <a:off x="1153693" y="1424207"/>
          <a:ext cx="960539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9587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TERZA MISSIONE (bando </a:t>
            </a:r>
            <a:r>
              <a:rPr lang="it-IT" dirty="0" err="1"/>
              <a:t>vqr</a:t>
            </a:r>
            <a:r>
              <a:rPr lang="it-IT" dirty="0"/>
              <a:t>, 2023)</a:t>
            </a:r>
          </a:p>
        </p:txBody>
      </p:sp>
      <p:sp>
        <p:nvSpPr>
          <p:cNvPr id="2" name="Rettangolo 1">
            <a:extLst>
              <a:ext uri="{FF2B5EF4-FFF2-40B4-BE49-F238E27FC236}">
                <a16:creationId xmlns:a16="http://schemas.microsoft.com/office/drawing/2014/main" id="{D08FCFC6-5FC3-4BD5-BFBC-36D5C0870230}"/>
              </a:ext>
            </a:extLst>
          </p:cNvPr>
          <p:cNvSpPr/>
          <p:nvPr/>
        </p:nvSpPr>
        <p:spPr>
          <a:xfrm>
            <a:off x="1655379" y="1579970"/>
            <a:ext cx="8954813" cy="369332"/>
          </a:xfrm>
          <a:prstGeom prst="rect">
            <a:avLst/>
          </a:prstGeom>
        </p:spPr>
        <p:txBody>
          <a:bodyPr wrap="square">
            <a:spAutoFit/>
          </a:bodyPr>
          <a:lstStyle/>
          <a:p>
            <a:r>
              <a:rPr lang="it-IT" b="1" dirty="0"/>
              <a:t>Articolo 9 - Valorizzazione delle conoscenze (Terza Missione/Impatto Sociale)</a:t>
            </a:r>
          </a:p>
        </p:txBody>
      </p:sp>
      <p:graphicFrame>
        <p:nvGraphicFramePr>
          <p:cNvPr id="4" name="Tabella 3">
            <a:extLst>
              <a:ext uri="{FF2B5EF4-FFF2-40B4-BE49-F238E27FC236}">
                <a16:creationId xmlns:a16="http://schemas.microsoft.com/office/drawing/2014/main" id="{57568C86-274E-4676-B1E0-D4AA3540566C}"/>
              </a:ext>
            </a:extLst>
          </p:cNvPr>
          <p:cNvGraphicFramePr>
            <a:graphicFrameLocks noGrp="1"/>
          </p:cNvGraphicFramePr>
          <p:nvPr>
            <p:extLst>
              <p:ext uri="{D42A27DB-BD31-4B8C-83A1-F6EECF244321}">
                <p14:modId xmlns:p14="http://schemas.microsoft.com/office/powerpoint/2010/main" val="1531708410"/>
              </p:ext>
            </p:extLst>
          </p:nvPr>
        </p:nvGraphicFramePr>
        <p:xfrm>
          <a:off x="1419050" y="2145771"/>
          <a:ext cx="10109360" cy="2566458"/>
        </p:xfrm>
        <a:graphic>
          <a:graphicData uri="http://schemas.openxmlformats.org/drawingml/2006/table">
            <a:tbl>
              <a:tblPr firstRow="1" firstCol="1" bandRow="1">
                <a:tableStyleId>{3C2FFA5D-87B4-456A-9821-1D502468CF0F}</a:tableStyleId>
              </a:tblPr>
              <a:tblGrid>
                <a:gridCol w="10109360">
                  <a:extLst>
                    <a:ext uri="{9D8B030D-6E8A-4147-A177-3AD203B41FA5}">
                      <a16:colId xmlns:a16="http://schemas.microsoft.com/office/drawing/2014/main" val="2999215134"/>
                    </a:ext>
                  </a:extLst>
                </a:gridCol>
              </a:tblGrid>
              <a:tr h="47815">
                <a:tc>
                  <a:txBody>
                    <a:bodyPr/>
                    <a:lstStyle/>
                    <a:p>
                      <a:pPr algn="l">
                        <a:lnSpc>
                          <a:spcPct val="115000"/>
                        </a:lnSpc>
                        <a:spcAft>
                          <a:spcPts val="0"/>
                        </a:spcAft>
                      </a:pPr>
                      <a:r>
                        <a:rPr lang="it-IT" sz="900">
                          <a:effectLst/>
                        </a:rPr>
                        <a:t>Trasferimento tecnologico</a:t>
                      </a:r>
                      <a:endParaRPr lang="it-IT"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77762266"/>
                  </a:ext>
                </a:extLst>
              </a:tr>
              <a:tr h="96947">
                <a:tc>
                  <a:txBody>
                    <a:bodyPr/>
                    <a:lstStyle/>
                    <a:p>
                      <a:pPr algn="just">
                        <a:lnSpc>
                          <a:spcPct val="115000"/>
                        </a:lnSpc>
                        <a:spcAft>
                          <a:spcPts val="0"/>
                        </a:spcAft>
                      </a:pPr>
                      <a:r>
                        <a:rPr lang="it-IT" sz="900" b="0" dirty="0">
                          <a:effectLst/>
                        </a:rPr>
                        <a:t>a) valorizzazione della proprietà intellettuale o industriale (es. brevetti, privative vegetali e ogni altro prodotto di cui all’articolo 2, comma 1, del Decreto Legislativo n. 30/2005)</a:t>
                      </a:r>
                      <a:endParaRPr lang="it-IT"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543459368"/>
                  </a:ext>
                </a:extLst>
              </a:tr>
              <a:tr h="48598">
                <a:tc>
                  <a:txBody>
                    <a:bodyPr/>
                    <a:lstStyle/>
                    <a:p>
                      <a:pPr algn="just">
                        <a:lnSpc>
                          <a:spcPct val="115000"/>
                        </a:lnSpc>
                        <a:spcAft>
                          <a:spcPts val="0"/>
                        </a:spcAft>
                      </a:pPr>
                      <a:r>
                        <a:rPr lang="it-IT" sz="900" b="0">
                          <a:effectLst/>
                        </a:rPr>
                        <a:t>b) imprenditorialità accademica (es. spin off, start up, contamination lab, ecc.)</a:t>
                      </a:r>
                      <a:endParaRPr lang="it-IT" sz="900" b="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2947350511"/>
                  </a:ext>
                </a:extLst>
              </a:tr>
              <a:tr h="96947">
                <a:tc>
                  <a:txBody>
                    <a:bodyPr/>
                    <a:lstStyle/>
                    <a:p>
                      <a:pPr algn="just">
                        <a:lnSpc>
                          <a:spcPct val="115000"/>
                        </a:lnSpc>
                        <a:spcAft>
                          <a:spcPts val="0"/>
                        </a:spcAft>
                      </a:pPr>
                      <a:r>
                        <a:rPr lang="it-IT" sz="900" b="0" dirty="0">
                          <a:effectLst/>
                        </a:rPr>
                        <a:t>c) strutture di intermediazione e trasferimento tecnologico (es. uffici di trasferimento tecnologico, incubatori, parchi scientifici e tecnologici, ecc.);</a:t>
                      </a:r>
                      <a:endParaRPr lang="it-IT"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3836298886"/>
                  </a:ext>
                </a:extLst>
              </a:tr>
              <a:tr h="146079">
                <a:tc>
                  <a:txBody>
                    <a:bodyPr/>
                    <a:lstStyle/>
                    <a:p>
                      <a:pPr algn="just">
                        <a:lnSpc>
                          <a:spcPct val="115000"/>
                        </a:lnSpc>
                        <a:spcAft>
                          <a:spcPts val="0"/>
                        </a:spcAft>
                      </a:pPr>
                      <a:r>
                        <a:rPr lang="it-IT" sz="900" b="0" dirty="0">
                          <a:effectLst/>
                        </a:rPr>
                        <a:t>d) iniziative di cross-innovation e di cross-</a:t>
                      </a:r>
                      <a:r>
                        <a:rPr lang="it-IT" sz="900" b="0" dirty="0" err="1">
                          <a:effectLst/>
                        </a:rPr>
                        <a:t>fertilization</a:t>
                      </a:r>
                      <a:r>
                        <a:rPr lang="it-IT" sz="900" b="0" dirty="0">
                          <a:effectLst/>
                        </a:rPr>
                        <a:t>; collaborazioni Impresa-Università (es. modelli innovativi per la ricerca condotta in sinergia tra università e imprese, anche mediante partenariati, centri di</a:t>
                      </a:r>
                    </a:p>
                    <a:p>
                      <a:pPr algn="just">
                        <a:lnSpc>
                          <a:spcPct val="115000"/>
                        </a:lnSpc>
                        <a:spcAft>
                          <a:spcPts val="0"/>
                        </a:spcAft>
                      </a:pPr>
                      <a:r>
                        <a:rPr lang="it-IT" sz="900" b="0" dirty="0">
                          <a:effectLst/>
                        </a:rPr>
                        <a:t>ricerca nazionale ed ecosistemi di innovazione, ecc.);</a:t>
                      </a:r>
                      <a:endParaRPr lang="it-IT"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848823730"/>
                  </a:ext>
                </a:extLst>
              </a:tr>
              <a:tr h="96947">
                <a:tc>
                  <a:txBody>
                    <a:bodyPr/>
                    <a:lstStyle/>
                    <a:p>
                      <a:pPr algn="just">
                        <a:lnSpc>
                          <a:spcPct val="115000"/>
                        </a:lnSpc>
                        <a:spcAft>
                          <a:spcPts val="0"/>
                        </a:spcAft>
                      </a:pPr>
                      <a:r>
                        <a:rPr lang="it-IT" sz="900" b="0" dirty="0">
                          <a:solidFill>
                            <a:schemeClr val="tx1"/>
                          </a:solidFill>
                          <a:effectLst/>
                        </a:rPr>
                        <a:t>e) attività di formazione per promuovere la cultura dell’innovazione (es. tecnologie, trasformazione digitale per la disseminazione della conoscenza, ecc.);</a:t>
                      </a:r>
                      <a:endParaRPr lang="it-IT" sz="9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689326523"/>
                  </a:ext>
                </a:extLst>
              </a:tr>
              <a:tr h="47815">
                <a:tc>
                  <a:txBody>
                    <a:bodyPr/>
                    <a:lstStyle/>
                    <a:p>
                      <a:pPr algn="just">
                        <a:lnSpc>
                          <a:spcPct val="115000"/>
                        </a:lnSpc>
                        <a:spcAft>
                          <a:spcPts val="0"/>
                        </a:spcAft>
                      </a:pPr>
                      <a:r>
                        <a:rPr lang="it-IT" sz="900" dirty="0">
                          <a:solidFill>
                            <a:schemeClr val="bg1"/>
                          </a:solidFill>
                          <a:effectLst/>
                        </a:rPr>
                        <a:t>Produzione, gestione di Beni pubblici</a:t>
                      </a:r>
                      <a:endParaRPr lang="it-IT" sz="9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solidFill>
                      <a:schemeClr val="accent1"/>
                    </a:solidFill>
                  </a:tcPr>
                </a:tc>
                <a:extLst>
                  <a:ext uri="{0D108BD9-81ED-4DB2-BD59-A6C34878D82A}">
                    <a16:rowId xmlns:a16="http://schemas.microsoft.com/office/drawing/2014/main" val="749879745"/>
                  </a:ext>
                </a:extLst>
              </a:tr>
              <a:tr h="195211">
                <a:tc>
                  <a:txBody>
                    <a:bodyPr/>
                    <a:lstStyle/>
                    <a:p>
                      <a:pPr algn="just">
                        <a:lnSpc>
                          <a:spcPct val="115000"/>
                        </a:lnSpc>
                        <a:spcAft>
                          <a:spcPts val="0"/>
                        </a:spcAft>
                      </a:pPr>
                      <a:r>
                        <a:rPr lang="it-IT" sz="900" b="0" dirty="0">
                          <a:effectLst/>
                        </a:rPr>
                        <a:t>a) produzione, gestione e valorizzazione di beni artistici e culturali (es. poli museali, scavi archeologici, attività musicali, immobili e archivi storici, biblioteche ed emeroteche storiche, teatri e impianti sportivi, educazione museale e tutela del patrimonio, ecc.)</a:t>
                      </a:r>
                      <a:endParaRPr lang="it-IT"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1272654755"/>
                  </a:ext>
                </a:extLst>
              </a:tr>
              <a:tr h="146079">
                <a:tc>
                  <a:txBody>
                    <a:bodyPr/>
                    <a:lstStyle/>
                    <a:p>
                      <a:pPr algn="just">
                        <a:lnSpc>
                          <a:spcPct val="115000"/>
                        </a:lnSpc>
                        <a:spcAft>
                          <a:spcPts val="0"/>
                        </a:spcAft>
                      </a:pPr>
                      <a:r>
                        <a:rPr lang="it-IT" sz="900" b="0" dirty="0">
                          <a:effectLst/>
                        </a:rPr>
                        <a:t>b) apprendimento permanente e didattica aperta (es. corsi di formazione continua, educazione continua in Medicina, MOOC, corsi di formazione, perfezionamento o aggiornamento per lavoratori e professionisti,</a:t>
                      </a:r>
                    </a:p>
                    <a:p>
                      <a:pPr algn="just">
                        <a:lnSpc>
                          <a:spcPct val="115000"/>
                        </a:lnSpc>
                        <a:spcAft>
                          <a:spcPts val="0"/>
                        </a:spcAft>
                      </a:pPr>
                      <a:r>
                        <a:rPr lang="it-IT" sz="900" b="0" dirty="0">
                          <a:effectLst/>
                        </a:rPr>
                        <a:t>open badge e micro-credenziali, attestazioni e certificazioni di competenze, corsi per adulti)</a:t>
                      </a:r>
                      <a:endParaRPr lang="it-IT"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2635771737"/>
                  </a:ext>
                </a:extLst>
              </a:tr>
              <a:tr h="195211">
                <a:tc>
                  <a:txBody>
                    <a:bodyPr/>
                    <a:lstStyle/>
                    <a:p>
                      <a:pPr algn="just">
                        <a:lnSpc>
                          <a:spcPct val="115000"/>
                        </a:lnSpc>
                        <a:spcAft>
                          <a:spcPts val="0"/>
                        </a:spcAft>
                      </a:pPr>
                      <a:r>
                        <a:rPr lang="it-IT" sz="900" b="0" dirty="0">
                          <a:effectLst/>
                        </a:rPr>
                        <a:t>c) produzione di beni pubblici di natura sociale, educativa e politiche per l’inclusione (es. innovazione sociale, formulazione di programmi di pubblico interesse, partecipazione a iniziative di democrazia partecipativa,</a:t>
                      </a:r>
                    </a:p>
                    <a:p>
                      <a:pPr algn="just">
                        <a:lnSpc>
                          <a:spcPct val="115000"/>
                        </a:lnSpc>
                        <a:spcAft>
                          <a:spcPts val="0"/>
                        </a:spcAft>
                      </a:pPr>
                      <a:r>
                        <a:rPr lang="en-US" sz="900" b="0" dirty="0">
                          <a:effectLst/>
                        </a:rPr>
                        <a:t>consensus conferences, citizen panel, </a:t>
                      </a:r>
                      <a:r>
                        <a:rPr lang="en-US" sz="900" b="0" dirty="0" err="1">
                          <a:effectLst/>
                        </a:rPr>
                        <a:t>ecc</a:t>
                      </a:r>
                      <a:r>
                        <a:rPr lang="en-US" sz="900" b="0" dirty="0">
                          <a:effectLst/>
                        </a:rPr>
                        <a:t>.);</a:t>
                      </a:r>
                      <a:endParaRPr lang="it-IT"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2229722704"/>
                  </a:ext>
                </a:extLst>
              </a:tr>
              <a:tr h="146079">
                <a:tc>
                  <a:txBody>
                    <a:bodyPr/>
                    <a:lstStyle/>
                    <a:p>
                      <a:pPr algn="just">
                        <a:lnSpc>
                          <a:spcPct val="115000"/>
                        </a:lnSpc>
                        <a:spcAft>
                          <a:spcPts val="0"/>
                        </a:spcAft>
                      </a:pPr>
                      <a:r>
                        <a:rPr lang="it-IT" sz="900" b="0" dirty="0">
                          <a:effectLst/>
                        </a:rPr>
                        <a:t>d) progetti di sviluppo territoriale, infrastrutturale e di rigenerazione urbana (es. valorizzazione dei territori, valorizzazione delle città, grandi opere, gestione del rischio, monitoraggio e manutenzione infrastrutture,</a:t>
                      </a:r>
                    </a:p>
                    <a:p>
                      <a:pPr algn="just">
                        <a:lnSpc>
                          <a:spcPct val="115000"/>
                        </a:lnSpc>
                        <a:spcAft>
                          <a:spcPts val="0"/>
                        </a:spcAft>
                      </a:pPr>
                      <a:r>
                        <a:rPr lang="it-IT" sz="900" b="0" dirty="0">
                          <a:effectLst/>
                        </a:rPr>
                        <a:t>ecc.);</a:t>
                      </a:r>
                      <a:endParaRPr lang="it-IT"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4021772293"/>
                  </a:ext>
                </a:extLst>
              </a:tr>
              <a:tr h="96947">
                <a:tc>
                  <a:txBody>
                    <a:bodyPr/>
                    <a:lstStyle/>
                    <a:p>
                      <a:pPr algn="just">
                        <a:lnSpc>
                          <a:spcPct val="115000"/>
                        </a:lnSpc>
                        <a:spcAft>
                          <a:spcPts val="0"/>
                        </a:spcAft>
                      </a:pPr>
                      <a:r>
                        <a:rPr lang="it-IT" sz="900" b="0" dirty="0">
                          <a:effectLst/>
                        </a:rPr>
                        <a:t>e) azioni per lo sviluppo della Scienza aperta (es. sensibilizzazione, diffusione, processo innovativo, </a:t>
                      </a:r>
                      <a:r>
                        <a:rPr lang="en-US" sz="900" b="0" dirty="0" err="1">
                          <a:effectLst/>
                        </a:rPr>
                        <a:t>coinvolgimento</a:t>
                      </a:r>
                      <a:r>
                        <a:rPr lang="en-US" sz="900" b="0" dirty="0">
                          <a:effectLst/>
                        </a:rPr>
                        <a:t>, open data, research integrity, </a:t>
                      </a:r>
                      <a:r>
                        <a:rPr lang="en-US" sz="900" b="0" dirty="0" err="1">
                          <a:effectLst/>
                        </a:rPr>
                        <a:t>ecc</a:t>
                      </a:r>
                      <a:r>
                        <a:rPr lang="en-US" sz="900" b="0" dirty="0">
                          <a:effectLst/>
                        </a:rPr>
                        <a:t>.);</a:t>
                      </a:r>
                      <a:endParaRPr lang="it-IT"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3430358577"/>
                  </a:ext>
                </a:extLst>
              </a:tr>
            </a:tbl>
          </a:graphicData>
        </a:graphic>
      </p:graphicFrame>
      <p:sp>
        <p:nvSpPr>
          <p:cNvPr id="5" name="Rettangolo 4">
            <a:extLst>
              <a:ext uri="{FF2B5EF4-FFF2-40B4-BE49-F238E27FC236}">
                <a16:creationId xmlns:a16="http://schemas.microsoft.com/office/drawing/2014/main" id="{4386F94C-8447-4CB6-87D3-B82385CECE35}"/>
              </a:ext>
            </a:extLst>
          </p:cNvPr>
          <p:cNvSpPr/>
          <p:nvPr/>
        </p:nvSpPr>
        <p:spPr>
          <a:xfrm>
            <a:off x="253314" y="2002135"/>
            <a:ext cx="1093569" cy="400110"/>
          </a:xfrm>
          <a:prstGeom prst="rect">
            <a:avLst/>
          </a:prstGeom>
          <a:noFill/>
        </p:spPr>
        <p:txBody>
          <a:bodyPr wrap="none" lIns="91440" tIns="45720" rIns="91440" bIns="45720">
            <a:spAutoFit/>
          </a:bodyPr>
          <a:lstStyle/>
          <a:p>
            <a:pPr algn="ctr"/>
            <a:r>
              <a:rPr lang="it-IT" sz="2000" b="0" cap="none" spc="0" dirty="0">
                <a:ln w="0"/>
                <a:solidFill>
                  <a:schemeClr val="tx1"/>
                </a:solidFill>
                <a:effectLst>
                  <a:outerShdw blurRad="38100" dist="19050" dir="2700000" algn="tl" rotWithShape="0">
                    <a:schemeClr val="dk1">
                      <a:alpha val="40000"/>
                    </a:schemeClr>
                  </a:outerShdw>
                </a:effectLst>
              </a:rPr>
              <a:t>Tematica</a:t>
            </a:r>
          </a:p>
        </p:txBody>
      </p:sp>
      <p:sp>
        <p:nvSpPr>
          <p:cNvPr id="6" name="Rettangolo 5">
            <a:extLst>
              <a:ext uri="{FF2B5EF4-FFF2-40B4-BE49-F238E27FC236}">
                <a16:creationId xmlns:a16="http://schemas.microsoft.com/office/drawing/2014/main" id="{52B86E43-84C7-459E-AC58-E3D83153BD5B}"/>
              </a:ext>
            </a:extLst>
          </p:cNvPr>
          <p:cNvSpPr/>
          <p:nvPr/>
        </p:nvSpPr>
        <p:spPr>
          <a:xfrm>
            <a:off x="206828" y="2550626"/>
            <a:ext cx="1186543" cy="276999"/>
          </a:xfrm>
          <a:prstGeom prst="rect">
            <a:avLst/>
          </a:prstGeom>
          <a:noFill/>
        </p:spPr>
        <p:txBody>
          <a:bodyPr wrap="none" lIns="91440" tIns="45720" rIns="91440" bIns="45720">
            <a:spAutoFit/>
          </a:bodyPr>
          <a:lstStyle/>
          <a:p>
            <a:pPr algn="ctr"/>
            <a:r>
              <a:rPr lang="it-IT" sz="1200" b="0" cap="none" spc="0" dirty="0">
                <a:ln w="0"/>
                <a:solidFill>
                  <a:schemeClr val="tx1"/>
                </a:solidFill>
                <a:effectLst>
                  <a:outerShdw blurRad="38100" dist="19050" dir="2700000" algn="tl" rotWithShape="0">
                    <a:schemeClr val="dk1">
                      <a:alpha val="40000"/>
                    </a:schemeClr>
                  </a:outerShdw>
                </a:effectLst>
              </a:rPr>
              <a:t>Campi di azione</a:t>
            </a:r>
          </a:p>
        </p:txBody>
      </p:sp>
      <p:sp>
        <p:nvSpPr>
          <p:cNvPr id="7" name="Freccia a destra 6">
            <a:extLst>
              <a:ext uri="{FF2B5EF4-FFF2-40B4-BE49-F238E27FC236}">
                <a16:creationId xmlns:a16="http://schemas.microsoft.com/office/drawing/2014/main" id="{2936C6C4-1768-4B03-9C1A-0918551E0141}"/>
              </a:ext>
            </a:extLst>
          </p:cNvPr>
          <p:cNvSpPr/>
          <p:nvPr/>
        </p:nvSpPr>
        <p:spPr>
          <a:xfrm>
            <a:off x="415067" y="3671887"/>
            <a:ext cx="828675" cy="287051"/>
          </a:xfrm>
          <a:prstGeom prst="rightArrow">
            <a:avLst/>
          </a:prstGeom>
          <a:solidFill>
            <a:srgbClr val="B71E4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3762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TERZA MISSIONE (bando </a:t>
            </a:r>
            <a:r>
              <a:rPr lang="it-IT" dirty="0" err="1"/>
              <a:t>vqr</a:t>
            </a:r>
            <a:r>
              <a:rPr lang="it-IT" dirty="0"/>
              <a:t>, 2023)</a:t>
            </a:r>
          </a:p>
        </p:txBody>
      </p:sp>
      <p:sp>
        <p:nvSpPr>
          <p:cNvPr id="2" name="Rettangolo 1">
            <a:extLst>
              <a:ext uri="{FF2B5EF4-FFF2-40B4-BE49-F238E27FC236}">
                <a16:creationId xmlns:a16="http://schemas.microsoft.com/office/drawing/2014/main" id="{D08FCFC6-5FC3-4BD5-BFBC-36D5C0870230}"/>
              </a:ext>
            </a:extLst>
          </p:cNvPr>
          <p:cNvSpPr/>
          <p:nvPr/>
        </p:nvSpPr>
        <p:spPr>
          <a:xfrm>
            <a:off x="1655379" y="1579970"/>
            <a:ext cx="8954813" cy="369332"/>
          </a:xfrm>
          <a:prstGeom prst="rect">
            <a:avLst/>
          </a:prstGeom>
        </p:spPr>
        <p:txBody>
          <a:bodyPr wrap="square">
            <a:spAutoFit/>
          </a:bodyPr>
          <a:lstStyle/>
          <a:p>
            <a:r>
              <a:rPr lang="it-IT" b="1" dirty="0"/>
              <a:t>Articolo 9 - Valorizzazione delle conoscenze (Terza Missione/Impatto Sociale)</a:t>
            </a:r>
          </a:p>
        </p:txBody>
      </p:sp>
      <p:graphicFrame>
        <p:nvGraphicFramePr>
          <p:cNvPr id="4" name="Tabella 3">
            <a:extLst>
              <a:ext uri="{FF2B5EF4-FFF2-40B4-BE49-F238E27FC236}">
                <a16:creationId xmlns:a16="http://schemas.microsoft.com/office/drawing/2014/main" id="{57568C86-274E-4676-B1E0-D4AA3540566C}"/>
              </a:ext>
            </a:extLst>
          </p:cNvPr>
          <p:cNvGraphicFramePr>
            <a:graphicFrameLocks noGrp="1"/>
          </p:cNvGraphicFramePr>
          <p:nvPr>
            <p:extLst>
              <p:ext uri="{D42A27DB-BD31-4B8C-83A1-F6EECF244321}">
                <p14:modId xmlns:p14="http://schemas.microsoft.com/office/powerpoint/2010/main" val="3442396179"/>
              </p:ext>
            </p:extLst>
          </p:nvPr>
        </p:nvGraphicFramePr>
        <p:xfrm>
          <a:off x="595137" y="2156011"/>
          <a:ext cx="10109360" cy="3250332"/>
        </p:xfrm>
        <a:graphic>
          <a:graphicData uri="http://schemas.openxmlformats.org/drawingml/2006/table">
            <a:tbl>
              <a:tblPr firstRow="1" firstCol="1" bandRow="1">
                <a:tableStyleId>{3C2FFA5D-87B4-456A-9821-1D502468CF0F}</a:tableStyleId>
              </a:tblPr>
              <a:tblGrid>
                <a:gridCol w="10109360">
                  <a:extLst>
                    <a:ext uri="{9D8B030D-6E8A-4147-A177-3AD203B41FA5}">
                      <a16:colId xmlns:a16="http://schemas.microsoft.com/office/drawing/2014/main" val="2999215134"/>
                    </a:ext>
                  </a:extLst>
                </a:gridCol>
              </a:tblGrid>
              <a:tr h="47815">
                <a:tc>
                  <a:txBody>
                    <a:bodyPr/>
                    <a:lstStyle/>
                    <a:p>
                      <a:pPr algn="just">
                        <a:lnSpc>
                          <a:spcPct val="115000"/>
                        </a:lnSpc>
                        <a:spcAft>
                          <a:spcPts val="0"/>
                        </a:spcAft>
                      </a:pPr>
                      <a:r>
                        <a:rPr lang="en-US" sz="1600" dirty="0">
                          <a:effectLst/>
                        </a:rPr>
                        <a:t>Public engagement</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2150001279"/>
                  </a:ext>
                </a:extLst>
              </a:tr>
              <a:tr h="96947">
                <a:tc>
                  <a:txBody>
                    <a:bodyPr/>
                    <a:lstStyle/>
                    <a:p>
                      <a:pPr algn="just">
                        <a:lnSpc>
                          <a:spcPct val="115000"/>
                        </a:lnSpc>
                        <a:spcAft>
                          <a:spcPts val="0"/>
                        </a:spcAft>
                      </a:pPr>
                      <a:r>
                        <a:rPr lang="it-IT" sz="1600" b="0" dirty="0">
                          <a:effectLst/>
                        </a:rPr>
                        <a:t>a) organizzazione di attività (es. concerti, spettacoli teatrali, rassegne cinematografiche, performance artistiche, eventi sportivi, mostre e altri eventi aperti alla comunità culturali di pubblica utilità, ecc.);</a:t>
                      </a:r>
                      <a:endParaRPr lang="it-IT"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2766306751"/>
                  </a:ext>
                </a:extLst>
              </a:tr>
              <a:tr h="96947">
                <a:tc>
                  <a:txBody>
                    <a:bodyPr/>
                    <a:lstStyle/>
                    <a:p>
                      <a:pPr algn="just">
                        <a:lnSpc>
                          <a:spcPct val="115000"/>
                        </a:lnSpc>
                        <a:spcAft>
                          <a:spcPts val="0"/>
                        </a:spcAft>
                      </a:pPr>
                      <a:r>
                        <a:rPr lang="it-IT" sz="1600" b="0" dirty="0">
                          <a:effectLst/>
                        </a:rPr>
                        <a:t>b) divulgazione scientifica (es. prodotti dedicati al pubblico non accademico, programmi radiofonici e televisivi, ecc.);</a:t>
                      </a:r>
                      <a:endParaRPr lang="it-IT"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2170903841"/>
                  </a:ext>
                </a:extLst>
              </a:tr>
              <a:tr h="146079">
                <a:tc>
                  <a:txBody>
                    <a:bodyPr/>
                    <a:lstStyle/>
                    <a:p>
                      <a:pPr algn="just">
                        <a:lnSpc>
                          <a:spcPct val="115000"/>
                        </a:lnSpc>
                        <a:spcAft>
                          <a:spcPts val="0"/>
                        </a:spcAft>
                      </a:pPr>
                      <a:r>
                        <a:rPr lang="it-IT" sz="1600" b="0" dirty="0">
                          <a:effectLst/>
                        </a:rPr>
                        <a:t>c) divulgazione multimediale (es. blog e altri canali social di comunicazione e divulgazione scientifica, escluso il sito istituzionale, pubblicazione e gestione di siti Web, ecc.)</a:t>
                      </a:r>
                      <a:endParaRPr lang="it-IT"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2263727208"/>
                  </a:ext>
                </a:extLst>
              </a:tr>
              <a:tr h="195211">
                <a:tc>
                  <a:txBody>
                    <a:bodyPr/>
                    <a:lstStyle/>
                    <a:p>
                      <a:pPr algn="just">
                        <a:lnSpc>
                          <a:spcPct val="115000"/>
                        </a:lnSpc>
                        <a:spcAft>
                          <a:spcPts val="0"/>
                        </a:spcAft>
                      </a:pPr>
                      <a:r>
                        <a:rPr lang="it-IT" sz="1600" b="0" dirty="0">
                          <a:effectLst/>
                        </a:rPr>
                        <a:t>d) iniziative di coinvolgimento proattivo dei cittadini nella ricerca e/o nell’innovazione anche per favorire la disseminazione e l’implementazione dei risultati della ricerca e dell’innovazione nella società e ridurre</a:t>
                      </a:r>
                    </a:p>
                    <a:p>
                      <a:pPr algn="just">
                        <a:lnSpc>
                          <a:spcPct val="115000"/>
                        </a:lnSpc>
                        <a:spcAft>
                          <a:spcPts val="0"/>
                        </a:spcAft>
                      </a:pPr>
                      <a:r>
                        <a:rPr lang="it-IT" sz="1600" b="0" dirty="0">
                          <a:effectLst/>
                        </a:rPr>
                        <a:t>disuguaglianze e discriminazioni (es. dibattiti, festival e caffè scientifici, consultazioni on-line, citizen science, cliniche legali, ecc.);</a:t>
                      </a:r>
                      <a:endParaRPr lang="it-IT"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3637876063"/>
                  </a:ext>
                </a:extLst>
              </a:tr>
              <a:tr h="96947">
                <a:tc>
                  <a:txBody>
                    <a:bodyPr/>
                    <a:lstStyle/>
                    <a:p>
                      <a:pPr algn="just">
                        <a:lnSpc>
                          <a:spcPct val="115000"/>
                        </a:lnSpc>
                        <a:spcAft>
                          <a:spcPts val="0"/>
                        </a:spcAft>
                      </a:pPr>
                      <a:r>
                        <a:rPr lang="it-IT" sz="1600" b="0" dirty="0">
                          <a:effectLst/>
                        </a:rPr>
                        <a:t>e) attività di coinvolgimento e interazione con il mondo della scuola (es. esperimenti, simulazioni, giochi didattici e altre attività laboratoriali, educazione alla cittadinanza, ecc.)</a:t>
                      </a:r>
                      <a:endParaRPr lang="it-IT"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4248642239"/>
                  </a:ext>
                </a:extLst>
              </a:tr>
            </a:tbl>
          </a:graphicData>
        </a:graphic>
      </p:graphicFrame>
    </p:spTree>
    <p:extLst>
      <p:ext uri="{BB962C8B-B14F-4D97-AF65-F5344CB8AC3E}">
        <p14:creationId xmlns:p14="http://schemas.microsoft.com/office/powerpoint/2010/main" val="407821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TERZA MISSIONE (bando </a:t>
            </a:r>
            <a:r>
              <a:rPr lang="it-IT" dirty="0" err="1"/>
              <a:t>vqr</a:t>
            </a:r>
            <a:r>
              <a:rPr lang="it-IT" dirty="0"/>
              <a:t>, 2023)</a:t>
            </a:r>
          </a:p>
        </p:txBody>
      </p:sp>
      <p:sp>
        <p:nvSpPr>
          <p:cNvPr id="2" name="Rettangolo 1">
            <a:extLst>
              <a:ext uri="{FF2B5EF4-FFF2-40B4-BE49-F238E27FC236}">
                <a16:creationId xmlns:a16="http://schemas.microsoft.com/office/drawing/2014/main" id="{D08FCFC6-5FC3-4BD5-BFBC-36D5C0870230}"/>
              </a:ext>
            </a:extLst>
          </p:cNvPr>
          <p:cNvSpPr/>
          <p:nvPr/>
        </p:nvSpPr>
        <p:spPr>
          <a:xfrm>
            <a:off x="1655379" y="1579970"/>
            <a:ext cx="8954813" cy="369332"/>
          </a:xfrm>
          <a:prstGeom prst="rect">
            <a:avLst/>
          </a:prstGeom>
        </p:spPr>
        <p:txBody>
          <a:bodyPr wrap="square">
            <a:spAutoFit/>
          </a:bodyPr>
          <a:lstStyle/>
          <a:p>
            <a:r>
              <a:rPr lang="it-IT" b="1" dirty="0"/>
              <a:t>Articolo 9 - Valorizzazione delle conoscenze (Terza Missione/Impatto Sociale)</a:t>
            </a:r>
          </a:p>
        </p:txBody>
      </p:sp>
      <p:graphicFrame>
        <p:nvGraphicFramePr>
          <p:cNvPr id="4" name="Tabella 3">
            <a:extLst>
              <a:ext uri="{FF2B5EF4-FFF2-40B4-BE49-F238E27FC236}">
                <a16:creationId xmlns:a16="http://schemas.microsoft.com/office/drawing/2014/main" id="{57568C86-274E-4676-B1E0-D4AA3540566C}"/>
              </a:ext>
            </a:extLst>
          </p:cNvPr>
          <p:cNvGraphicFramePr>
            <a:graphicFrameLocks noGrp="1"/>
          </p:cNvGraphicFramePr>
          <p:nvPr>
            <p:extLst>
              <p:ext uri="{D42A27DB-BD31-4B8C-83A1-F6EECF244321}">
                <p14:modId xmlns:p14="http://schemas.microsoft.com/office/powerpoint/2010/main" val="290344231"/>
              </p:ext>
            </p:extLst>
          </p:nvPr>
        </p:nvGraphicFramePr>
        <p:xfrm>
          <a:off x="550687" y="2222663"/>
          <a:ext cx="10109360" cy="2159131"/>
        </p:xfrm>
        <a:graphic>
          <a:graphicData uri="http://schemas.openxmlformats.org/drawingml/2006/table">
            <a:tbl>
              <a:tblPr firstRow="1" firstCol="1" bandRow="1">
                <a:tableStyleId>{3C2FFA5D-87B4-456A-9821-1D502468CF0F}</a:tableStyleId>
              </a:tblPr>
              <a:tblGrid>
                <a:gridCol w="10109360">
                  <a:extLst>
                    <a:ext uri="{9D8B030D-6E8A-4147-A177-3AD203B41FA5}">
                      <a16:colId xmlns:a16="http://schemas.microsoft.com/office/drawing/2014/main" val="2999215134"/>
                    </a:ext>
                  </a:extLst>
                </a:gridCol>
              </a:tblGrid>
              <a:tr h="47815">
                <a:tc>
                  <a:txBody>
                    <a:bodyPr/>
                    <a:lstStyle/>
                    <a:p>
                      <a:pPr algn="just">
                        <a:lnSpc>
                          <a:spcPct val="115000"/>
                        </a:lnSpc>
                        <a:spcAft>
                          <a:spcPts val="0"/>
                        </a:spcAft>
                      </a:pPr>
                      <a:r>
                        <a:rPr lang="it-IT" sz="800" dirty="0">
                          <a:solidFill>
                            <a:schemeClr val="bg1"/>
                          </a:solidFill>
                          <a:effectLst/>
                        </a:rPr>
                        <a:t>Scienze della vita e salute</a:t>
                      </a:r>
                      <a:endParaRPr lang="it-IT" sz="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solidFill>
                      <a:schemeClr val="accent1"/>
                    </a:solidFill>
                  </a:tcPr>
                </a:tc>
                <a:extLst>
                  <a:ext uri="{0D108BD9-81ED-4DB2-BD59-A6C34878D82A}">
                    <a16:rowId xmlns:a16="http://schemas.microsoft.com/office/drawing/2014/main" val="2523750011"/>
                  </a:ext>
                </a:extLst>
              </a:tr>
              <a:tr h="96947">
                <a:tc>
                  <a:txBody>
                    <a:bodyPr/>
                    <a:lstStyle/>
                    <a:p>
                      <a:pPr algn="just">
                        <a:lnSpc>
                          <a:spcPct val="115000"/>
                        </a:lnSpc>
                        <a:spcAft>
                          <a:spcPts val="0"/>
                        </a:spcAft>
                      </a:pPr>
                      <a:r>
                        <a:rPr lang="it-IT" sz="800" b="0" dirty="0">
                          <a:effectLst/>
                        </a:rPr>
                        <a:t>a) sperimentazione clinica (es. trial clinici, studi su dispositivi medici, studi non interventistici, biobanche, farmaci, ecc.);</a:t>
                      </a:r>
                      <a:endParaRPr lang="it-IT" sz="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1391494317"/>
                  </a:ext>
                </a:extLst>
              </a:tr>
              <a:tr h="195211">
                <a:tc>
                  <a:txBody>
                    <a:bodyPr/>
                    <a:lstStyle/>
                    <a:p>
                      <a:pPr algn="just">
                        <a:lnSpc>
                          <a:spcPct val="115000"/>
                        </a:lnSpc>
                        <a:spcAft>
                          <a:spcPts val="0"/>
                        </a:spcAft>
                      </a:pPr>
                      <a:r>
                        <a:rPr lang="it-IT" sz="800" b="0" dirty="0">
                          <a:effectLst/>
                        </a:rPr>
                        <a:t>b) iniziative di prevenzione, promozione e tutela della salute pubblica (es. empowerment dei pazienti, medicina di genere, one health, giornate informative e di prevenzione, campagne di screening e di sensibilizzazione anche in relazione al diritto alle cure; accesso alle cure, accesso al farmaco, cliniche veterinarie, pharmaceutical care, aderenza terapeutica, ecc.);</a:t>
                      </a:r>
                      <a:endParaRPr lang="it-IT" sz="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3696851854"/>
                  </a:ext>
                </a:extLst>
              </a:tr>
              <a:tr h="96947">
                <a:tc>
                  <a:txBody>
                    <a:bodyPr/>
                    <a:lstStyle/>
                    <a:p>
                      <a:pPr algn="just">
                        <a:lnSpc>
                          <a:spcPct val="115000"/>
                        </a:lnSpc>
                        <a:spcAft>
                          <a:spcPts val="0"/>
                        </a:spcAft>
                      </a:pPr>
                      <a:r>
                        <a:rPr lang="it-IT" sz="800" b="0" dirty="0">
                          <a:effectLst/>
                        </a:rPr>
                        <a:t>c) attività in ambito sanitario, in favore delle categorie fragili (es. malattie rare, disabili, anziani, immigrati,</a:t>
                      </a:r>
                    </a:p>
                    <a:p>
                      <a:pPr algn="just">
                        <a:lnSpc>
                          <a:spcPct val="115000"/>
                        </a:lnSpc>
                        <a:spcAft>
                          <a:spcPts val="0"/>
                        </a:spcAft>
                      </a:pPr>
                      <a:r>
                        <a:rPr lang="it-IT" sz="800" b="0" dirty="0">
                          <a:effectLst/>
                        </a:rPr>
                        <a:t>persone in stato di povertà, salute mentale, ecc.);</a:t>
                      </a:r>
                      <a:endParaRPr lang="it-IT" sz="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1294578895"/>
                  </a:ext>
                </a:extLst>
              </a:tr>
              <a:tr h="96947">
                <a:tc>
                  <a:txBody>
                    <a:bodyPr/>
                    <a:lstStyle/>
                    <a:p>
                      <a:pPr algn="just">
                        <a:lnSpc>
                          <a:spcPct val="115000"/>
                        </a:lnSpc>
                        <a:spcAft>
                          <a:spcPts val="0"/>
                        </a:spcAft>
                      </a:pPr>
                      <a:r>
                        <a:rPr lang="it-IT" sz="800" b="0" dirty="0">
                          <a:effectLst/>
                        </a:rPr>
                        <a:t>d) attività di cooperazione sanitaria internazionale (es. salute globale, attenzione ai paesi a basso e medio reddito, ecc.);</a:t>
                      </a:r>
                      <a:endParaRPr lang="it-IT" sz="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2811231163"/>
                  </a:ext>
                </a:extLst>
              </a:tr>
              <a:tr h="96947">
                <a:tc>
                  <a:txBody>
                    <a:bodyPr/>
                    <a:lstStyle/>
                    <a:p>
                      <a:pPr algn="just">
                        <a:lnSpc>
                          <a:spcPct val="115000"/>
                        </a:lnSpc>
                        <a:spcAft>
                          <a:spcPts val="0"/>
                        </a:spcAft>
                      </a:pPr>
                      <a:r>
                        <a:rPr lang="it-IT" sz="800" b="0" dirty="0">
                          <a:effectLst/>
                        </a:rPr>
                        <a:t>e) salute ambientale e sicurezza alimentare (es. medicina ambientale, medicina del lavoro, tossicologia, scienze ambientali, epidemiologia ambientale, igiene alimentare, scienza della nutrizione, ecc.);</a:t>
                      </a:r>
                      <a:endParaRPr lang="it-IT" sz="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2158308283"/>
                  </a:ext>
                </a:extLst>
              </a:tr>
              <a:tr h="96947">
                <a:tc>
                  <a:txBody>
                    <a:bodyPr/>
                    <a:lstStyle/>
                    <a:p>
                      <a:pPr algn="just">
                        <a:lnSpc>
                          <a:spcPct val="115000"/>
                        </a:lnSpc>
                        <a:spcAft>
                          <a:spcPts val="0"/>
                        </a:spcAft>
                      </a:pPr>
                      <a:r>
                        <a:rPr lang="it-IT" sz="800" dirty="0">
                          <a:solidFill>
                            <a:schemeClr val="bg1"/>
                          </a:solidFill>
                          <a:effectLst/>
                        </a:rPr>
                        <a:t>Sostenibilità ambientale, alla inclusione e al contrasto alle diseguaglianze, con particolare riferimento agli obiettivi dell’Agenda ONU 2030</a:t>
                      </a:r>
                      <a:endParaRPr lang="it-IT" sz="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solidFill>
                      <a:schemeClr val="accent1"/>
                    </a:solidFill>
                  </a:tcPr>
                </a:tc>
                <a:extLst>
                  <a:ext uri="{0D108BD9-81ED-4DB2-BD59-A6C34878D82A}">
                    <a16:rowId xmlns:a16="http://schemas.microsoft.com/office/drawing/2014/main" val="2359732575"/>
                  </a:ext>
                </a:extLst>
              </a:tr>
              <a:tr h="146079">
                <a:tc>
                  <a:txBody>
                    <a:bodyPr/>
                    <a:lstStyle/>
                    <a:p>
                      <a:pPr algn="just">
                        <a:lnSpc>
                          <a:spcPct val="115000"/>
                        </a:lnSpc>
                        <a:spcAft>
                          <a:spcPts val="0"/>
                        </a:spcAft>
                      </a:pPr>
                      <a:r>
                        <a:rPr lang="it-IT" sz="800" b="0" dirty="0">
                          <a:solidFill>
                            <a:schemeClr val="tx1"/>
                          </a:solidFill>
                          <a:effectLst/>
                        </a:rPr>
                        <a:t>a) contrasto alla povertà, inclusione e coesione sociale, uguaglianza davanti alla legge, giustizia (es. povertà, fame, lavoro dignitoso, riduzione delle diseguaglianze, uguaglianza di genere, istruzione di qualità, ecc.);</a:t>
                      </a:r>
                      <a:endParaRPr lang="it-IT" sz="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1522362749"/>
                  </a:ext>
                </a:extLst>
              </a:tr>
              <a:tr h="195211">
                <a:tc>
                  <a:txBody>
                    <a:bodyPr/>
                    <a:lstStyle/>
                    <a:p>
                      <a:pPr algn="just">
                        <a:lnSpc>
                          <a:spcPct val="115000"/>
                        </a:lnSpc>
                        <a:spcAft>
                          <a:spcPts val="0"/>
                        </a:spcAft>
                      </a:pPr>
                      <a:r>
                        <a:rPr lang="it-IT" sz="800" b="0" dirty="0">
                          <a:solidFill>
                            <a:schemeClr val="tx1"/>
                          </a:solidFill>
                          <a:effectLst/>
                        </a:rPr>
                        <a:t>b) transizione ecologica ed energetica, sostenibilità ambientale e climatica (es. energia pulita e accessibile, consumo e produzione responsabili, economia circolare, green deal, adattamento climatico, città e comunità</a:t>
                      </a:r>
                    </a:p>
                    <a:p>
                      <a:pPr algn="just">
                        <a:lnSpc>
                          <a:spcPct val="115000"/>
                        </a:lnSpc>
                        <a:spcAft>
                          <a:spcPts val="0"/>
                        </a:spcAft>
                      </a:pPr>
                      <a:r>
                        <a:rPr lang="it-IT" sz="800" b="0" dirty="0">
                          <a:solidFill>
                            <a:schemeClr val="tx1"/>
                          </a:solidFill>
                          <a:effectLst/>
                        </a:rPr>
                        <a:t>sostenibili, gestione e tutela delle acque, conservazione e utilizzo sostenibile degli oceani, dei mari e delle risorse marine, utilizzo rispettoso delle risorse naturali, prevenzione e contrasto dell’inquinamento, ecc.);</a:t>
                      </a:r>
                      <a:endParaRPr lang="it-IT" sz="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3374541059"/>
                  </a:ext>
                </a:extLst>
              </a:tr>
              <a:tr h="96947">
                <a:tc>
                  <a:txBody>
                    <a:bodyPr/>
                    <a:lstStyle/>
                    <a:p>
                      <a:pPr algn="just">
                        <a:lnSpc>
                          <a:spcPct val="115000"/>
                        </a:lnSpc>
                        <a:spcAft>
                          <a:spcPts val="0"/>
                        </a:spcAft>
                      </a:pPr>
                      <a:r>
                        <a:rPr lang="it-IT" sz="800" b="0" dirty="0">
                          <a:solidFill>
                            <a:schemeClr val="tx1"/>
                          </a:solidFill>
                          <a:effectLst/>
                        </a:rPr>
                        <a:t>c) cooperazione internazionale allo sviluppo sostenibile e alla coesione sociale (es. attività di institution building, sostegno ai sistemi sanitari pubblici, protezione dei minori, ecc.);</a:t>
                      </a:r>
                      <a:endParaRPr lang="it-IT" sz="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1352257339"/>
                  </a:ext>
                </a:extLst>
              </a:tr>
              <a:tr h="96947">
                <a:tc>
                  <a:txBody>
                    <a:bodyPr/>
                    <a:lstStyle/>
                    <a:p>
                      <a:pPr algn="just">
                        <a:lnSpc>
                          <a:spcPct val="115000"/>
                        </a:lnSpc>
                        <a:spcAft>
                          <a:spcPts val="0"/>
                        </a:spcAft>
                      </a:pPr>
                      <a:r>
                        <a:rPr lang="it-IT" sz="800" b="0" dirty="0">
                          <a:solidFill>
                            <a:schemeClr val="tx1"/>
                          </a:solidFill>
                          <a:effectLst/>
                        </a:rPr>
                        <a:t>d) divulgazione, promozione e diffusione della cultura della legalità e sostenibilità (es. centro di educazione ambientale, ecc.);</a:t>
                      </a:r>
                      <a:endParaRPr lang="it-IT" sz="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1812663141"/>
                  </a:ext>
                </a:extLst>
              </a:tr>
              <a:tr h="146079">
                <a:tc>
                  <a:txBody>
                    <a:bodyPr/>
                    <a:lstStyle/>
                    <a:p>
                      <a:pPr algn="just">
                        <a:lnSpc>
                          <a:spcPct val="115000"/>
                        </a:lnSpc>
                        <a:spcAft>
                          <a:spcPts val="0"/>
                        </a:spcAft>
                      </a:pPr>
                      <a:r>
                        <a:rPr lang="it-IT" sz="800" b="0" dirty="0">
                          <a:solidFill>
                            <a:schemeClr val="tx1"/>
                          </a:solidFill>
                          <a:effectLst/>
                        </a:rPr>
                        <a:t>e) attività innovative a supporto della sostenibilità di carattere organizzativo, infrastrutturale o di </a:t>
                      </a:r>
                      <a:r>
                        <a:rPr lang="it-IT" sz="800" b="0" dirty="0" err="1">
                          <a:solidFill>
                            <a:schemeClr val="tx1"/>
                          </a:solidFill>
                          <a:effectLst/>
                        </a:rPr>
                        <a:t>governance</a:t>
                      </a:r>
                      <a:r>
                        <a:rPr lang="it-IT" sz="800" b="0" dirty="0">
                          <a:solidFill>
                            <a:schemeClr val="tx1"/>
                          </a:solidFill>
                          <a:effectLst/>
                        </a:rPr>
                        <a:t> (es. green office, efficientamento energetico delle strutture, progetti di mobilità, </a:t>
                      </a:r>
                      <a:r>
                        <a:rPr lang="it-IT" sz="800" b="0" dirty="0" err="1">
                          <a:solidFill>
                            <a:schemeClr val="tx1"/>
                          </a:solidFill>
                          <a:effectLst/>
                        </a:rPr>
                        <a:t>smart</a:t>
                      </a:r>
                      <a:r>
                        <a:rPr lang="it-IT" sz="800" b="0" dirty="0">
                          <a:solidFill>
                            <a:schemeClr val="tx1"/>
                          </a:solidFill>
                          <a:effectLst/>
                        </a:rPr>
                        <a:t> monitoring, benessere</a:t>
                      </a:r>
                    </a:p>
                    <a:p>
                      <a:pPr algn="just">
                        <a:lnSpc>
                          <a:spcPct val="115000"/>
                        </a:lnSpc>
                        <a:spcAft>
                          <a:spcPts val="0"/>
                        </a:spcAft>
                      </a:pPr>
                      <a:r>
                        <a:rPr lang="it-IT" sz="800" b="0" dirty="0">
                          <a:solidFill>
                            <a:schemeClr val="tx1"/>
                          </a:solidFill>
                          <a:effectLst/>
                        </a:rPr>
                        <a:t>lavorativo, ecc.).</a:t>
                      </a:r>
                      <a:endParaRPr lang="it-IT" sz="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226" marR="19226" marT="2670" marB="0" anchor="ctr"/>
                </a:tc>
                <a:extLst>
                  <a:ext uri="{0D108BD9-81ED-4DB2-BD59-A6C34878D82A}">
                    <a16:rowId xmlns:a16="http://schemas.microsoft.com/office/drawing/2014/main" val="3157642881"/>
                  </a:ext>
                </a:extLst>
              </a:tr>
            </a:tbl>
          </a:graphicData>
        </a:graphic>
      </p:graphicFrame>
    </p:spTree>
    <p:extLst>
      <p:ext uri="{BB962C8B-B14F-4D97-AF65-F5344CB8AC3E}">
        <p14:creationId xmlns:p14="http://schemas.microsoft.com/office/powerpoint/2010/main" val="800399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C8F4DE8F-E297-484A-AD63-CA0F48DE4171}"/>
              </a:ext>
            </a:extLst>
          </p:cNvPr>
          <p:cNvSpPr>
            <a:spLocks noGrp="1"/>
          </p:cNvSpPr>
          <p:nvPr>
            <p:ph idx="1"/>
          </p:nvPr>
        </p:nvSpPr>
        <p:spPr/>
        <p:txBody>
          <a:bodyPr/>
          <a:lstStyle/>
          <a:p>
            <a:r>
              <a:rPr lang="it-IT" dirty="0"/>
              <a:t>DM 1154/2021: Decreto Autovalutazione, Valutazione e Accreditamento Periodico</a:t>
            </a:r>
          </a:p>
          <a:p>
            <a:endParaRPr lang="it-IT" dirty="0"/>
          </a:p>
        </p:txBody>
      </p:sp>
      <p:sp>
        <p:nvSpPr>
          <p:cNvPr id="3" name="Titolo 2">
            <a:extLst>
              <a:ext uri="{FF2B5EF4-FFF2-40B4-BE49-F238E27FC236}">
                <a16:creationId xmlns:a16="http://schemas.microsoft.com/office/drawing/2014/main" id="{F79D09F5-2EB9-42A4-9C3F-B03BF29A0D13}"/>
              </a:ext>
            </a:extLst>
          </p:cNvPr>
          <p:cNvSpPr>
            <a:spLocks noGrp="1"/>
          </p:cNvSpPr>
          <p:nvPr>
            <p:ph type="title"/>
          </p:nvPr>
        </p:nvSpPr>
        <p:spPr/>
        <p:txBody>
          <a:bodyPr/>
          <a:lstStyle/>
          <a:p>
            <a:r>
              <a:rPr lang="it-IT" dirty="0"/>
              <a:t>4. Indicatore di valutazione</a:t>
            </a:r>
          </a:p>
        </p:txBody>
      </p:sp>
      <p:pic>
        <p:nvPicPr>
          <p:cNvPr id="5" name="Immagine 4">
            <a:extLst>
              <a:ext uri="{FF2B5EF4-FFF2-40B4-BE49-F238E27FC236}">
                <a16:creationId xmlns:a16="http://schemas.microsoft.com/office/drawing/2014/main" id="{0FCAD6B2-DD36-41EF-BB06-18898124AB9E}"/>
              </a:ext>
            </a:extLst>
          </p:cNvPr>
          <p:cNvPicPr>
            <a:picLocks noChangeAspect="1"/>
          </p:cNvPicPr>
          <p:nvPr/>
        </p:nvPicPr>
        <p:blipFill>
          <a:blip r:embed="rId2"/>
          <a:stretch>
            <a:fillRect/>
          </a:stretch>
        </p:blipFill>
        <p:spPr>
          <a:xfrm>
            <a:off x="1545907" y="2580323"/>
            <a:ext cx="8048625" cy="3048000"/>
          </a:xfrm>
          <a:prstGeom prst="rect">
            <a:avLst/>
          </a:prstGeom>
        </p:spPr>
      </p:pic>
      <p:sp>
        <p:nvSpPr>
          <p:cNvPr id="4" name="Ovale 3">
            <a:extLst>
              <a:ext uri="{FF2B5EF4-FFF2-40B4-BE49-F238E27FC236}">
                <a16:creationId xmlns:a16="http://schemas.microsoft.com/office/drawing/2014/main" id="{3FFDEAB3-7B64-4DC7-9DC0-A71D302EAF77}"/>
              </a:ext>
            </a:extLst>
          </p:cNvPr>
          <p:cNvSpPr/>
          <p:nvPr/>
        </p:nvSpPr>
        <p:spPr>
          <a:xfrm>
            <a:off x="3829723" y="4862457"/>
            <a:ext cx="5432611" cy="451821"/>
          </a:xfrm>
          <a:prstGeom prst="ellipse">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521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a:t>Come attività di formazione continua ANVUR (in base alle ultime Linee guida SUA-TM/IS), riconosce “</a:t>
            </a:r>
            <a:r>
              <a:rPr lang="it-IT" i="1" dirty="0"/>
              <a:t>anzitutto le attività formative realizzate dalle università in collaborazione e convenzione o comunque in presenza di atto formale (ad es. delibere del Senato), dalle quali si evinca l’obiettivo di una formazione/aggiornamento funzionale a una determinata attività lavorativa. Vengono rilevate, inoltre, le attività di Educazione Continua in Medicina rivolte alle professioni sanitarie”.</a:t>
            </a:r>
            <a:endParaRPr lang="it-IT" dirty="0"/>
          </a:p>
          <a:p>
            <a:endParaRPr lang="it-IT" dirty="0"/>
          </a:p>
          <a:p>
            <a:endParaRPr lang="it-IT" dirty="0"/>
          </a:p>
          <a:p>
            <a:endParaRPr lang="it-IT" dirty="0"/>
          </a:p>
        </p:txBody>
      </p:sp>
      <p:sp>
        <p:nvSpPr>
          <p:cNvPr id="3" name="Titolo 2"/>
          <p:cNvSpPr>
            <a:spLocks noGrp="1"/>
          </p:cNvSpPr>
          <p:nvPr>
            <p:ph type="title"/>
          </p:nvPr>
        </p:nvSpPr>
        <p:spPr/>
        <p:txBody>
          <a:bodyPr/>
          <a:lstStyle/>
          <a:p>
            <a:r>
              <a:rPr lang="it-IT" dirty="0"/>
              <a:t>FORMAZIONE CONTINUA</a:t>
            </a:r>
          </a:p>
        </p:txBody>
      </p:sp>
    </p:spTree>
    <p:extLst>
      <p:ext uri="{BB962C8B-B14F-4D97-AF65-F5344CB8AC3E}">
        <p14:creationId xmlns:p14="http://schemas.microsoft.com/office/powerpoint/2010/main" val="333911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0" indent="0">
              <a:buNone/>
            </a:pPr>
            <a:r>
              <a:rPr lang="it-IT" dirty="0"/>
              <a:t>Nella rilevazione delle attività di formazione continua, vengono, quindi, considerati:</a:t>
            </a:r>
          </a:p>
          <a:p>
            <a:pPr lvl="0"/>
            <a:r>
              <a:rPr lang="it-IT" dirty="0"/>
              <a:t>i corsi di formazione professionale a personale di organizzazioni esterne, </a:t>
            </a:r>
          </a:p>
          <a:p>
            <a:pPr lvl="0"/>
            <a:r>
              <a:rPr lang="it-IT" dirty="0"/>
              <a:t>corsi di formazione e aggiornamento rivolti agli insegnanti delle scuole</a:t>
            </a:r>
          </a:p>
          <a:p>
            <a:pPr lvl="0"/>
            <a:r>
              <a:rPr lang="it-IT" dirty="0"/>
              <a:t>corsi di educazione continua in Medicina, che rilasciano ECM (Possono essere considerate attività ECM organizzate da enti esterni, ma alle quali i docenti dell’Ateneo partecipano come responsabili scientifici ovvero come docenti di una parte di corso)</a:t>
            </a:r>
          </a:p>
          <a:p>
            <a:pPr lvl="0"/>
            <a:r>
              <a:rPr lang="it-IT" dirty="0"/>
              <a:t>altri corsi di formazione continua (es. Hospital meeting, …. )</a:t>
            </a:r>
          </a:p>
          <a:p>
            <a:endParaRPr lang="it-IT" dirty="0"/>
          </a:p>
          <a:p>
            <a:endParaRPr lang="it-IT" dirty="0"/>
          </a:p>
          <a:p>
            <a:endParaRPr lang="it-IT" dirty="0"/>
          </a:p>
        </p:txBody>
      </p:sp>
      <p:sp>
        <p:nvSpPr>
          <p:cNvPr id="3" name="Titolo 2"/>
          <p:cNvSpPr>
            <a:spLocks noGrp="1"/>
          </p:cNvSpPr>
          <p:nvPr>
            <p:ph type="title"/>
          </p:nvPr>
        </p:nvSpPr>
        <p:spPr/>
        <p:txBody>
          <a:bodyPr/>
          <a:lstStyle/>
          <a:p>
            <a:r>
              <a:rPr lang="it-IT" dirty="0"/>
              <a:t>FORMAZIONE CONTINUA</a:t>
            </a:r>
          </a:p>
        </p:txBody>
      </p:sp>
    </p:spTree>
    <p:extLst>
      <p:ext uri="{BB962C8B-B14F-4D97-AF65-F5344CB8AC3E}">
        <p14:creationId xmlns:p14="http://schemas.microsoft.com/office/powerpoint/2010/main" val="1727220345"/>
      </p:ext>
    </p:extLst>
  </p:cSld>
  <p:clrMapOvr>
    <a:masterClrMapping/>
  </p:clrMapOvr>
</p:sld>
</file>

<file path=ppt/theme/theme1.xml><?xml version="1.0" encoding="utf-8"?>
<a:theme xmlns:a="http://schemas.openxmlformats.org/drawingml/2006/main" name="tf66921596 - Copia">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Office_30478200_TF66921596" id="{FE135622-6F14-4801-B82B-233BD1C456B2}" vid="{4C626360-ED35-4B3B-A952-BDF93E45A4B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EDF25301644DA4CBB544546B59A54F6" ma:contentTypeVersion="22" ma:contentTypeDescription="Creare un nuovo documento." ma:contentTypeScope="" ma:versionID="c931e1828c06ec43b15a353a6526a44d">
  <xsd:schema xmlns:xsd="http://www.w3.org/2001/XMLSchema" xmlns:xs="http://www.w3.org/2001/XMLSchema" xmlns:p="http://schemas.microsoft.com/office/2006/metadata/properties" xmlns:ns2="7e1218ad-bf98-4953-87ea-4957d7f3d558" xmlns:ns3="7944a6e8-24b4-40a7-990a-5b257301e871" targetNamespace="http://schemas.microsoft.com/office/2006/metadata/properties" ma:root="true" ma:fieldsID="b0c3e046565b15c2ed908650b4e1aedd" ns2:_="" ns3:_="">
    <xsd:import namespace="7e1218ad-bf98-4953-87ea-4957d7f3d558"/>
    <xsd:import namespace="7944a6e8-24b4-40a7-990a-5b257301e87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NoteAggiuntive" minOccurs="0"/>
                <xsd:element ref="ns3:lcf76f155ced4ddcb4097134ff3c332f" minOccurs="0"/>
                <xsd:element ref="ns2:TaxCatchAll" minOccurs="0"/>
                <xsd:element ref="ns3:Stato" minOccurs="0"/>
                <xsd:element ref="ns3:_Flow_SignoffStatus" minOccurs="0"/>
                <xsd:element ref="ns3:Tipologi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1218ad-bf98-4953-87ea-4957d7f3d558"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bf22ca38-174d-4732-9f8f-bef030ec5846}" ma:internalName="TaxCatchAll" ma:showField="CatchAllData" ma:web="7e1218ad-bf98-4953-87ea-4957d7f3d5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944a6e8-24b4-40a7-990a-5b257301e87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NoteAggiuntive" ma:index="20" nillable="true" ma:displayName="NoteAggiuntive" ma:format="Dropdown" ma:internalName="NoteAggiuntiv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deaba446-670d-4910-9889-4457375d1d2d" ma:termSetId="09814cd3-568e-fe90-9814-8d621ff8fb84" ma:anchorId="fba54fb3-c3e1-fe81-a776-ca4b69148c4d" ma:open="true" ma:isKeyword="false">
      <xsd:complexType>
        <xsd:sequence>
          <xsd:element ref="pc:Terms" minOccurs="0" maxOccurs="1"/>
        </xsd:sequence>
      </xsd:complexType>
    </xsd:element>
    <xsd:element name="Stato" ma:index="24" nillable="true" ma:displayName="Stato" ma:default="Nuovo" ma:format="Dropdown" ma:internalName="Stato">
      <xsd:simpleType>
        <xsd:restriction base="dms:Choice">
          <xsd:enumeration value="Aperto"/>
          <xsd:enumeration value="Nuovo"/>
          <xsd:enumeration value="Chiuso"/>
          <xsd:enumeration value="In Avanzamento"/>
          <xsd:enumeration value="Inserite Aggiunte"/>
          <xsd:enumeration value="Scambio con Fornitore"/>
          <xsd:enumeration value="SCAMBIO Colleghi"/>
          <xsd:enumeration value="Attesa risposta FORNITORE"/>
          <xsd:enumeration value="Attesa risposta COLLEGA"/>
        </xsd:restriction>
      </xsd:simpleType>
    </xsd:element>
    <xsd:element name="_Flow_SignoffStatus" ma:index="25" nillable="true" ma:displayName="Stato consenso" ma:internalName="Stato_x0020_consenso">
      <xsd:simpleType>
        <xsd:restriction base="dms:Text"/>
      </xsd:simpleType>
    </xsd:element>
    <xsd:element name="Tipologia" ma:index="26" nillable="true" ma:displayName="Tipologia" ma:format="Dropdown" ma:internalName="Tipologia">
      <xsd:simpleType>
        <xsd:restriction base="dms:Choice">
          <xsd:enumeration value="PROGETTO"/>
          <xsd:enumeration value="DEMATERIALIZZAZIONE MODULI"/>
          <xsd:enumeration value="MANUALI"/>
          <xsd:enumeration value="MANUALI-ATTRIBUTI"/>
          <xsd:enumeration value="UTENTI-GRUPPI"/>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o xmlns="7944a6e8-24b4-40a7-990a-5b257301e871">Nuovo</Stato>
    <Tipologia xmlns="7944a6e8-24b4-40a7-990a-5b257301e871" xsi:nil="true"/>
    <NoteAggiuntive xmlns="7944a6e8-24b4-40a7-990a-5b257301e871" xsi:nil="true"/>
    <lcf76f155ced4ddcb4097134ff3c332f xmlns="7944a6e8-24b4-40a7-990a-5b257301e871">
      <Terms xmlns="http://schemas.microsoft.com/office/infopath/2007/PartnerControls"/>
    </lcf76f155ced4ddcb4097134ff3c332f>
    <_Flow_SignoffStatus xmlns="7944a6e8-24b4-40a7-990a-5b257301e871" xsi:nil="true"/>
    <TaxCatchAll xmlns="7e1218ad-bf98-4953-87ea-4957d7f3d558" xsi:nil="true"/>
  </documentManagement>
</p:properties>
</file>

<file path=customXml/itemProps1.xml><?xml version="1.0" encoding="utf-8"?>
<ds:datastoreItem xmlns:ds="http://schemas.openxmlformats.org/officeDocument/2006/customXml" ds:itemID="{30ECC70E-6674-4337-B48B-AF4F8832F1E5}">
  <ds:schemaRefs>
    <ds:schemaRef ds:uri="http://schemas.microsoft.com/sharepoint/v3/contenttype/forms"/>
  </ds:schemaRefs>
</ds:datastoreItem>
</file>

<file path=customXml/itemProps2.xml><?xml version="1.0" encoding="utf-8"?>
<ds:datastoreItem xmlns:ds="http://schemas.openxmlformats.org/officeDocument/2006/customXml" ds:itemID="{B805AE5C-7223-4161-89C9-5B838B5BEF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1218ad-bf98-4953-87ea-4957d7f3d558"/>
    <ds:schemaRef ds:uri="7944a6e8-24b4-40a7-990a-5b257301e8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6B76F2-1AE1-4A2A-A5B3-D462CC5E81F8}">
  <ds:schemaRef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7944a6e8-24b4-40a7-990a-5b257301e871"/>
    <ds:schemaRef ds:uri="http://www.w3.org/XML/1998/namespace"/>
    <ds:schemaRef ds:uri="http://schemas.microsoft.com/office/infopath/2007/PartnerControls"/>
    <ds:schemaRef ds:uri="7e1218ad-bf98-4953-87ea-4957d7f3d55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tf66921596 - Copia</Template>
  <TotalTime>0</TotalTime>
  <Words>3207</Words>
  <Application>Microsoft Office PowerPoint</Application>
  <PresentationFormat>Widescreen</PresentationFormat>
  <Paragraphs>322</Paragraphs>
  <Slides>18</Slides>
  <Notes>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Calibri</vt:lpstr>
      <vt:lpstr>Gill Sans MT</vt:lpstr>
      <vt:lpstr>Times New Roman</vt:lpstr>
      <vt:lpstr>Wingdings</vt:lpstr>
      <vt:lpstr>tf66921596 - Copia</vt:lpstr>
      <vt:lpstr>Sistema informativo per la terza missione</vt:lpstr>
      <vt:lpstr>TERZA MISSIONE (Linee guida ANVUR, 2018)</vt:lpstr>
      <vt:lpstr>TERZA MISSIONE (bando vqr, 2023)</vt:lpstr>
      <vt:lpstr>TERZA MISSIONE (bando vqr, 2023)</vt:lpstr>
      <vt:lpstr>TERZA MISSIONE (bando vqr, 2023)</vt:lpstr>
      <vt:lpstr>TERZA MISSIONE (bando vqr, 2023)</vt:lpstr>
      <vt:lpstr>4. Indicatore di valutazione</vt:lpstr>
      <vt:lpstr>FORMAZIONE CONTINUA</vt:lpstr>
      <vt:lpstr>FORMAZIONE CONTINUA</vt:lpstr>
      <vt:lpstr>FORMAZIONE CONTINUA</vt:lpstr>
      <vt:lpstr>Rilevazione Formazione continua</vt:lpstr>
      <vt:lpstr>Presentazione standard di PowerPoint</vt:lpstr>
      <vt:lpstr>Presentazione standard di PowerPoint</vt:lpstr>
      <vt:lpstr>La pubblicazione sul web</vt:lpstr>
      <vt:lpstr>La pubblicazione sul web</vt:lpstr>
      <vt:lpstr>La pubblicazione sul web</vt:lpstr>
      <vt:lpstr>Alcune regole per un inserimento corretto</vt:lpstr>
      <vt:lpstr>Riferimenti utili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informativo per la terza missione</dc:title>
  <dc:creator/>
  <cp:lastModifiedBy/>
  <cp:revision>309</cp:revision>
  <dcterms:created xsi:type="dcterms:W3CDTF">2021-02-02T08:32:55Z</dcterms:created>
  <dcterms:modified xsi:type="dcterms:W3CDTF">2024-07-18T12:52:36Z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0x010100FEDF25301644DA4CBB544546B59A54F6</vt:lpwstr>
  </property>
  <property fmtid="{D5CDD505-2E9C-101B-9397-08002B2CF9AE}" pid="3" name="MediaServiceImageTags">
    <vt:lpwstr/>
  </property>
</Properties>
</file>