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8" r:id="rId5"/>
    <p:sldId id="283" r:id="rId6"/>
    <p:sldId id="290" r:id="rId7"/>
    <p:sldId id="285" r:id="rId8"/>
    <p:sldId id="286" r:id="rId9"/>
    <p:sldId id="287" r:id="rId10"/>
    <p:sldId id="288" r:id="rId11"/>
    <p:sldId id="289" r:id="rId12"/>
    <p:sldId id="279" r:id="rId13"/>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1D1C4-D485-46E6-8FC3-04AC058981E0}" v="73" dt="2019-10-17T10:23:15.5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5332" autoAdjust="0"/>
  </p:normalViewPr>
  <p:slideViewPr>
    <p:cSldViewPr>
      <p:cViewPr varScale="1">
        <p:scale>
          <a:sx n="110" d="100"/>
          <a:sy n="110" d="100"/>
        </p:scale>
        <p:origin x="1458"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po Pugliatti" userId="S::f.pugliatti@idtech.it::63837b3a-9842-4ede-9ace-b086cc5c15dd" providerId="AD" clId="Web-{C271D1C4-D485-46E6-8FC3-04AC058981E0}"/>
    <pc:docChg chg="modSld">
      <pc:chgData name="Filippo Pugliatti" userId="S::f.pugliatti@idtech.it::63837b3a-9842-4ede-9ace-b086cc5c15dd" providerId="AD" clId="Web-{C271D1C4-D485-46E6-8FC3-04AC058981E0}" dt="2019-10-17T10:23:15.570" v="71" actId="20577"/>
      <pc:docMkLst>
        <pc:docMk/>
      </pc:docMkLst>
      <pc:sldChg chg="modSp">
        <pc:chgData name="Filippo Pugliatti" userId="S::f.pugliatti@idtech.it::63837b3a-9842-4ede-9ace-b086cc5c15dd" providerId="AD" clId="Web-{C271D1C4-D485-46E6-8FC3-04AC058981E0}" dt="2019-10-17T10:23:15.570" v="70" actId="20577"/>
        <pc:sldMkLst>
          <pc:docMk/>
          <pc:sldMk cId="2038785555" sldId="283"/>
        </pc:sldMkLst>
        <pc:spChg chg="mod">
          <ac:chgData name="Filippo Pugliatti" userId="S::f.pugliatti@idtech.it::63837b3a-9842-4ede-9ace-b086cc5c15dd" providerId="AD" clId="Web-{C271D1C4-D485-46E6-8FC3-04AC058981E0}" dt="2019-10-17T10:23:15.570" v="70" actId="20577"/>
          <ac:spMkLst>
            <pc:docMk/>
            <pc:sldMk cId="2038785555" sldId="28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183132EB-9614-46B8-8781-EB61423D683C}" type="datetimeFigureOut">
              <a:rPr lang="it-IT" smtClean="0"/>
              <a:t>17/09/2020</a:t>
            </a:fld>
            <a:endParaRPr 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9A511796-282E-41FE-8D29-F1B4D9A1D50A}" type="slidenum">
              <a:rPr lang="it-IT" smtClean="0"/>
              <a:t>‹N›</a:t>
            </a:fld>
            <a:endParaRPr 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43333"/>
          </a:solidFill>
        </p:spPr>
        <p:txBody>
          <a:bodyPr wrap="square" lIns="0" tIns="0" rIns="0" bIns="0" rtlCol="0"/>
          <a:lstStyle/>
          <a:p>
            <a:endParaRPr/>
          </a:p>
        </p:txBody>
      </p:sp>
      <p:sp>
        <p:nvSpPr>
          <p:cNvPr id="17" name="bk object 17"/>
          <p:cNvSpPr/>
          <p:nvPr/>
        </p:nvSpPr>
        <p:spPr>
          <a:xfrm>
            <a:off x="7034530"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18" name="bk object 18"/>
          <p:cNvSpPr/>
          <p:nvPr/>
        </p:nvSpPr>
        <p:spPr>
          <a:xfrm>
            <a:off x="7561897"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19" name="bk object 19"/>
          <p:cNvSpPr/>
          <p:nvPr/>
        </p:nvSpPr>
        <p:spPr>
          <a:xfrm>
            <a:off x="6507162"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0" name="bk object 20"/>
          <p:cNvSpPr/>
          <p:nvPr/>
        </p:nvSpPr>
        <p:spPr>
          <a:xfrm>
            <a:off x="7034530" y="210947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1" name="bk object 21"/>
          <p:cNvSpPr/>
          <p:nvPr/>
        </p:nvSpPr>
        <p:spPr>
          <a:xfrm>
            <a:off x="7561897"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2" name="bk object 22"/>
          <p:cNvSpPr/>
          <p:nvPr/>
        </p:nvSpPr>
        <p:spPr>
          <a:xfrm>
            <a:off x="8616632"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3" name="bk object 23"/>
          <p:cNvSpPr/>
          <p:nvPr/>
        </p:nvSpPr>
        <p:spPr>
          <a:xfrm>
            <a:off x="7561897"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4" name="bk object 24"/>
          <p:cNvSpPr/>
          <p:nvPr/>
        </p:nvSpPr>
        <p:spPr>
          <a:xfrm>
            <a:off x="8089265"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25" name="bk object 25"/>
          <p:cNvSpPr/>
          <p:nvPr/>
        </p:nvSpPr>
        <p:spPr>
          <a:xfrm>
            <a:off x="8089265"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6" name="bk object 26"/>
          <p:cNvSpPr/>
          <p:nvPr/>
        </p:nvSpPr>
        <p:spPr>
          <a:xfrm>
            <a:off x="8616632"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7" name="bk object 27"/>
          <p:cNvSpPr/>
          <p:nvPr/>
        </p:nvSpPr>
        <p:spPr>
          <a:xfrm>
            <a:off x="8616632"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8" name="bk object 28"/>
          <p:cNvSpPr/>
          <p:nvPr/>
        </p:nvSpPr>
        <p:spPr>
          <a:xfrm>
            <a:off x="6507162" y="527589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9" name="bk object 29"/>
          <p:cNvSpPr/>
          <p:nvPr/>
        </p:nvSpPr>
        <p:spPr>
          <a:xfrm>
            <a:off x="7574153"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464646"/>
          </a:solidFill>
        </p:spPr>
        <p:txBody>
          <a:bodyPr wrap="square" lIns="0" tIns="0" rIns="0" bIns="0" rtlCol="0"/>
          <a:lstStyle/>
          <a:p>
            <a:endParaRPr/>
          </a:p>
        </p:txBody>
      </p:sp>
      <p:sp>
        <p:nvSpPr>
          <p:cNvPr id="30" name="bk object 30"/>
          <p:cNvSpPr/>
          <p:nvPr/>
        </p:nvSpPr>
        <p:spPr>
          <a:xfrm>
            <a:off x="8616632"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31" name="bk object 31"/>
          <p:cNvSpPr/>
          <p:nvPr/>
        </p:nvSpPr>
        <p:spPr>
          <a:xfrm>
            <a:off x="8616632"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2" name="bk object 32"/>
          <p:cNvSpPr/>
          <p:nvPr/>
        </p:nvSpPr>
        <p:spPr>
          <a:xfrm>
            <a:off x="8089265"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3" name="bk object 33"/>
          <p:cNvSpPr/>
          <p:nvPr/>
        </p:nvSpPr>
        <p:spPr>
          <a:xfrm>
            <a:off x="8089265"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565756"/>
          </a:solidFill>
        </p:spPr>
        <p:txBody>
          <a:bodyPr wrap="square" lIns="0" tIns="0" rIns="0" bIns="0" rtlCol="0"/>
          <a:lstStyle/>
          <a:p>
            <a:endParaRPr/>
          </a:p>
        </p:txBody>
      </p:sp>
      <p:sp>
        <p:nvSpPr>
          <p:cNvPr id="34" name="bk object 34"/>
          <p:cNvSpPr/>
          <p:nvPr/>
        </p:nvSpPr>
        <p:spPr>
          <a:xfrm>
            <a:off x="8616632"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5" name="bk object 35"/>
          <p:cNvSpPr/>
          <p:nvPr/>
        </p:nvSpPr>
        <p:spPr>
          <a:xfrm>
            <a:off x="597978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6" name="bk object 36"/>
          <p:cNvSpPr/>
          <p:nvPr/>
        </p:nvSpPr>
        <p:spPr>
          <a:xfrm>
            <a:off x="7034530"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37" name="bk object 37"/>
          <p:cNvSpPr/>
          <p:nvPr/>
        </p:nvSpPr>
        <p:spPr>
          <a:xfrm>
            <a:off x="7561897"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8" name="bk object 38"/>
          <p:cNvSpPr/>
          <p:nvPr/>
        </p:nvSpPr>
        <p:spPr>
          <a:xfrm>
            <a:off x="8089265"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9" name="bk object 39"/>
          <p:cNvSpPr/>
          <p:nvPr/>
        </p:nvSpPr>
        <p:spPr>
          <a:xfrm>
            <a:off x="7561897"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40" name="bk object 40"/>
          <p:cNvSpPr/>
          <p:nvPr/>
        </p:nvSpPr>
        <p:spPr>
          <a:xfrm>
            <a:off x="650716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41" name="bk object 41"/>
          <p:cNvSpPr/>
          <p:nvPr/>
        </p:nvSpPr>
        <p:spPr>
          <a:xfrm>
            <a:off x="8089265"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sz="half" idx="2"/>
          </p:nvPr>
        </p:nvSpPr>
        <p:spPr>
          <a:xfrm>
            <a:off x="439425" y="2137917"/>
            <a:ext cx="3557904" cy="345312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7" name="Holder 7"/>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5" name="Holder 5"/>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4" name="Holder 4"/>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48200" y="0"/>
            <a:ext cx="4495800" cy="6858000"/>
          </a:xfrm>
          <a:custGeom>
            <a:avLst/>
            <a:gdLst/>
            <a:ahLst/>
            <a:cxnLst/>
            <a:rect l="l" t="t" r="r" b="b"/>
            <a:pathLst>
              <a:path w="4495800" h="6858000">
                <a:moveTo>
                  <a:pt x="0" y="6858000"/>
                </a:moveTo>
                <a:lnTo>
                  <a:pt x="4495800" y="6858000"/>
                </a:lnTo>
                <a:lnTo>
                  <a:pt x="4495800" y="0"/>
                </a:lnTo>
                <a:lnTo>
                  <a:pt x="0" y="0"/>
                </a:lnTo>
                <a:lnTo>
                  <a:pt x="0" y="6858000"/>
                </a:lnTo>
                <a:close/>
              </a:path>
            </a:pathLst>
          </a:custGeom>
          <a:solidFill>
            <a:srgbClr val="E9E9E8"/>
          </a:solidFill>
        </p:spPr>
        <p:txBody>
          <a:bodyPr wrap="square" lIns="0" tIns="0" rIns="0" bIns="0" rtlCol="0"/>
          <a:lstStyle/>
          <a:p>
            <a:endParaRPr/>
          </a:p>
        </p:txBody>
      </p:sp>
      <p:sp>
        <p:nvSpPr>
          <p:cNvPr id="2" name="Holder 2"/>
          <p:cNvSpPr>
            <a:spLocks noGrp="1"/>
          </p:cNvSpPr>
          <p:nvPr>
            <p:ph type="title"/>
          </p:nvPr>
        </p:nvSpPr>
        <p:spPr>
          <a:xfrm>
            <a:off x="444500" y="3086608"/>
            <a:ext cx="8255000" cy="474345"/>
          </a:xfrm>
          <a:prstGeom prst="rect">
            <a:avLst/>
          </a:prstGeom>
        </p:spPr>
        <p:txBody>
          <a:bodyPr wrap="square" lIns="0" tIns="0" rIns="0" bIns="0">
            <a:spAutoFit/>
          </a:bodyPr>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a:xfrm>
            <a:off x="760595" y="3073821"/>
            <a:ext cx="7622809" cy="2051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6" name="Holder 6"/>
          <p:cNvSpPr>
            <a:spLocks noGrp="1"/>
          </p:cNvSpPr>
          <p:nvPr>
            <p:ph type="sldNum" sz="quarter" idx="7"/>
          </p:nvPr>
        </p:nvSpPr>
        <p:spPr>
          <a:xfrm>
            <a:off x="7425613" y="6556271"/>
            <a:ext cx="1290320" cy="114934"/>
          </a:xfrm>
          <a:prstGeom prst="rect">
            <a:avLst/>
          </a:prstGeom>
        </p:spPr>
        <p:txBody>
          <a:bodyPr wrap="square" lIns="0" tIns="0" rIns="0" bIns="0">
            <a:spAutoFit/>
          </a:bodyPr>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info.it"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800219"/>
          </a:xfrm>
          <a:prstGeom prst="rect">
            <a:avLst/>
          </a:prstGeom>
        </p:spPr>
        <p:txBody>
          <a:bodyPr vert="horz" wrap="square" lIns="0" tIns="0" rIns="0" bIns="0"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Ricevi le credenziali di accesso </a:t>
            </a:r>
          </a:p>
        </p:txBody>
      </p:sp>
      <p:sp>
        <p:nvSpPr>
          <p:cNvPr id="4" name="Rettangolo 3"/>
          <p:cNvSpPr/>
          <p:nvPr/>
        </p:nvSpPr>
        <p:spPr>
          <a:xfrm>
            <a:off x="264767" y="983279"/>
            <a:ext cx="4144851" cy="5078313"/>
          </a:xfrm>
          <a:prstGeom prst="rect">
            <a:avLst/>
          </a:prstGeom>
        </p:spPr>
        <p:txBody>
          <a:bodyPr wrap="square" anchor="t">
            <a:spAutoFit/>
          </a:bodyPr>
          <a:lstStyle/>
          <a:p>
            <a:r>
              <a:rPr lang="it-IT" dirty="0"/>
              <a:t>Qualche giorno prima del voto riceverai</a:t>
            </a:r>
          </a:p>
          <a:p>
            <a:r>
              <a:rPr lang="it-IT" dirty="0"/>
              <a:t>le credenziali di accesso (username e password) ed il link per collegarsi all’area di voto (pulsante rosso)</a:t>
            </a:r>
          </a:p>
          <a:p>
            <a:endParaRPr lang="it-IT" dirty="0"/>
          </a:p>
          <a:p>
            <a:r>
              <a:rPr lang="it-IT" dirty="0"/>
              <a:t>Oggetto: </a:t>
            </a:r>
            <a:r>
              <a:rPr lang="it-IT" dirty="0" err="1"/>
              <a:t>Eligo</a:t>
            </a:r>
            <a:r>
              <a:rPr lang="it-IT" dirty="0"/>
              <a:t> </a:t>
            </a:r>
            <a:r>
              <a:rPr lang="it-IT" dirty="0" err="1"/>
              <a:t>Evoting</a:t>
            </a:r>
            <a:r>
              <a:rPr lang="it-IT" dirty="0"/>
              <a:t> - Credenziali di </a:t>
            </a:r>
            <a:r>
              <a:rPr lang="it-IT" b="1" i="1" dirty="0" err="1"/>
              <a:t>nomecognome</a:t>
            </a:r>
            <a:r>
              <a:rPr lang="it-IT" dirty="0"/>
              <a:t> - Votazione </a:t>
            </a:r>
            <a:r>
              <a:rPr lang="it-IT" b="1" i="1" dirty="0"/>
              <a:t>titolo</a:t>
            </a:r>
            <a:endParaRPr lang="it-IT" b="1" i="1" dirty="0">
              <a:cs typeface="Calibri"/>
            </a:endParaRPr>
          </a:p>
          <a:p>
            <a:r>
              <a:rPr lang="it-IT" dirty="0"/>
              <a:t>Mittente: </a:t>
            </a:r>
            <a:r>
              <a:rPr lang="it-IT" b="1" dirty="0"/>
              <a:t>notifica-eligo@evoting.it</a:t>
            </a:r>
            <a:r>
              <a:rPr lang="it-IT" dirty="0"/>
              <a:t> </a:t>
            </a:r>
          </a:p>
          <a:p>
            <a:endParaRPr lang="it-IT" dirty="0"/>
          </a:p>
          <a:p>
            <a:r>
              <a:rPr lang="it-IT" dirty="0"/>
              <a:t>Potrai accedere </a:t>
            </a:r>
            <a:r>
              <a:rPr lang="it-IT" b="1" dirty="0"/>
              <a:t>solo a votazioni aperte</a:t>
            </a:r>
            <a:r>
              <a:rPr lang="it-IT" dirty="0"/>
              <a:t>, negli orari indicati nell’email</a:t>
            </a:r>
          </a:p>
          <a:p>
            <a:endParaRPr lang="it-IT" dirty="0"/>
          </a:p>
          <a:p>
            <a:r>
              <a:rPr lang="it-IT" i="1" dirty="0"/>
              <a:t>Se non hai ricevuto l’email:</a:t>
            </a:r>
          </a:p>
          <a:p>
            <a:r>
              <a:rPr lang="it-IT" i="1" dirty="0"/>
              <a:t>-Verifica nella casella di SPAM</a:t>
            </a:r>
          </a:p>
          <a:p>
            <a:r>
              <a:rPr lang="it-IT" i="1" dirty="0"/>
              <a:t>-Contatta </a:t>
            </a:r>
            <a:r>
              <a:rPr lang="it-IT" i="1" dirty="0">
                <a:solidFill>
                  <a:srgbClr val="FF0000"/>
                </a:solidFill>
              </a:rPr>
              <a:t>la commissione elettorale </a:t>
            </a:r>
            <a:r>
              <a:rPr lang="it-IT" i="1" dirty="0"/>
              <a:t>ai seguenti contatti: </a:t>
            </a:r>
            <a:r>
              <a:rPr lang="it-IT" i="1" dirty="0">
                <a:solidFill>
                  <a:srgbClr val="FF0000"/>
                </a:solidFill>
                <a:hlinkClick r:id="rId2"/>
              </a:rPr>
              <a:t>xyz@info.it</a:t>
            </a:r>
            <a:r>
              <a:rPr lang="it-IT" i="1" dirty="0">
                <a:solidFill>
                  <a:srgbClr val="FF0000"/>
                </a:solidFill>
              </a:rPr>
              <a:t> </a:t>
            </a:r>
            <a:r>
              <a:rPr lang="it-IT" i="1" dirty="0"/>
              <a:t>o al  numero </a:t>
            </a:r>
            <a:r>
              <a:rPr lang="it-IT" i="1" dirty="0" err="1">
                <a:solidFill>
                  <a:srgbClr val="FF0000"/>
                </a:solidFill>
              </a:rPr>
              <a:t>xyz</a:t>
            </a:r>
            <a:r>
              <a:rPr lang="it-IT" i="1" dirty="0"/>
              <a:t> per verificare la tua email ed eventualmente rigenerare le credenziali</a:t>
            </a: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30050" t="15990" r="31138" b="7746"/>
          <a:stretch/>
        </p:blipFill>
        <p:spPr>
          <a:xfrm>
            <a:off x="4724400" y="990600"/>
            <a:ext cx="4343400" cy="480060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a:spAutoFit/>
          </a:bodyPr>
          <a:lstStyle/>
          <a:p>
            <a:r>
              <a:rPr lang="it-IT" dirty="0"/>
              <a:t>Per accedere alla piattaforma ELIGO</a:t>
            </a:r>
          </a:p>
          <a:p>
            <a:r>
              <a:rPr lang="it-IT" dirty="0"/>
              <a:t>inserire la username e password ricevuti nel </a:t>
            </a:r>
            <a:r>
              <a:rPr lang="it-IT" dirty="0" err="1"/>
              <a:t>form</a:t>
            </a:r>
            <a:r>
              <a:rPr lang="it-IT" dirty="0"/>
              <a:t> in alto a sinistra</a:t>
            </a:r>
          </a:p>
          <a:p>
            <a:r>
              <a:rPr lang="it-IT" dirty="0"/>
              <a:t>Se si inseriscono le credenziali di accesso con “copia/incolla“, fare attenzione a copiare esclusivamente i caratteri privi dello spazio prima e/o dopo.</a:t>
            </a:r>
          </a:p>
          <a:p>
            <a:r>
              <a:rPr lang="it-IT" dirty="0"/>
              <a:t>Cliccare sul “Accedi“.</a:t>
            </a:r>
            <a:endParaRPr lang="it-IT" dirty="0">
              <a:latin typeface="CIDFont+F3"/>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2013" r="1283" b="5725"/>
          <a:stretch/>
        </p:blipFill>
        <p:spPr>
          <a:xfrm>
            <a:off x="14903" y="2578910"/>
            <a:ext cx="9129097" cy="4279090"/>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Esprimi il tuo voto</a:t>
            </a:r>
          </a:p>
        </p:txBody>
      </p:sp>
      <p:sp>
        <p:nvSpPr>
          <p:cNvPr id="4" name="Rettangolo 3"/>
          <p:cNvSpPr/>
          <p:nvPr/>
        </p:nvSpPr>
        <p:spPr>
          <a:xfrm>
            <a:off x="288636" y="1295400"/>
            <a:ext cx="2895600" cy="3416320"/>
          </a:xfrm>
          <a:prstGeom prst="rect">
            <a:avLst/>
          </a:prstGeom>
        </p:spPr>
        <p:txBody>
          <a:bodyPr wrap="square">
            <a:spAutoFit/>
          </a:bodyPr>
          <a:lstStyle/>
          <a:p>
            <a:r>
              <a:rPr lang="it-IT" dirty="0"/>
              <a:t>Verrà visualizzata la scheda o le schede da votare.</a:t>
            </a:r>
          </a:p>
          <a:p>
            <a:r>
              <a:rPr lang="it-IT" dirty="0"/>
              <a:t>Per esprimere il voto selezionare il bottoncino relativo al candidato scelto per assegnare la/le preferenze. </a:t>
            </a:r>
            <a:r>
              <a:rPr lang="it-IT" dirty="0" err="1"/>
              <a:t>Ri</a:t>
            </a:r>
            <a:r>
              <a:rPr lang="it-IT" dirty="0"/>
              <a:t>-premi per deselezionare il candidato e selezionarne un altro</a:t>
            </a:r>
          </a:p>
          <a:p>
            <a:endParaRPr lang="it-IT" dirty="0"/>
          </a:p>
          <a:p>
            <a:r>
              <a:rPr lang="it-IT" dirty="0"/>
              <a:t>Cliccare “Conferma preferenze“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6063" t="11975" r="18183" b="7098"/>
          <a:stretch/>
        </p:blipFill>
        <p:spPr>
          <a:xfrm>
            <a:off x="3200400" y="1371600"/>
            <a:ext cx="5943600" cy="41148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Conferma il tuo voto</a:t>
            </a:r>
          </a:p>
        </p:txBody>
      </p:sp>
      <p:sp>
        <p:nvSpPr>
          <p:cNvPr id="4" name="Rettangolo 3"/>
          <p:cNvSpPr/>
          <p:nvPr/>
        </p:nvSpPr>
        <p:spPr>
          <a:xfrm>
            <a:off x="304800" y="1295400"/>
            <a:ext cx="2438400" cy="3416320"/>
          </a:xfrm>
          <a:prstGeom prst="rect">
            <a:avLst/>
          </a:prstGeom>
        </p:spPr>
        <p:txBody>
          <a:bodyPr wrap="square">
            <a:spAutoFit/>
          </a:bodyPr>
          <a:lstStyle/>
          <a:p>
            <a:r>
              <a:rPr lang="it-IT" dirty="0"/>
              <a:t>Una volta assegnato il voto, viene</a:t>
            </a:r>
          </a:p>
          <a:p>
            <a:r>
              <a:rPr lang="it-IT" dirty="0"/>
              <a:t>presentata la pagina </a:t>
            </a:r>
            <a:r>
              <a:rPr lang="it-IT" b="1" dirty="0"/>
              <a:t>di riepilogo del voto</a:t>
            </a:r>
            <a:r>
              <a:rPr lang="it-IT" dirty="0"/>
              <a:t>.</a:t>
            </a:r>
          </a:p>
          <a:p>
            <a:endParaRPr lang="it-IT" dirty="0"/>
          </a:p>
          <a:p>
            <a:r>
              <a:rPr lang="it-IT" dirty="0"/>
              <a:t>Il voto viene inserito nell’urna digitale, solo dopo questo passaggio. </a:t>
            </a:r>
          </a:p>
          <a:p>
            <a:endParaRPr lang="it-IT" dirty="0"/>
          </a:p>
          <a:p>
            <a:r>
              <a:rPr lang="it-IT" dirty="0"/>
              <a:t>Premendo su «Registra Preferenze» il voto diventa immodificabile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91" t="11586" r="18444" b="7317"/>
          <a:stretch/>
        </p:blipFill>
        <p:spPr>
          <a:xfrm>
            <a:off x="2971800" y="1295400"/>
            <a:ext cx="6248400" cy="4463143"/>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31319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eseguita</a:t>
            </a:r>
          </a:p>
        </p:txBody>
      </p:sp>
      <p:sp>
        <p:nvSpPr>
          <p:cNvPr id="4" name="Rettangolo 3"/>
          <p:cNvSpPr/>
          <p:nvPr/>
        </p:nvSpPr>
        <p:spPr>
          <a:xfrm>
            <a:off x="300507" y="1206130"/>
            <a:ext cx="3208545" cy="4247317"/>
          </a:xfrm>
          <a:prstGeom prst="rect">
            <a:avLst/>
          </a:prstGeom>
        </p:spPr>
        <p:txBody>
          <a:bodyPr wrap="square">
            <a:spAutoFit/>
          </a:bodyPr>
          <a:lstStyle/>
          <a:p>
            <a:r>
              <a:rPr lang="it-IT" dirty="0"/>
              <a:t>Una volta confermato il voto, comparirà il messaggio che il voto è stato registrato.</a:t>
            </a:r>
          </a:p>
          <a:p>
            <a:endParaRPr lang="it-IT" dirty="0"/>
          </a:p>
          <a:p>
            <a:r>
              <a:rPr lang="it-IT" b="1" dirty="0"/>
              <a:t>NON chiudere il browser o spegnere il PC</a:t>
            </a:r>
          </a:p>
          <a:p>
            <a:endParaRPr lang="it-IT" b="1" dirty="0"/>
          </a:p>
          <a:p>
            <a:r>
              <a:rPr lang="it-IT" dirty="0"/>
              <a:t>Cliccare “Continua“ per terminare l’operazione di voto o passare alla scheda successiva.</a:t>
            </a:r>
          </a:p>
          <a:p>
            <a:endParaRPr lang="it-IT" dirty="0"/>
          </a:p>
          <a:p>
            <a:r>
              <a:rPr lang="it-IT" dirty="0"/>
              <a:t>E’ possibile anche ricevere via email o stampare la conferma di </a:t>
            </a:r>
          </a:p>
          <a:p>
            <a:r>
              <a:rPr lang="it-IT" dirty="0"/>
              <a:t>avvenuta votazione selezionando l’opzione relativa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52" y="1295400"/>
            <a:ext cx="5634947" cy="388104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4185761"/>
          </a:xfrm>
          <a:prstGeom prst="rect">
            <a:avLst/>
          </a:prstGeom>
        </p:spPr>
        <p:txBody>
          <a:bodyPr wrap="square">
            <a:spAutoFit/>
          </a:bodyPr>
          <a:lstStyle/>
          <a:p>
            <a:r>
              <a:rPr lang="it-IT" sz="1400" i="1" dirty="0"/>
              <a:t>Come fa ELIGO ad assicurare la sicurezza e segretezza del voto?</a:t>
            </a:r>
          </a:p>
          <a:p>
            <a:r>
              <a:rPr 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sz="1400" dirty="0"/>
          </a:p>
          <a:p>
            <a:r>
              <a:rPr lang="it-IT" sz="1400" i="1" dirty="0"/>
              <a:t>Posso ricevere una nuova password?</a:t>
            </a:r>
          </a:p>
          <a:p>
            <a:r>
              <a:rPr lang="it-IT" sz="1400" dirty="0"/>
              <a:t>I dati d'accesso dell'elettore vengono generati automaticamente e in modo sicuro utilizzando diversi</a:t>
            </a:r>
          </a:p>
          <a:p>
            <a:r>
              <a:rPr lang="it-IT" sz="1400" dirty="0"/>
              <a:t>algoritmi di sicurezza. Per questo motivo e per ragioni di sicurezza non è possibile generarli manualmente.</a:t>
            </a:r>
          </a:p>
          <a:p>
            <a:r>
              <a:rPr lang="it-IT" sz="1400" dirty="0"/>
              <a:t>Tuttavia se ha perso la lettera/email contenente i dati di accesso, sarà possibile richiedere all'organizzatore dell'elezione che vengano generate e inviate nuove credenziali di accesso. </a:t>
            </a:r>
          </a:p>
          <a:p>
            <a:r>
              <a:rPr lang="it-IT" sz="1400" dirty="0"/>
              <a:t>l sistema ELIGO impedisce il doppio voto controllando che l’elettore non abbia già votato.</a:t>
            </a:r>
          </a:p>
          <a:p>
            <a:endParaRPr lang="it-IT" sz="1400" dirty="0"/>
          </a:p>
          <a:p>
            <a:r>
              <a:rPr lang="it-IT" sz="1400" i="1" dirty="0"/>
              <a:t>Il sistema di voto on line ELIGO è sicuro?</a:t>
            </a:r>
          </a:p>
          <a:p>
            <a:r>
              <a:rPr lang="it-IT" sz="1400" dirty="0"/>
              <a:t>Il sistema di voto ELIGO è stato validato dal Garante della Privacy e dal Tribunale di Roma</a:t>
            </a:r>
          </a:p>
          <a:p>
            <a:endParaRPr lang="it-IT" sz="1400" dirty="0"/>
          </a:p>
          <a:p>
            <a:r>
              <a:rPr lang="it-IT" sz="1400" i="1" dirty="0"/>
              <a:t>Il sistema di voto on line ELIGO separa il voto dal votante? </a:t>
            </a:r>
          </a:p>
          <a:p>
            <a:r>
              <a:rPr lang="it-IT" sz="1400" dirty="0"/>
              <a:t>Si. ELIGO, in caso di votazione segreta, separa il voto dal votante (l'urna elettorale è separata dalla lista elettorale).</a:t>
            </a:r>
          </a:p>
          <a:p>
            <a:r>
              <a:rPr 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a:spAutoFit/>
          </a:bodyPr>
          <a:lstStyle/>
          <a:p>
            <a:r>
              <a:rPr lang="it-IT" sz="1400" i="1" dirty="0"/>
              <a:t>I server che ospitano i dati vengono gestiti da ELIGO?</a:t>
            </a:r>
          </a:p>
          <a:p>
            <a:r>
              <a:rPr lang="it-IT" sz="1400" dirty="0"/>
              <a:t>No. ELIGO lavora su </a:t>
            </a:r>
            <a:r>
              <a:rPr lang="it-IT" sz="1400" dirty="0" err="1"/>
              <a:t>Cloud</a:t>
            </a:r>
            <a:r>
              <a:rPr lang="it-IT" sz="1400" dirty="0"/>
              <a:t> ARUBA certificato per la sicurezza e continuità del suo servizio. Inoltre i dati sono completamente gestiti nel rispetto della GDPR </a:t>
            </a:r>
          </a:p>
          <a:p>
            <a:endParaRPr lang="it-IT" sz="1400" dirty="0"/>
          </a:p>
          <a:p>
            <a:r>
              <a:rPr lang="it-IT" sz="1400" i="1" dirty="0"/>
              <a:t>I dati dell'elezione vengono utilizzati da ELIGO anche dopo l'elezione?</a:t>
            </a:r>
          </a:p>
          <a:p>
            <a:r>
              <a:rPr lang="it-IT" sz="1400" dirty="0"/>
              <a:t>No. I dati non verranno mai utilizzati per motivi diversi da quelli della votazione </a:t>
            </a:r>
            <a:r>
              <a:rPr lang="it-IT" sz="1400" dirty="0" err="1"/>
              <a:t>stess</a:t>
            </a:r>
            <a:r>
              <a:rPr lang="it-IT" sz="1400" dirty="0"/>
              <a:t>. </a:t>
            </a:r>
          </a:p>
          <a:p>
            <a:r>
              <a:rPr lang="it-IT" sz="1400" dirty="0"/>
              <a:t>Tutti i dati personali vengono cancellati dopo 30 conclusa l'elezione.</a:t>
            </a:r>
          </a:p>
          <a:p>
            <a:endParaRPr lang="it-IT" sz="1400" dirty="0"/>
          </a:p>
          <a:p>
            <a:r>
              <a:rPr lang="it-IT" sz="1400" i="1" dirty="0"/>
              <a:t>Cosa succede se durante la votazione si spegne accidentalmente il PC oppure si chiude il browser?</a:t>
            </a:r>
          </a:p>
          <a:p>
            <a:r>
              <a:rPr lang="it-IT" sz="1400" dirty="0"/>
              <a:t>Finché non è stata effettuata la conferma della votazione il votante può accedere e concludere l’espressione del voto.</a:t>
            </a:r>
          </a:p>
          <a:p>
            <a:endParaRPr lang="it-IT" sz="1400" dirty="0"/>
          </a:p>
          <a:p>
            <a:r>
              <a:rPr lang="it-IT" sz="1400" i="1" dirty="0"/>
              <a:t>Cosa succede se il votante esprime un numero di preferenze superiore al consentito?</a:t>
            </a:r>
          </a:p>
          <a:p>
            <a:r>
              <a:rPr lang="it-IT" sz="1400" dirty="0"/>
              <a:t>Il sistema ELIGO segnala l’errore, e impedisce il voto facendo ripetere la votazione.</a:t>
            </a:r>
          </a:p>
          <a:p>
            <a:endParaRPr lang="it-IT" sz="1400" dirty="0"/>
          </a:p>
          <a:p>
            <a:r>
              <a:rPr lang="it-IT" sz="1400" i="1" dirty="0"/>
              <a:t>È previsto il time-out?</a:t>
            </a:r>
          </a:p>
          <a:p>
            <a:r>
              <a:rPr lang="it-IT" sz="1400" dirty="0"/>
              <a:t>Sì. Qualora il sistema non registri movimenti per 20 minuti, viene interrotta automaticamente la votazione,</a:t>
            </a:r>
          </a:p>
          <a:p>
            <a:r>
              <a:rPr lang="it-IT" sz="1400" dirty="0"/>
              <a:t>che può poi, ovviamente, ripartire dall’inizio.</a:t>
            </a:r>
            <a:endParaRPr 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174441"/>
          </a:xfrm>
          <a:prstGeom prst="rect">
            <a:avLst/>
          </a:prstGeom>
        </p:spPr>
        <p:txBody>
          <a:bodyPr>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a:t>
            </a:r>
            <a:r>
              <a:rPr lang="en-US" sz="1600">
                <a:latin typeface="Arial" panose="020B0604020202020204" pitchFamily="34" charset="0"/>
                <a:ea typeface="ＭＳ Ｐゴシック" charset="0"/>
                <a:cs typeface="Arial" panose="020B0604020202020204" pitchFamily="34" charset="0"/>
              </a:rPr>
              <a:t/>
            </a:r>
            <a:br>
              <a:rPr lang="en-US" sz="1600">
                <a:latin typeface="Arial" panose="020B0604020202020204" pitchFamily="34" charset="0"/>
                <a:ea typeface="ＭＳ Ｐゴシック" charset="0"/>
                <a:cs typeface="Arial" panose="020B0604020202020204" pitchFamily="34" charset="0"/>
              </a:rPr>
            </a:br>
            <a:endParaRPr lang="en-US" sz="1710" dirty="0">
              <a:solidFill>
                <a:schemeClr val="bg1">
                  <a:lumMod val="50000"/>
                </a:schemeClr>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40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0" ma:contentTypeDescription="Creare un nuovo documento." ma:contentTypeScope="" ma:versionID="93229820f4e3596eb4d977ece960d081">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3982cf68941ddf61fe64c479d7a9c846"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0A9627-27AD-4DB1-A99E-C0B3361A4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2F838-3501-40A0-B0AD-861314761172}">
  <ds:schemaRefs>
    <ds:schemaRef ds:uri="http://purl.org/dc/term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655ae93e-50a0-4829-9fcf-ad2a8d5032dd"/>
    <ds:schemaRef ds:uri="07e8e6a0-de1b-4f42-8e7c-f08932d818fe"/>
    <ds:schemaRef ds:uri="http://schemas.microsoft.com/office/2006/metadata/properties"/>
  </ds:schemaRefs>
</ds:datastoreItem>
</file>

<file path=customXml/itemProps3.xml><?xml version="1.0" encoding="utf-8"?>
<ds:datastoreItem xmlns:ds="http://schemas.openxmlformats.org/officeDocument/2006/customXml" ds:itemID="{23DC0A22-9C75-482C-8593-8550DFFD6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724</Words>
  <Application>Microsoft Office PowerPoint</Application>
  <PresentationFormat>Presentazione su schermo (4:3)</PresentationFormat>
  <Paragraphs>76</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ＭＳ Ｐゴシック</vt:lpstr>
      <vt:lpstr>Arial</vt:lpstr>
      <vt:lpstr>Calibri</vt:lpstr>
      <vt:lpstr>CIDFont+F3</vt:lpstr>
      <vt:lpstr>Futura Std Medium</vt:lpstr>
      <vt:lpstr>Trebuchet MS</vt:lpstr>
      <vt:lpstr>Office Theme</vt:lpstr>
      <vt:lpstr>Presentazione standard di PowerPoint</vt:lpstr>
      <vt:lpstr>Ricevi le credenziali di accesso </vt:lpstr>
      <vt:lpstr>Accedi all’area di voto</vt:lpstr>
      <vt:lpstr>Esprimi il tuo voto</vt:lpstr>
      <vt:lpstr>Conferma il tuo voto</vt:lpstr>
      <vt:lpstr>Votazione eseguita</vt:lpstr>
      <vt:lpstr>Domande e Risposte</vt:lpstr>
      <vt:lpstr>Domande e Risposte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Mara Olivetti</cp:lastModifiedBy>
  <cp:revision>103</cp:revision>
  <cp:lastPrinted>2017-04-07T10:57:36Z</cp:lastPrinted>
  <dcterms:created xsi:type="dcterms:W3CDTF">2015-07-10T13:34:15Z</dcterms:created>
  <dcterms:modified xsi:type="dcterms:W3CDTF">2020-09-17T08:22:23Z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