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6" r:id="rId2"/>
    <p:sldId id="457" r:id="rId3"/>
    <p:sldId id="474" r:id="rId4"/>
    <p:sldId id="405" r:id="rId5"/>
    <p:sldId id="473" r:id="rId6"/>
    <p:sldId id="490" r:id="rId7"/>
    <p:sldId id="492" r:id="rId8"/>
    <p:sldId id="488" r:id="rId9"/>
    <p:sldId id="482" r:id="rId10"/>
    <p:sldId id="487" r:id="rId11"/>
    <p:sldId id="438" r:id="rId12"/>
    <p:sldId id="493" r:id="rId13"/>
    <p:sldId id="483" r:id="rId14"/>
    <p:sldId id="478" r:id="rId15"/>
    <p:sldId id="481" r:id="rId16"/>
    <p:sldId id="398" r:id="rId17"/>
    <p:sldId id="431" r:id="rId18"/>
    <p:sldId id="432" r:id="rId19"/>
    <p:sldId id="313" r:id="rId20"/>
    <p:sldId id="424" r:id="rId21"/>
    <p:sldId id="479" r:id="rId22"/>
    <p:sldId id="480" r:id="rId23"/>
    <p:sldId id="447" r:id="rId24"/>
    <p:sldId id="449" r:id="rId25"/>
    <p:sldId id="317" r:id="rId26"/>
    <p:sldId id="489" r:id="rId27"/>
    <p:sldId id="485" r:id="rId28"/>
    <p:sldId id="468" r:id="rId29"/>
    <p:sldId id="491" r:id="rId30"/>
    <p:sldId id="486" r:id="rId31"/>
    <p:sldId id="391" r:id="rId32"/>
    <p:sldId id="411" r:id="rId33"/>
  </p:sldIdLst>
  <p:sldSz cx="9144000" cy="6858000" type="screen4x3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A5F0-ACA0-457F-93F9-BF158B57C65F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9628-50CC-4F50-932F-D9BB6A42F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69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1363600-3409-433A-BEA9-E653C81DB436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4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BA6924DD-994A-4EF1-976B-F053840C4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D1A9DAE3-3CAB-4007-B258-D6B85039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043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indu.com/todays-paper/tp-national/tp-karnataka/Human-beings-were-not-meant-to-be-job-seekers-Muhammad-Yunus/article17207016.ec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22508504_Visualizing_detailed_postdoctoral_employment_trends_using_a_new_career_outcome_taxonom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careers/" TargetMode="External"/><Relationship Id="rId2" Type="http://schemas.openxmlformats.org/officeDocument/2006/relationships/hyperlink" Target="https://www.elsevier.com/connect/how-to-find-your-dream-research-job-without-swimming-through-a-sea-of-list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endeley.com/career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science.i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jobs.sciencecareers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16024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21297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COACHING, COUNSELLING AND VOCATIONAL GUIDANCE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Meeting 3 – Monday 11 November  2019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Katerina Anagnostopoulos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Career guidance and development adviser – Trainer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 Psychologist, Psychotherapist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30908"/>
            <a:ext cx="2286108" cy="1087661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2000250" cy="676275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44" y="336456"/>
            <a:ext cx="838200" cy="565785"/>
          </a:xfrm>
          <a:prstGeom prst="rect">
            <a:avLst/>
          </a:prstGeom>
          <a:noFill/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57" y="278433"/>
            <a:ext cx="1003300" cy="75247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9" y="1546197"/>
            <a:ext cx="1323975" cy="762000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94D9705A-3FF0-4033-B543-20914ADFFA86}"/>
              </a:ext>
            </a:extLst>
          </p:cNvPr>
          <p:cNvSpPr txBox="1">
            <a:spLocks/>
          </p:cNvSpPr>
          <p:nvPr/>
        </p:nvSpPr>
        <p:spPr>
          <a:xfrm>
            <a:off x="1241648" y="449691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endParaRPr lang="en-US" b="1" dirty="0"/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4C4D713-9749-4964-9BA2-840A3D9A2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5774205"/>
            <a:ext cx="8477549" cy="8231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AB90D56-CBFC-4216-8F2B-CA8E69E533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3" y="5208420"/>
            <a:ext cx="838200" cy="565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61316" y="206084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1794" y="2385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C.V. and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profile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online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platforms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directories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8" y="1292238"/>
            <a:ext cx="81706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endParaRPr lang="it-IT" sz="3600" b="1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93537" y="976182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9323E14-EEF4-48F4-9DA5-5FE21239D6EB}"/>
              </a:ext>
            </a:extLst>
          </p:cNvPr>
          <p:cNvSpPr/>
          <p:nvPr/>
        </p:nvSpPr>
        <p:spPr>
          <a:xfrm>
            <a:off x="277558" y="1719470"/>
            <a:ext cx="83988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Lay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down the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preconditions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a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succesfull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matching</a:t>
            </a:r>
          </a:p>
          <a:p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Explore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job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offers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job market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opportunities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both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academia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non-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academia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Specific websites for post-doc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positions </a:t>
            </a:r>
          </a:p>
          <a:p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27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" y="17841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44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Self-</a:t>
            </a:r>
            <a:r>
              <a:rPr lang="it-IT" sz="44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awareness</a:t>
            </a:r>
            <a:endParaRPr lang="it-IT" sz="44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140948" y="1300051"/>
            <a:ext cx="83530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r>
              <a:rPr lang="it-IT" sz="3600" b="1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Have</a:t>
            </a:r>
            <a:r>
              <a:rPr lang="it-IT" sz="36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it-IT" sz="3600" b="1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clear</a:t>
            </a:r>
            <a:r>
              <a:rPr lang="it-IT" sz="36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idea of </a:t>
            </a:r>
            <a:r>
              <a:rPr lang="it-IT" sz="3600" b="1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</a:t>
            </a:r>
            <a:r>
              <a:rPr lang="it-IT" sz="36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b="1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criteria</a:t>
            </a:r>
            <a:endParaRPr lang="it-IT" sz="3600" b="1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Arial" panose="020B0604020202020204" pitchFamily="34" charset="0"/>
              <a:buChar char="•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Research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field</a:t>
            </a:r>
          </a:p>
          <a:p>
            <a:pPr marL="571860" indent="-571500" algn="just">
              <a:buFont typeface="Arial" panose="020B0604020202020204" pitchFamily="34" charset="0"/>
              <a:buChar char="•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Geographical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Arial" panose="020B0604020202020204" pitchFamily="34" charset="0"/>
              <a:buChar char="•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Objective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Arial" panose="020B0604020202020204" pitchFamily="34" charset="0"/>
              <a:buChar char="•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Kind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work </a:t>
            </a: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00053" y="322626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17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865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Career building and planning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8" y="1292238"/>
            <a:ext cx="81706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endParaRPr lang="it-IT" sz="3600" b="1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indent="-457200">
              <a:buFont typeface="Arial" panose="020B0604020202020204" pitchFamily="34" charset="0"/>
              <a:buChar char="•"/>
            </a:pPr>
            <a:r>
              <a:rPr lang="en-US" sz="2800" dirty="0"/>
              <a:t>Go beyond the job seeking attitude and make change come true</a:t>
            </a:r>
          </a:p>
          <a:p>
            <a:pPr marL="457560" indent="-457200">
              <a:buFont typeface="Arial" panose="020B0604020202020204" pitchFamily="34" charset="0"/>
              <a:buChar char="•"/>
            </a:pPr>
            <a:r>
              <a:rPr lang="en-US" sz="2800" dirty="0"/>
              <a:t>Self-entrepreneurship for research careers </a:t>
            </a:r>
          </a:p>
          <a:p>
            <a:pPr marL="360"/>
            <a:endParaRPr lang="en-US" sz="3200" dirty="0"/>
          </a:p>
          <a:p>
            <a:pPr marL="360"/>
            <a:r>
              <a:rPr lang="it-IT" b="1" dirty="0"/>
              <a:t>Source</a:t>
            </a:r>
            <a:r>
              <a:rPr lang="it-IT" dirty="0"/>
              <a:t>: </a:t>
            </a:r>
            <a:r>
              <a:rPr lang="it-IT" dirty="0">
                <a:hlinkClick r:id="rId3"/>
              </a:rPr>
              <a:t>http://www.thehindu.com/todays-paper/tp-national/tp-karnataka/Human-beings-were-not-meant-to-be-job-seekers-Muhammad-Yunus/article17207016.ece#</a:t>
            </a:r>
            <a:endParaRPr lang="it-IT" dirty="0"/>
          </a:p>
          <a:p>
            <a:pPr marL="360"/>
            <a:endParaRPr lang="it-IT" dirty="0"/>
          </a:p>
          <a:p>
            <a:pPr marL="360"/>
            <a:endParaRPr lang="en-US" sz="3200" dirty="0"/>
          </a:p>
          <a:p>
            <a:pPr marL="360"/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93537" y="976182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9323E14-EEF4-48F4-9DA5-5FE21239D6EB}"/>
              </a:ext>
            </a:extLst>
          </p:cNvPr>
          <p:cNvSpPr/>
          <p:nvPr/>
        </p:nvSpPr>
        <p:spPr>
          <a:xfrm>
            <a:off x="277559" y="1730207"/>
            <a:ext cx="8543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6B14EA-18C6-48CA-B7FB-BBF9C5933C66}"/>
              </a:ext>
            </a:extLst>
          </p:cNvPr>
          <p:cNvSpPr/>
          <p:nvPr/>
        </p:nvSpPr>
        <p:spPr>
          <a:xfrm>
            <a:off x="2483768" y="1412776"/>
            <a:ext cx="5814392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400"/>
              </a:spcBef>
              <a:spcAft>
                <a:spcPts val="480"/>
              </a:spcAft>
            </a:pP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"Human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beings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intended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job seekers,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use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i="1" kern="1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	</a:t>
            </a:r>
          </a:p>
          <a:p>
            <a:pPr algn="ctr">
              <a:spcBef>
                <a:spcPts val="1400"/>
              </a:spcBef>
              <a:spcAft>
                <a:spcPts val="480"/>
              </a:spcAft>
            </a:pP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Muhammad Yunus  </a:t>
            </a:r>
          </a:p>
          <a:p>
            <a:pPr algn="ctr">
              <a:spcBef>
                <a:spcPts val="1400"/>
              </a:spcBef>
              <a:spcAft>
                <a:spcPts val="480"/>
              </a:spcAft>
            </a:pPr>
            <a:r>
              <a:rPr lang="it-IT" i="1" kern="15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it-IT" sz="105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1794" y="2385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C.V. and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profile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online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platforms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directories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8" y="1292238"/>
            <a:ext cx="81706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endParaRPr lang="it-IT" sz="3600" b="1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93537" y="976182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D4C6DE-D38A-4B90-B249-1521743D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81" y="1612746"/>
            <a:ext cx="2253132" cy="230666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A47B586-7139-47DE-B36E-79995790302D}"/>
              </a:ext>
            </a:extLst>
          </p:cNvPr>
          <p:cNvSpPr/>
          <p:nvPr/>
        </p:nvSpPr>
        <p:spPr>
          <a:xfrm>
            <a:off x="5203194" y="4182216"/>
            <a:ext cx="3651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Muḥammad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ibn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Mūsā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al-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Khwārizmī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it-IT" alt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Persian </a:t>
            </a:r>
            <a:r>
              <a:rPr lang="it-IT" altLang="it-IT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mathematician</a:t>
            </a:r>
            <a:r>
              <a:rPr lang="it-IT" alt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altLang="it-IT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astronomer</a:t>
            </a:r>
            <a:r>
              <a:rPr lang="it-IT" alt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D6D6F10-F20A-415E-8A7D-A341F6AB2BF5}"/>
              </a:ext>
            </a:extLst>
          </p:cNvPr>
          <p:cNvSpPr/>
          <p:nvPr/>
        </p:nvSpPr>
        <p:spPr>
          <a:xfrm>
            <a:off x="2473025" y="2573484"/>
            <a:ext cx="4462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word </a:t>
            </a:r>
            <a:r>
              <a:rPr lang="en-US" i="1" dirty="0" err="1"/>
              <a:t>Algorismus</a:t>
            </a:r>
            <a:r>
              <a:rPr lang="en-US" dirty="0"/>
              <a:t> which derives from the Latinization of Al-Khwarizmi's name, turned into the name of method used for computations, and survives in the modern term "algorithm"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9323E14-EEF4-48F4-9DA5-5FE21239D6EB}"/>
              </a:ext>
            </a:extLst>
          </p:cNvPr>
          <p:cNvSpPr/>
          <p:nvPr/>
        </p:nvSpPr>
        <p:spPr>
          <a:xfrm>
            <a:off x="151113" y="1552338"/>
            <a:ext cx="6476026" cy="83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Online job matching platforms based on algorithms 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91AB0726-F6C2-49B7-ACF8-997D8AEE1DF7}"/>
              </a:ext>
            </a:extLst>
          </p:cNvPr>
          <p:cNvCxnSpPr>
            <a:cxnSpLocks/>
          </p:cNvCxnSpPr>
          <p:nvPr/>
        </p:nvCxnSpPr>
        <p:spPr>
          <a:xfrm rot="10800000">
            <a:off x="5073656" y="3678633"/>
            <a:ext cx="2496251" cy="100583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1D352C52-1E3E-4317-AE8A-E6D4C4A7124D}"/>
              </a:ext>
            </a:extLst>
          </p:cNvPr>
          <p:cNvSpPr/>
          <p:nvPr/>
        </p:nvSpPr>
        <p:spPr>
          <a:xfrm>
            <a:off x="151113" y="5236284"/>
            <a:ext cx="8741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Are you willing to let only algorithms rule your career building process? So, what are you to do? You can do a lot.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chemeClr val="tx2"/>
                </a:solidFill>
              </a:rPr>
            </a:br>
            <a:endParaRPr lang="it-IT" sz="3600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1333"/>
            <a:ext cx="7920880" cy="446794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it-IT" sz="7000" b="1" dirty="0"/>
              <a:t>Advertisement in </a:t>
            </a:r>
            <a:r>
              <a:rPr lang="it-IT" sz="7000" b="1" dirty="0" err="1"/>
              <a:t>Researchgate</a:t>
            </a:r>
            <a:endParaRPr lang="it-IT" sz="7000" b="1" dirty="0"/>
          </a:p>
          <a:p>
            <a:pPr marL="0" indent="0">
              <a:buNone/>
            </a:pPr>
            <a:endParaRPr lang="it-IT" sz="6700" dirty="0"/>
          </a:p>
          <a:p>
            <a:r>
              <a:rPr lang="it-IT" sz="6700" dirty="0"/>
              <a:t>Are </a:t>
            </a:r>
            <a:r>
              <a:rPr lang="it-IT" sz="6700" dirty="0" err="1"/>
              <a:t>you</a:t>
            </a:r>
            <a:r>
              <a:rPr lang="it-IT" sz="6700" dirty="0"/>
              <a:t> </a:t>
            </a:r>
            <a:r>
              <a:rPr lang="it-IT" sz="6700" dirty="0" err="1"/>
              <a:t>hiring</a:t>
            </a:r>
            <a:r>
              <a:rPr lang="it-IT" sz="6700" dirty="0"/>
              <a:t> </a:t>
            </a:r>
            <a:r>
              <a:rPr lang="it-IT" sz="6700" dirty="0" err="1"/>
              <a:t>researchers</a:t>
            </a:r>
            <a:r>
              <a:rPr lang="it-IT" sz="6700" dirty="0"/>
              <a:t> and scientists? </a:t>
            </a:r>
          </a:p>
          <a:p>
            <a:pPr marL="0" indent="0">
              <a:buNone/>
            </a:pPr>
            <a:endParaRPr lang="it-IT" sz="6700" dirty="0"/>
          </a:p>
          <a:p>
            <a:r>
              <a:rPr lang="it-IT" sz="6700" dirty="0"/>
              <a:t>Post a job on </a:t>
            </a:r>
            <a:r>
              <a:rPr lang="it-IT" sz="6700" dirty="0" err="1"/>
              <a:t>ResearchGate</a:t>
            </a:r>
            <a:r>
              <a:rPr lang="it-IT" sz="6700" dirty="0"/>
              <a:t> to </a:t>
            </a:r>
            <a:r>
              <a:rPr lang="it-IT" sz="6700" dirty="0" err="1"/>
              <a:t>find</a:t>
            </a:r>
            <a:r>
              <a:rPr lang="it-IT" sz="6700" dirty="0"/>
              <a:t> the best </a:t>
            </a:r>
            <a:r>
              <a:rPr lang="it-IT" sz="6700" dirty="0" err="1"/>
              <a:t>candidates</a:t>
            </a:r>
            <a:r>
              <a:rPr lang="it-IT" sz="6700" dirty="0"/>
              <a:t> from </a:t>
            </a:r>
            <a:r>
              <a:rPr lang="it-IT" sz="6700" dirty="0" err="1"/>
              <a:t>our</a:t>
            </a:r>
            <a:r>
              <a:rPr lang="it-IT" sz="6700" dirty="0"/>
              <a:t> network of 15milion </a:t>
            </a:r>
            <a:r>
              <a:rPr lang="it-IT" sz="6700" dirty="0" err="1"/>
              <a:t>researchers</a:t>
            </a:r>
            <a:r>
              <a:rPr lang="it-IT" sz="6700" dirty="0"/>
              <a:t> </a:t>
            </a:r>
          </a:p>
          <a:p>
            <a:endParaRPr lang="en-US" sz="6700" dirty="0"/>
          </a:p>
          <a:p>
            <a:endParaRPr lang="en-US" sz="6700" dirty="0"/>
          </a:p>
          <a:p>
            <a:endParaRPr lang="en-US" sz="5800" dirty="0"/>
          </a:p>
          <a:p>
            <a:pPr lvl="0"/>
            <a:endParaRPr lang="en-US" sz="4500" dirty="0"/>
          </a:p>
          <a:p>
            <a:pPr lvl="0">
              <a:buNone/>
            </a:pPr>
            <a:br>
              <a:rPr lang="en-US" sz="4500" dirty="0"/>
            </a:br>
            <a:endParaRPr lang="it-IT" sz="4500" dirty="0"/>
          </a:p>
          <a:p>
            <a:endParaRPr lang="it-IT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E5D6AADB-24EE-42C2-9FBB-82ABEA2CC761}"/>
              </a:ext>
            </a:extLst>
          </p:cNvPr>
          <p:cNvSpPr/>
          <p:nvPr/>
        </p:nvSpPr>
        <p:spPr>
          <a:xfrm>
            <a:off x="-10852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it-IT" sz="4400" b="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ResearchGate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9600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chemeClr val="tx2"/>
                </a:solidFill>
              </a:rPr>
            </a:br>
            <a:endParaRPr lang="it-IT" sz="3600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1333"/>
            <a:ext cx="7920880" cy="44679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800" b="1" dirty="0" err="1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Summary</a:t>
            </a:r>
            <a:r>
              <a:rPr lang="it-IT" sz="8800" b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of </a:t>
            </a:r>
            <a:r>
              <a:rPr lang="it-IT" sz="8800" b="1" dirty="0" err="1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Researchgate</a:t>
            </a:r>
            <a:r>
              <a:rPr lang="it-IT" sz="8800" b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recruitment service </a:t>
            </a:r>
            <a:endParaRPr lang="it-IT" sz="72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Search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member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by. 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Keyword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Publication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history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Institution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Algorithms</a:t>
            </a:r>
            <a:r>
              <a:rPr lang="it-IT" sz="7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display jobs to </a:t>
            </a:r>
            <a:r>
              <a:rPr lang="it-IT" sz="7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relevant</a:t>
            </a:r>
            <a:r>
              <a:rPr lang="it-IT" sz="7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researchers</a:t>
            </a:r>
            <a:r>
              <a:rPr lang="it-IT" sz="7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We'll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display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your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job to the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right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experts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by matching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your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job  to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their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7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profiles</a:t>
            </a:r>
            <a:endParaRPr lang="it-IT" sz="7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7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publication</a:t>
            </a:r>
            <a:r>
              <a:rPr lang="it-IT" sz="7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histories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7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skills and expertise.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When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you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search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our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members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by 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area of expertise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institution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location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and more, we use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their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b="1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profiles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and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unique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publishing histories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to 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match the </a:t>
            </a:r>
            <a:r>
              <a:rPr lang="it-IT" sz="7200" b="1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right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b="1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researchers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to </a:t>
            </a:r>
            <a:r>
              <a:rPr lang="it-IT" sz="7200" b="1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your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b="1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specific</a:t>
            </a:r>
            <a:r>
              <a:rPr lang="it-IT" sz="7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7200" b="1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requirements</a:t>
            </a: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Source: </a:t>
            </a:r>
            <a:r>
              <a:rPr lang="it-IT" sz="7200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ResearchGate</a:t>
            </a:r>
            <a:endParaRPr lang="it-IT" sz="72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6700" dirty="0"/>
          </a:p>
          <a:p>
            <a:endParaRPr lang="en-US" sz="5800" dirty="0"/>
          </a:p>
          <a:p>
            <a:pPr lvl="0"/>
            <a:endParaRPr lang="en-US" sz="4500" dirty="0"/>
          </a:p>
          <a:p>
            <a:pPr lvl="0">
              <a:buNone/>
            </a:pPr>
            <a:br>
              <a:rPr lang="en-US" sz="4500" dirty="0"/>
            </a:br>
            <a:endParaRPr lang="it-IT" sz="4500" dirty="0"/>
          </a:p>
          <a:p>
            <a:endParaRPr lang="it-IT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E5D6AADB-24EE-42C2-9FBB-82ABEA2CC761}"/>
              </a:ext>
            </a:extLst>
          </p:cNvPr>
          <p:cNvSpPr/>
          <p:nvPr/>
        </p:nvSpPr>
        <p:spPr>
          <a:xfrm>
            <a:off x="-10852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it-IT" sz="4400" b="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ResearchGate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2009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Topics and activities</a:t>
            </a:r>
            <a:br>
              <a:rPr lang="en-US" sz="3600" b="1" dirty="0">
                <a:solidFill>
                  <a:schemeClr val="tx2"/>
                </a:solidFill>
              </a:rPr>
            </a:br>
            <a:br>
              <a:rPr lang="it-IT" sz="3600" b="1" dirty="0">
                <a:solidFill>
                  <a:schemeClr val="tx2"/>
                </a:solidFill>
              </a:rPr>
            </a:br>
            <a:endParaRPr lang="it-IT" sz="3600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76064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en-US" sz="4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4000" dirty="0"/>
              <a:t>Writing, reviewing and tailoring the C.V.;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4000" dirty="0"/>
              <a:t>Presentation, self-promotion and visibility strategies.</a:t>
            </a:r>
          </a:p>
          <a:p>
            <a:pPr lvl="0"/>
            <a:r>
              <a:rPr lang="en-US" sz="4000" dirty="0"/>
              <a:t>Personal and professional identity (personal branding). Building and maintaining a durable professional integrity and reputation: values, interfacing with social media. </a:t>
            </a:r>
            <a:endParaRPr lang="it-IT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Exploring and mapping sectors and </a:t>
            </a:r>
            <a:r>
              <a:rPr lang="en-US" sz="4000" b="1" dirty="0" err="1">
                <a:solidFill>
                  <a:srgbClr val="C00000"/>
                </a:solidFill>
              </a:rPr>
              <a:t>organisations</a:t>
            </a:r>
            <a:r>
              <a:rPr lang="en-US" sz="4000" b="1" dirty="0">
                <a:solidFill>
                  <a:srgbClr val="C00000"/>
                </a:solidFill>
              </a:rPr>
              <a:t> of interest; evaluating opportunities.</a:t>
            </a:r>
            <a:endParaRPr lang="it-IT" sz="4000" b="1" dirty="0">
              <a:solidFill>
                <a:srgbClr val="C00000"/>
              </a:solidFill>
            </a:endParaRPr>
          </a:p>
          <a:p>
            <a:pPr lvl="0"/>
            <a:r>
              <a:rPr lang="en-US" sz="4000" b="1" dirty="0">
                <a:solidFill>
                  <a:srgbClr val="C00000"/>
                </a:solidFill>
              </a:rPr>
              <a:t>Methods and search strategies; active job search tools; </a:t>
            </a:r>
            <a:r>
              <a:rPr lang="en-US" sz="4000" dirty="0"/>
              <a:t>identifying, Handling change; effectively adapting to different work environments [secondment]. </a:t>
            </a:r>
            <a:endParaRPr lang="it-IT" sz="4000" dirty="0"/>
          </a:p>
          <a:p>
            <a:pPr lvl="0"/>
            <a:r>
              <a:rPr lang="en-US" sz="4000" dirty="0"/>
              <a:t>Self care, stress management and work-life balance. </a:t>
            </a:r>
            <a:endParaRPr lang="it-IT" sz="4000" dirty="0"/>
          </a:p>
          <a:p>
            <a:pPr lvl="0"/>
            <a:r>
              <a:rPr lang="en-US" sz="4000" dirty="0"/>
              <a:t>Motivation, self-efficacy, will and self-determination. </a:t>
            </a:r>
          </a:p>
          <a:p>
            <a:pPr marL="0" lvl="0" indent="0">
              <a:buNone/>
            </a:pPr>
            <a:endParaRPr lang="en-US" sz="4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4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it-IT" sz="45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5EC7-C83C-4A7D-B5B9-9D4E5AE8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" y="-2172"/>
            <a:ext cx="9132719" cy="11986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Career goals and </a:t>
            </a:r>
            <a:r>
              <a:rPr lang="it-IT" sz="4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trajectories</a:t>
            </a:r>
            <a:endParaRPr lang="it-IT" sz="32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9" y="1590794"/>
            <a:ext cx="81706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Academic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i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vs.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Non-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academic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i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vs. 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non-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career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University </a:t>
            </a:r>
            <a:r>
              <a:rPr lang="it-IT" sz="3600" i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vs. 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Non-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performing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organisation 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Industry or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for-profit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sector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Public or private non-profit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organisation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public/private institutions, Cultural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entities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97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56909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Career goals</a:t>
            </a:r>
            <a:endParaRPr lang="it-IT" sz="32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9" y="1590794"/>
            <a:ext cx="81706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0" indent="-571500" algn="just">
              <a:buFont typeface="Wingdings" panose="05000000000000000000" pitchFamily="2" charset="2"/>
              <a:buChar char="q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Pave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way for the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transition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a Postdoc career  </a:t>
            </a: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Wingdings" panose="05000000000000000000" pitchFamily="2" charset="2"/>
              <a:buChar char="q"/>
            </a:pP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C.V.,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visibility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online,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profile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definition, 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networking, publishing </a:t>
            </a:r>
          </a:p>
          <a:p>
            <a:pPr marL="360" algn="ctr"/>
            <a:endParaRPr lang="it-IT" sz="3600" b="1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571860" indent="-571500">
              <a:buFont typeface="Wingdings" panose="05000000000000000000" pitchFamily="2" charset="2"/>
              <a:buChar char="q"/>
            </a:pPr>
            <a:r>
              <a:rPr lang="it-IT" sz="3600" spc="-1" dirty="0">
                <a:uFill>
                  <a:solidFill>
                    <a:srgbClr val="FFFFFF"/>
                  </a:solidFill>
                </a:uFill>
              </a:rPr>
              <a:t>Relationship building and networking are </a:t>
            </a:r>
            <a:r>
              <a:rPr lang="it-IT" sz="3600" spc="-1" dirty="0" err="1">
                <a:uFill>
                  <a:solidFill>
                    <a:srgbClr val="FFFFFF"/>
                  </a:solidFill>
                </a:uFill>
              </a:rPr>
              <a:t>ongoing</a:t>
            </a:r>
            <a:r>
              <a:rPr lang="it-IT" sz="3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600" spc="-1" dirty="0" err="1">
                <a:uFill>
                  <a:solidFill>
                    <a:srgbClr val="FFFFFF"/>
                  </a:solidFill>
                </a:uFill>
              </a:rPr>
              <a:t>processes</a:t>
            </a:r>
            <a:endParaRPr lang="it-IT" sz="3600" spc="-1" dirty="0">
              <a:uFill>
                <a:solidFill>
                  <a:srgbClr val="FFFFFF"/>
                </a:solidFill>
              </a:uFill>
            </a:endParaRPr>
          </a:p>
          <a:p>
            <a:pPr marL="571860" indent="-571500" algn="just">
              <a:buFont typeface="Wingdings" panose="05000000000000000000" pitchFamily="2" charset="2"/>
              <a:buChar char="q"/>
            </a:pPr>
            <a:endParaRPr lang="it-IT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00053" y="322626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03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1544" y="7489"/>
            <a:ext cx="9132840" cy="10519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From life and career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roles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to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possible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future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selves</a:t>
            </a:r>
            <a:endParaRPr lang="it-IT" sz="3200" b="1" dirty="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it-IT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0" y="1268640"/>
            <a:ext cx="9035640" cy="53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91E1BB3-5574-487B-ABDC-6587F8832662}"/>
              </a:ext>
            </a:extLst>
          </p:cNvPr>
          <p:cNvSpPr/>
          <p:nvPr/>
        </p:nvSpPr>
        <p:spPr>
          <a:xfrm>
            <a:off x="261257" y="1059409"/>
            <a:ext cx="8432799" cy="452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Career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encompass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constellation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life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we play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career </a:t>
            </a:r>
            <a:r>
              <a:rPr lang="it-IT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effectively</a:t>
            </a:r>
            <a:r>
              <a:rPr lang="it-IT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 to integrate the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of life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Careers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manifestations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attempts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at making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out of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cognitive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, society, culture,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shape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person’s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career </a:t>
            </a:r>
            <a:r>
              <a:rPr lang="it-IT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1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" y="17841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state of play </a:t>
            </a:r>
            <a:endParaRPr lang="it-IT" sz="32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9" y="1590794"/>
            <a:ext cx="817060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ctr"/>
            <a:r>
              <a:rPr lang="it-IT" sz="40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Attuning</a:t>
            </a:r>
            <a:r>
              <a:rPr lang="it-IT" sz="4000" b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the </a:t>
            </a:r>
            <a:r>
              <a:rPr lang="it-IT" sz="40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</a:t>
            </a:r>
            <a:r>
              <a:rPr lang="it-IT" sz="4000" b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moment</a:t>
            </a: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Wingdings" panose="05000000000000000000" pitchFamily="2" charset="2"/>
              <a:buChar char="q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Development in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your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doctoral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studies agenda</a:t>
            </a: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571860" indent="-571500" algn="just">
              <a:buFont typeface="Wingdings" panose="05000000000000000000" pitchFamily="2" charset="2"/>
              <a:buChar char="q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What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has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happened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since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the last time we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met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? 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Wingdings" panose="05000000000000000000" pitchFamily="2" charset="2"/>
              <a:buChar char="q"/>
            </a:pP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/>
            <a:endParaRPr lang="it-IT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00053" y="322626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789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1967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Links to relevant web sites</a:t>
            </a: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References</a:t>
            </a:r>
            <a:r>
              <a:rPr lang="it-IT" dirty="0"/>
              <a:t>/Links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2800" u="sng" dirty="0">
                <a:hlinkClick r:id="rId2"/>
              </a:rPr>
              <a:t>https://www.researchgate.net/publication/</a:t>
            </a:r>
            <a:r>
              <a:rPr lang="it-IT" sz="2800" dirty="0">
                <a:hlinkClick r:id="rId2"/>
              </a:rPr>
              <a:t>322508504</a:t>
            </a:r>
            <a:r>
              <a:rPr lang="it-IT" sz="2800" u="sng" dirty="0">
                <a:hlinkClick r:id="rId2"/>
              </a:rPr>
              <a:t>_Visualizing_detailed_postdoctoral_employment_trends_using_a_new_career_outcome_taxonomy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chemeClr val="tx2"/>
                </a:solidFill>
              </a:rPr>
            </a:br>
            <a:endParaRPr lang="it-IT" sz="3600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1904" y="1456560"/>
            <a:ext cx="7920880" cy="44679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it-IT" sz="7000" b="1" dirty="0">
              <a:hlinkClick r:id="rId2"/>
            </a:endParaRPr>
          </a:p>
          <a:p>
            <a:pPr marL="0" indent="0" algn="ctr">
              <a:buNone/>
            </a:pPr>
            <a:r>
              <a:rPr lang="it-IT" sz="12800" b="1" dirty="0"/>
              <a:t>Science and Technology Jobs</a:t>
            </a:r>
          </a:p>
          <a:p>
            <a:pPr marL="0" indent="0">
              <a:buNone/>
            </a:pPr>
            <a:endParaRPr lang="it-IT" sz="6700" dirty="0"/>
          </a:p>
          <a:p>
            <a:pPr marL="0" indent="0" algn="ctr">
              <a:buNone/>
            </a:pPr>
            <a:r>
              <a:rPr lang="it-IT" sz="9600" dirty="0">
                <a:hlinkClick r:id="rId2"/>
              </a:rPr>
              <a:t>https://www.elsevier.com/connect/how-to-find-your-dream-research-job-without-swimming-through-a-sea-of-listings</a:t>
            </a:r>
            <a:endParaRPr lang="it-IT" sz="9600" dirty="0"/>
          </a:p>
          <a:p>
            <a:pPr marL="0" indent="0" algn="ctr">
              <a:buNone/>
            </a:pPr>
            <a:endParaRPr lang="it-IT" sz="7000" b="1" dirty="0"/>
          </a:p>
          <a:p>
            <a:pPr marL="0" indent="0" algn="ctr">
              <a:buNone/>
            </a:pPr>
            <a:r>
              <a:rPr lang="it-IT" sz="12800" b="1" dirty="0"/>
              <a:t>Science and Technology Jobs</a:t>
            </a:r>
          </a:p>
          <a:p>
            <a:pPr marL="0" indent="0">
              <a:buNone/>
            </a:pPr>
            <a:endParaRPr lang="it-IT" sz="11200" dirty="0"/>
          </a:p>
          <a:p>
            <a:r>
              <a:rPr lang="it-IT" sz="9600" b="1" dirty="0">
                <a:hlinkClick r:id="rId3"/>
              </a:rPr>
              <a:t>https://www.mendeley.com/careers/</a:t>
            </a:r>
            <a:endParaRPr lang="it-IT" sz="9600" b="1" dirty="0"/>
          </a:p>
          <a:p>
            <a:endParaRPr lang="en-US" sz="11200" dirty="0"/>
          </a:p>
          <a:p>
            <a:endParaRPr lang="en-US" sz="6700" dirty="0"/>
          </a:p>
          <a:p>
            <a:endParaRPr lang="en-US" sz="5800" dirty="0"/>
          </a:p>
          <a:p>
            <a:pPr lvl="0"/>
            <a:endParaRPr lang="en-US" sz="4500" dirty="0"/>
          </a:p>
          <a:p>
            <a:pPr lvl="0">
              <a:buNone/>
            </a:pPr>
            <a:br>
              <a:rPr lang="en-US" sz="4500" dirty="0"/>
            </a:br>
            <a:endParaRPr lang="it-IT" sz="4500" dirty="0"/>
          </a:p>
          <a:p>
            <a:endParaRPr lang="it-IT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E5D6AADB-24EE-42C2-9FBB-82ABEA2CC761}"/>
              </a:ext>
            </a:extLst>
          </p:cNvPr>
          <p:cNvSpPr/>
          <p:nvPr/>
        </p:nvSpPr>
        <p:spPr>
          <a:xfrm>
            <a:off x="0" y="0"/>
            <a:ext cx="9144000" cy="1267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Online tools and </a:t>
            </a:r>
            <a:r>
              <a:rPr lang="it-IT" sz="4400" b="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resources</a:t>
            </a:r>
            <a:r>
              <a:rPr lang="it-IT" sz="4400" b="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5711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chemeClr val="tx2"/>
                </a:solidFill>
              </a:rPr>
            </a:br>
            <a:endParaRPr lang="it-IT" sz="3600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1333"/>
            <a:ext cx="7920880" cy="44679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7000" b="1" dirty="0"/>
              <a:t>Science and Technology Jobs</a:t>
            </a:r>
          </a:p>
          <a:p>
            <a:pPr marL="0" indent="0">
              <a:buNone/>
            </a:pPr>
            <a:endParaRPr lang="it-IT" sz="6700" dirty="0"/>
          </a:p>
          <a:p>
            <a:r>
              <a:rPr lang="it-IT" sz="6700" dirty="0">
                <a:hlinkClick r:id="rId2"/>
              </a:rPr>
              <a:t>https://www.mendeley.com/careers/</a:t>
            </a:r>
            <a:endParaRPr lang="it-IT" sz="6700" dirty="0"/>
          </a:p>
          <a:p>
            <a:endParaRPr lang="en-US" sz="6700" dirty="0"/>
          </a:p>
          <a:p>
            <a:endParaRPr lang="en-US" sz="6700" dirty="0"/>
          </a:p>
          <a:p>
            <a:endParaRPr lang="en-US" sz="5800" dirty="0"/>
          </a:p>
          <a:p>
            <a:pPr lvl="0"/>
            <a:endParaRPr lang="en-US" sz="4500" dirty="0"/>
          </a:p>
          <a:p>
            <a:pPr lvl="0">
              <a:buNone/>
            </a:pPr>
            <a:br>
              <a:rPr lang="en-US" sz="4500" dirty="0"/>
            </a:br>
            <a:endParaRPr lang="it-IT" sz="4500" dirty="0"/>
          </a:p>
          <a:p>
            <a:endParaRPr lang="it-IT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E5D6AADB-24EE-42C2-9FBB-82ABEA2CC761}"/>
              </a:ext>
            </a:extLst>
          </p:cNvPr>
          <p:cNvSpPr/>
          <p:nvPr/>
        </p:nvSpPr>
        <p:spPr>
          <a:xfrm>
            <a:off x="0" y="0"/>
            <a:ext cx="9144000" cy="12679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0208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B3EA438D-3F80-4F31-B86A-B965CDCF02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608" y="0"/>
            <a:ext cx="9110391" cy="115212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6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Practice</a:t>
            </a:r>
            <a:r>
              <a:rPr lang="it-IT" altLang="it-IT" sz="3600" b="1" dirty="0">
                <a:solidFill>
                  <a:srgbClr val="336699"/>
                </a:solidFill>
                <a:latin typeface="Verdana" panose="020B0604030504040204" pitchFamily="34" charset="0"/>
              </a:rPr>
              <a:t> WILL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A1B02DB-6A5C-4A84-9048-DE4CF034F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2163" y="1676400"/>
            <a:ext cx="7894637" cy="445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err="1"/>
              <a:t>Lifescience</a:t>
            </a:r>
            <a:r>
              <a:rPr lang="it-IT" b="1" dirty="0"/>
              <a:t> Recruitment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u="sng" dirty="0">
                <a:hlinkClick r:id="rId3"/>
              </a:rPr>
              <a:t>https://lifescience.ie/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4"/>
              </a:rPr>
              <a:t>https://jobs.sciencecareers.org/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endParaRPr lang="it-IT" b="1" dirty="0"/>
          </a:p>
          <a:p>
            <a:pPr marL="303213" indent="-296863" eaLnBrk="1" hangingPunct="1">
              <a:spcBef>
                <a:spcPts val="500"/>
              </a:spcBef>
              <a:buClrTx/>
              <a:buSzPct val="90000"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/>
            </a:pPr>
            <a:endParaRPr lang="it-IT" altLang="it-IT" dirty="0"/>
          </a:p>
          <a:p>
            <a:pPr marL="307975" indent="-296863" eaLnBrk="1" hangingPunct="1">
              <a:spcBef>
                <a:spcPts val="500"/>
              </a:spcBef>
              <a:buClrTx/>
              <a:buSzPct val="90000"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/>
            </a:pPr>
            <a:endParaRPr lang="it-IT" altLang="it-IT" dirty="0"/>
          </a:p>
          <a:p>
            <a:pPr marL="307975" indent="-296863" eaLnBrk="1" hangingPunct="1">
              <a:spcBef>
                <a:spcPts val="500"/>
              </a:spcBef>
              <a:buClrTx/>
              <a:buSzPct val="90000"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/>
            </a:pPr>
            <a:endParaRPr lang="it-IT" altLang="it-IT" dirty="0"/>
          </a:p>
          <a:p>
            <a:pPr marL="315913" indent="-296863" eaLnBrk="1" hangingPunct="1">
              <a:spcBef>
                <a:spcPts val="500"/>
              </a:spcBef>
              <a:buClrTx/>
              <a:buSzPct val="90000"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/>
            </a:pPr>
            <a:endParaRPr lang="it-IT" altLang="it-IT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CE4FCC60-25B5-4A20-B7FC-3319E4BBA8E4}"/>
              </a:ext>
            </a:extLst>
          </p:cNvPr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Mapping and </a:t>
            </a:r>
            <a:r>
              <a:rPr lang="it-IT" sz="4800" b="1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analysing</a:t>
            </a:r>
            <a:r>
              <a:rPr lang="it-IT" sz="4800" b="1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recruitment web </a:t>
            </a:r>
            <a:r>
              <a:rPr lang="it-IT" sz="4800" b="1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sites</a:t>
            </a:r>
            <a:endParaRPr kumimoji="0" lang="it-IT" sz="4800" b="1" i="0" u="none" strike="noStrike" kern="1200" cap="none" spc="-1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69722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15460" y="1267920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Tailoring strategies </a:t>
            </a:r>
          </a:p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that</a:t>
            </a:r>
            <a:r>
              <a:rPr lang="it-IT" sz="4800" b="1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work for </a:t>
            </a:r>
            <a:r>
              <a:rPr lang="it-IT" sz="4800" b="1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you</a:t>
            </a:r>
            <a:r>
              <a:rPr lang="it-IT" sz="4800" b="1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endParaRPr kumimoji="0" lang="it-IT" sz="4800" b="1" i="0" u="none" strike="noStrike" kern="1200" cap="none" spc="-1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486697" y="1710812"/>
            <a:ext cx="81706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320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Online </a:t>
            </a:r>
            <a:r>
              <a:rPr kumimoji="0" lang="it-IT" sz="3200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resources</a:t>
            </a:r>
            <a:r>
              <a:rPr kumimoji="0" lang="it-IT" sz="320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3200" i="0" u="none" strike="noStrike" kern="1200" cap="none" spc="-1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it-IT" sz="32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Explore</a:t>
            </a:r>
            <a:r>
              <a:rPr lang="it-IT" sz="32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information and filter </a:t>
            </a: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it-IT" sz="32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it-IT" sz="32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Practice and </a:t>
            </a:r>
            <a:r>
              <a:rPr lang="it-IT" sz="32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exercise</a:t>
            </a:r>
            <a:endParaRPr lang="it-IT" sz="32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3200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Ask</a:t>
            </a:r>
            <a:r>
              <a:rPr kumimoji="0" lang="it-IT" sz="320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a peer to peer </a:t>
            </a:r>
            <a:r>
              <a:rPr kumimoji="0" lang="it-IT" sz="3200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fee</a:t>
            </a:r>
            <a:r>
              <a:rPr lang="it-IT" sz="32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dback</a:t>
            </a:r>
            <a:r>
              <a:rPr lang="it-IT" sz="32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from </a:t>
            </a:r>
            <a:r>
              <a:rPr lang="it-IT" sz="32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trusted</a:t>
            </a:r>
            <a:r>
              <a:rPr lang="it-IT" sz="32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  <a:r>
              <a:rPr lang="it-IT" sz="32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colleagues</a:t>
            </a:r>
            <a:r>
              <a:rPr lang="it-IT" sz="32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  <a:r>
              <a:rPr kumimoji="0" lang="it-IT" sz="320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 </a:t>
            </a: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555162" y="185134"/>
            <a:ext cx="818107" cy="103074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1160286" y="597780"/>
            <a:ext cx="562895" cy="585654"/>
          </a:xfrm>
          <a:prstGeom prst="chord">
            <a:avLst>
              <a:gd name="adj1" fmla="val 2700000"/>
              <a:gd name="adj2" fmla="val 589034"/>
            </a:avLst>
          </a:prstGeom>
          <a:solidFill>
            <a:srgbClr val="0070C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55904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5069" y="907919"/>
            <a:ext cx="8862188" cy="494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Constructing</a:t>
            </a:r>
            <a:r>
              <a:rPr lang="it-IT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24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unexpected</a:t>
            </a:r>
            <a:r>
              <a:rPr lang="it-IT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career </a:t>
            </a:r>
            <a:r>
              <a:rPr lang="it-IT" sz="24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opportunities</a:t>
            </a:r>
            <a:endParaRPr lang="it-IT" sz="2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Identifying</a:t>
            </a:r>
            <a:r>
              <a:rPr lang="it-IT" sz="2400" dirty="0"/>
              <a:t>,/</a:t>
            </a:r>
            <a:r>
              <a:rPr lang="it-IT" sz="2400" dirty="0" err="1"/>
              <a:t>creating</a:t>
            </a:r>
            <a:r>
              <a:rPr lang="it-IT" sz="2400" dirty="0"/>
              <a:t>/</a:t>
            </a:r>
            <a:r>
              <a:rPr lang="it-IT" sz="2400" dirty="0" err="1"/>
              <a:t>benefitting</a:t>
            </a:r>
            <a:r>
              <a:rPr lang="it-IT" sz="2400" dirty="0"/>
              <a:t> of chances and </a:t>
            </a:r>
            <a:r>
              <a:rPr lang="it-IT" sz="2400" dirty="0" err="1"/>
              <a:t>opportunities</a:t>
            </a:r>
            <a:r>
              <a:rPr lang="it-IT" sz="2400" dirty="0"/>
              <a:t> 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Acknowledging</a:t>
            </a:r>
            <a:r>
              <a:rPr lang="it-IT" sz="2400" dirty="0"/>
              <a:t> chance in </a:t>
            </a:r>
            <a:r>
              <a:rPr lang="it-IT" sz="2400" dirty="0" err="1"/>
              <a:t>your</a:t>
            </a:r>
            <a:r>
              <a:rPr lang="it-IT" sz="2400" dirty="0"/>
              <a:t> career and work practices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Reviewing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role(s) and self-</a:t>
            </a:r>
            <a:r>
              <a:rPr lang="it-IT" sz="2400" dirty="0" err="1"/>
              <a:t>identities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Uncertainty</a:t>
            </a:r>
            <a:r>
              <a:rPr lang="it-IT" sz="2400" dirty="0"/>
              <a:t> bears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merits</a:t>
            </a:r>
            <a:r>
              <a:rPr lang="it-IT" sz="2400" dirty="0"/>
              <a:t> and </a:t>
            </a:r>
            <a:r>
              <a:rPr lang="it-IT" sz="2400" dirty="0" err="1"/>
              <a:t>potentialities</a:t>
            </a:r>
            <a:r>
              <a:rPr lang="it-IT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Accept</a:t>
            </a:r>
            <a:r>
              <a:rPr lang="it-IT" sz="2400" dirty="0"/>
              <a:t> and </a:t>
            </a:r>
            <a:r>
              <a:rPr lang="it-IT" sz="2400" dirty="0" err="1"/>
              <a:t>appreciate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knowing</a:t>
            </a:r>
            <a:r>
              <a:rPr lang="it-IT" sz="2400" dirty="0"/>
              <a:t> (R. Feynman, Nobel </a:t>
            </a:r>
            <a:r>
              <a:rPr lang="it-IT" sz="2400" dirty="0" err="1"/>
              <a:t>Prize</a:t>
            </a:r>
            <a:r>
              <a:rPr lang="it-IT" sz="2400" dirty="0"/>
              <a:t> in </a:t>
            </a:r>
            <a:r>
              <a:rPr lang="it-IT" sz="2400" dirty="0" err="1"/>
              <a:t>Physics</a:t>
            </a:r>
            <a:r>
              <a:rPr lang="it-IT" sz="2400" dirty="0"/>
              <a:t>, 1965) </a:t>
            </a:r>
          </a:p>
          <a:p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Adapted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from: Mitchell, Levine,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Krumboltz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1999;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Gysbers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Heppner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Johnston, 2003.</a:t>
            </a:r>
            <a:endParaRPr lang="it-IT" sz="1800" b="0" strike="noStrike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0" y="0"/>
            <a:ext cx="9143280" cy="90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it-IT" sz="16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Planned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happenstance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- I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107640" y="5373360"/>
            <a:ext cx="902124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21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6953197" y="85954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Oral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presentation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skills</a:t>
            </a:r>
            <a:r>
              <a:rPr kumimoji="0" lang="it-IT" sz="4400" b="1" i="0" u="none" strike="noStrike" kern="1200" cap="none" spc="-1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15259" y="1459214"/>
            <a:ext cx="81706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Session B: 16.00 – 17.30 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speaking implies self – exposure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practice oral presentation skills helps enhancing mastery in handling interviewing processes, facing exams, coordinating meetings, etc. 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noProof="0" dirty="0"/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-41473" y="524150"/>
            <a:ext cx="437651" cy="716537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0771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13666" y="1951210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Michael </a:t>
            </a:r>
            <a:r>
              <a:rPr lang="it-IT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Faraday’s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lectures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conferences</a:t>
            </a:r>
            <a:r>
              <a:rPr lang="it-IT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1794" y="2385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Giving effective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oral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presentations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649995" y="1172696"/>
            <a:ext cx="81706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endParaRPr lang="it-IT" sz="3600" b="1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r>
              <a:rPr lang="en-US" sz="3600" dirty="0"/>
              <a:t> </a:t>
            </a: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93537" y="976182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id="{C19DB897-8E51-4AE0-AC9B-7DF3CE08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1" y="3552852"/>
            <a:ext cx="5068959" cy="332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BD7DF6D-52B2-4DBA-AB72-6270F086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710" y="1260568"/>
            <a:ext cx="3901776" cy="35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4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Transversal</a:t>
            </a:r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and </a:t>
            </a:r>
            <a:r>
              <a:rPr lang="it-IT" sz="4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transferable</a:t>
            </a:r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skills</a:t>
            </a:r>
            <a:endParaRPr lang="it-IT" sz="32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221226" y="1289146"/>
            <a:ext cx="81706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r>
              <a:rPr lang="it-IT" sz="36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 skills </a:t>
            </a:r>
          </a:p>
          <a:p>
            <a:pPr marL="360" algn="just"/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Communication/Presentation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Communication/</a:t>
            </a:r>
            <a:r>
              <a:rPr lang="it-IT" sz="3600" b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Dialogue with non technical audiences* 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Teaching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skills</a:t>
            </a:r>
          </a:p>
          <a:p>
            <a:pPr marL="571860" indent="-571500" algn="just">
              <a:buFont typeface="Wingdings" panose="05000000000000000000" pitchFamily="2" charset="2"/>
              <a:buChar char="§"/>
            </a:pPr>
            <a:r>
              <a:rPr lang="it-IT" sz="3600" b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of science* 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policy making</a:t>
            </a: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/>
            <a:r>
              <a:rPr lang="it-IT" sz="24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(OECD)</a:t>
            </a:r>
          </a:p>
          <a:p>
            <a:pPr marL="360" algn="just"/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9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6953197" y="85954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Oral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presentation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skills</a:t>
            </a:r>
            <a:r>
              <a:rPr kumimoji="0" lang="it-IT" sz="4400" b="1" i="0" u="none" strike="noStrike" kern="1200" cap="none" spc="-1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15259" y="1459214"/>
            <a:ext cx="81706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Experiential exercise and practice serve the purpose of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56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Building self-confidence</a:t>
            </a:r>
          </a:p>
          <a:p>
            <a:pPr marL="45756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Desensitize from performance anxiety</a:t>
            </a:r>
          </a:p>
          <a:p>
            <a:pPr marL="45756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Having feedback from oneself and others</a:t>
            </a:r>
          </a:p>
          <a:p>
            <a:pPr marL="45756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Enhancing awareness</a:t>
            </a:r>
          </a:p>
          <a:p>
            <a:pPr marL="45756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Optimizing modes of presenting facts, ideas, yourself…  </a:t>
            </a:r>
          </a:p>
          <a:p>
            <a:pPr marL="45756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elements to address and ameliorate 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noProof="0" dirty="0"/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-41473" y="524150"/>
            <a:ext cx="437651" cy="716537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9807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" y="17841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endParaRPr lang="it-IT" sz="3600" b="1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ctr"/>
            <a:r>
              <a:rPr lang="it-IT" sz="40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Proposed</a:t>
            </a:r>
            <a:r>
              <a:rPr lang="it-IT" sz="4000" b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40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dates</a:t>
            </a:r>
            <a:r>
              <a:rPr lang="it-IT" sz="4000" b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for the </a:t>
            </a:r>
            <a:r>
              <a:rPr lang="it-IT" sz="40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next</a:t>
            </a:r>
            <a:r>
              <a:rPr lang="it-IT" sz="4000" b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meeting </a:t>
            </a:r>
          </a:p>
          <a:p>
            <a:pPr marL="360" algn="ctr"/>
            <a:endParaRPr lang="it-IT" sz="32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486697" y="1259522"/>
            <a:ext cx="817060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ctr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/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Morning career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guidance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sessions (3)</a:t>
            </a:r>
          </a:p>
          <a:p>
            <a:pPr marL="360" algn="ctr"/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Group Meeting 4 in the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afternoon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Arial" panose="020B0604020202020204" pitchFamily="34" charset="0"/>
              <a:buChar char="•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Monday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, 27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January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2020</a:t>
            </a:r>
          </a:p>
          <a:p>
            <a:pPr marL="571860" indent="-571500" algn="just">
              <a:buFont typeface="Arial" panose="020B0604020202020204" pitchFamily="34" charset="0"/>
              <a:buChar char="•"/>
            </a:pP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571860" indent="-571500" algn="just">
              <a:buFont typeface="Arial" panose="020B0604020202020204" pitchFamily="34" charset="0"/>
              <a:buChar char="•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Monday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, 10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February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</a:rPr>
              <a:t> 2020 </a:t>
            </a: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just"/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buFont typeface="Wingdings" panose="05000000000000000000" pitchFamily="2" charset="2"/>
              <a:buChar char="q"/>
            </a:pP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/>
            <a:endParaRPr lang="it-IT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00053" y="322626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21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1794" y="2385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listening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skills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8" y="1292238"/>
            <a:ext cx="8170606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/>
            <a:endParaRPr lang="en-US" sz="2400" dirty="0"/>
          </a:p>
          <a:p>
            <a:pPr marL="360"/>
            <a:r>
              <a:rPr lang="en-US" sz="2000" dirty="0"/>
              <a:t>Plutarch attributed qual weight to the practice of speaking abilities</a:t>
            </a:r>
          </a:p>
          <a:p>
            <a:pPr marL="360"/>
            <a:r>
              <a:rPr lang="en-US" sz="2000" dirty="0"/>
              <a:t>and to the acquisition of the habit of listening  </a:t>
            </a:r>
          </a:p>
          <a:p>
            <a:pPr marL="360"/>
            <a:endParaRPr lang="en-US" sz="2400" dirty="0"/>
          </a:p>
          <a:p>
            <a:pPr marL="360"/>
            <a:endParaRPr lang="en-US" i="1" dirty="0"/>
          </a:p>
          <a:p>
            <a:pPr marL="360"/>
            <a:endParaRPr lang="en-US" i="1" dirty="0"/>
          </a:p>
          <a:p>
            <a:pPr marL="360"/>
            <a:endParaRPr lang="en-US" i="1" dirty="0"/>
          </a:p>
          <a:p>
            <a:pPr marL="360"/>
            <a:r>
              <a:rPr lang="en-US" i="1" dirty="0"/>
              <a:t>“listen cheerfully and affably as though he were a guest at some dinner or ceremonial banquet, commending the speaker's ability in those parts wherein he  achieves a success, and </a:t>
            </a:r>
            <a:r>
              <a:rPr lang="en-US" i="1" dirty="0" err="1"/>
              <a:t>favourably</a:t>
            </a:r>
            <a:r>
              <a:rPr lang="en-US" i="1" dirty="0"/>
              <a:t> accepting the goodwill, if nothing else, of the speaker who propounds his opinions and tries to persuade others by the reasons which have persuaded himself”</a:t>
            </a:r>
          </a:p>
          <a:p>
            <a:pPr marL="360"/>
            <a:r>
              <a:rPr lang="en-US" sz="3600" dirty="0"/>
              <a:t> </a:t>
            </a:r>
          </a:p>
          <a:p>
            <a:pPr marL="360"/>
            <a:r>
              <a:rPr lang="en-US" sz="2000" i="1" dirty="0" err="1"/>
              <a:t>Περὶ</a:t>
            </a:r>
            <a:r>
              <a:rPr lang="en-US" sz="2000" i="1" dirty="0"/>
              <a:t> </a:t>
            </a:r>
            <a:r>
              <a:rPr lang="en-US" sz="2000" i="1" dirty="0" err="1"/>
              <a:t>τοῦ</a:t>
            </a:r>
            <a:r>
              <a:rPr lang="en-US" sz="2000" i="1" dirty="0"/>
              <a:t> </a:t>
            </a:r>
            <a:r>
              <a:rPr lang="en-US" sz="2000" i="1" dirty="0" err="1"/>
              <a:t>ἀκούειν</a:t>
            </a:r>
            <a:r>
              <a:rPr lang="en-US" sz="2000" i="1" dirty="0"/>
              <a:t> </a:t>
            </a:r>
            <a:r>
              <a:rPr lang="en-US" sz="2000" i="1" dirty="0" err="1"/>
              <a:t>τῶν</a:t>
            </a:r>
            <a:r>
              <a:rPr lang="en-US" sz="2000" i="1" dirty="0"/>
              <a:t> </a:t>
            </a:r>
            <a:r>
              <a:rPr lang="en-US" sz="2000" i="1" dirty="0" err="1"/>
              <a:t>φιλοσόφων</a:t>
            </a:r>
            <a:r>
              <a:rPr lang="en-US" sz="2000" dirty="0"/>
              <a:t>, "On Listening to the Lectures of Philosophers,“ </a:t>
            </a:r>
            <a:r>
              <a:rPr lang="it-IT" altLang="it-IT" sz="2000" dirty="0" err="1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DejaVu Sans"/>
              </a:rPr>
              <a:t>Plutarch</a:t>
            </a:r>
            <a:r>
              <a:rPr lang="it-IT" altLang="it-IT" sz="2000" dirty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DejaVu Sans"/>
              </a:rPr>
              <a:t> </a:t>
            </a:r>
            <a:endParaRPr lang="it-IT" altLang="it-IT" dirty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DejaVu Sans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en-US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78719" y="949803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pic>
        <p:nvPicPr>
          <p:cNvPr id="6" name="Immagine3">
            <a:extLst>
              <a:ext uri="{FF2B5EF4-FFF2-40B4-BE49-F238E27FC236}">
                <a16:creationId xmlns:a16="http://schemas.microsoft.com/office/drawing/2014/main" id="{7036E579-9E0C-4F82-B7BB-CE2A25FE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91" y="1265858"/>
            <a:ext cx="1816449" cy="208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49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7345496" y="-30982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Giving and </a:t>
            </a:r>
            <a:r>
              <a:rPr kumimoji="0" lang="it-IT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receiving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feedback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486697" y="1710812"/>
            <a:ext cx="8170606" cy="160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6DB273C-4D01-48AB-A3F3-8CA6CA8F0483}"/>
              </a:ext>
            </a:extLst>
          </p:cNvPr>
          <p:cNvSpPr/>
          <p:nvPr/>
        </p:nvSpPr>
        <p:spPr>
          <a:xfrm>
            <a:off x="413182" y="1784525"/>
            <a:ext cx="7471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Listening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attentively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and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actively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  <a:defRPr/>
            </a:pP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Offering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feedback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without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judging</a:t>
            </a:r>
            <a:endParaRPr kumimoji="0" lang="it-IT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Multiple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perspective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taking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Taking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the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perspective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of the speaker/the audience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Self-feedback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Strenghts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and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aspects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to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enhance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DejaVu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53C1E3-A126-46C4-9FB0-5B8C9850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87" y="1031108"/>
            <a:ext cx="1030313" cy="76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0759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15460" y="1135626"/>
            <a:ext cx="8712360" cy="5722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it-IT" sz="2800" b="1" dirty="0">
              <a:solidFill>
                <a:schemeClr val="accent5">
                  <a:lumMod val="75000"/>
                </a:schemeClr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Thank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you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for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your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commitment and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participation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>
              <a:defRPr/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  <a:cs typeface="DejaVu Sans"/>
              </a:rPr>
              <a:t>                             Next meeting in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  <a:cs typeface="DejaVu Sans"/>
              </a:rPr>
              <a:t>Year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  <a:cs typeface="DejaVu Sans"/>
              </a:rPr>
              <a:t> 2020 </a:t>
            </a:r>
          </a:p>
          <a:p>
            <a:pPr>
              <a:defRPr/>
            </a:pPr>
            <a:endParaRPr lang="it-IT" sz="2800" b="1" dirty="0">
              <a:solidFill>
                <a:schemeClr val="accent5">
                  <a:lumMod val="75000"/>
                </a:schemeClr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it-IT" sz="2800" b="1" dirty="0">
              <a:solidFill>
                <a:schemeClr val="accent5">
                  <a:lumMod val="75000"/>
                </a:schemeClr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>
              <a:solidFill>
                <a:schemeClr val="accent5">
                  <a:lumMod val="75000"/>
                </a:schemeClr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>
              <a:solidFill>
                <a:schemeClr val="accent5">
                  <a:lumMod val="75000"/>
                </a:schemeClr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DD1798D5-C16B-4848-AE6E-2F8F4B6FA47C}"/>
              </a:ext>
            </a:extLst>
          </p:cNvPr>
          <p:cNvSpPr/>
          <p:nvPr/>
        </p:nvSpPr>
        <p:spPr>
          <a:xfrm>
            <a:off x="0" y="0"/>
            <a:ext cx="9143280" cy="1045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kumimoji="0" lang="it-IT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algn="ctr">
              <a:defRPr/>
            </a:pP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/>
                <a:ea typeface="DejaVu Sans"/>
                <a:cs typeface="DejaVu Sans"/>
              </a:rPr>
              <a:t>Arrivederci</a:t>
            </a:r>
            <a:r>
              <a:rPr lang="it-IT" sz="4000" b="1" dirty="0">
                <a:solidFill>
                  <a:srgbClr val="FF6600"/>
                </a:solidFill>
                <a:latin typeface="Arial"/>
                <a:ea typeface="DejaVu Sans"/>
                <a:cs typeface="DejaVu San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87E858-7D95-4283-92C6-79FA5B046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0" y="5085184"/>
            <a:ext cx="8172964" cy="15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4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6953197" y="85954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lvl="0" algn="ctr"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Session A – Career Planning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15259" y="1459214"/>
            <a:ext cx="81706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How to find and handle information about career paths and job opportunities 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Mapping sectors, job positions, research the job market optimizing existing resources and tools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Reflecting on two short career narratives 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noProof="0" dirty="0"/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-41473" y="524150"/>
            <a:ext cx="437651" cy="716537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6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" y="17841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Different</a:t>
            </a: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stages of </a:t>
            </a:r>
            <a:r>
              <a:rPr lang="it-IT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development</a:t>
            </a: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360" algn="ctr"/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And </a:t>
            </a:r>
            <a:r>
              <a:rPr lang="it-IT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change</a:t>
            </a: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it-IT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process</a:t>
            </a: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it-IT" sz="36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7629" y="1564556"/>
            <a:ext cx="8436376" cy="884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0" indent="-5715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Precontemplation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Contemplation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71860" indent="-5715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Preparation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action</a:t>
            </a:r>
          </a:p>
          <a:p>
            <a:pPr marL="571860" indent="-5715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Action </a:t>
            </a:r>
          </a:p>
          <a:p>
            <a:pPr marL="571860" indent="-5715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Maintenance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Completion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571860" indent="-5715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Starting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new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cycle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</a:t>
            </a:r>
          </a:p>
          <a:p>
            <a:pPr marL="360" algn="ctr"/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recursive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process</a:t>
            </a:r>
            <a:endParaRPr lang="it-IT" sz="36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/>
            <a:endParaRPr lang="it-IT" sz="36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</a:pP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00053" y="322626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4E9968-9754-4A70-A6EF-AE2C322A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65" y="1575398"/>
            <a:ext cx="4161915" cy="312143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7296ED4C-583E-4609-9ADD-115D53D76FF9}"/>
              </a:ext>
            </a:extLst>
          </p:cNvPr>
          <p:cNvSpPr/>
          <p:nvPr/>
        </p:nvSpPr>
        <p:spPr>
          <a:xfrm>
            <a:off x="3297182" y="5435987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71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6953197" y="85954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lvl="0" algn="ctr">
              <a:defRPr/>
            </a:pPr>
            <a:r>
              <a:rPr lang="it-IT" sz="4000" b="1" spc="-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Career building and planning </a:t>
            </a:r>
            <a:endParaRPr lang="it-IT" sz="4000" b="1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15259" y="1459214"/>
            <a:ext cx="81706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skills correspondence with specific jobs, or skills gaps. These may be technical or transversal.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Treasure your works (experience, knowledge, skills, publications).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the preconditions for Happenstance to unfold. This is what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planned happenstance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means.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noProof="0" dirty="0"/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-41473" y="524150"/>
            <a:ext cx="437651" cy="716537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4945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6953197" y="85954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spc="-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Career building and planning</a:t>
            </a:r>
            <a:r>
              <a:rPr kumimoji="0" lang="it-IT" sz="4000" b="1" i="0" u="none" strike="noStrike" kern="1200" cap="none" spc="-1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endParaRPr kumimoji="0" lang="it-IT" sz="4000" b="1" i="0" u="none" strike="noStrike" kern="1200" cap="none" spc="-1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15259" y="1459214"/>
            <a:ext cx="81706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Optimize time and existing resources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Active jobs mapping and search tools </a:t>
            </a: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noProof="0" dirty="0"/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-41473" y="524150"/>
            <a:ext cx="437651" cy="716537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3037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da 8">
            <a:extLst>
              <a:ext uri="{FF2B5EF4-FFF2-40B4-BE49-F238E27FC236}">
                <a16:creationId xmlns:a16="http://schemas.microsoft.com/office/drawing/2014/main" id="{9A7002AB-D0C0-4A0F-867A-167E76C57716}"/>
              </a:ext>
            </a:extLst>
          </p:cNvPr>
          <p:cNvSpPr/>
          <p:nvPr/>
        </p:nvSpPr>
        <p:spPr>
          <a:xfrm rot="6864820">
            <a:off x="6953197" y="85954"/>
            <a:ext cx="1303115" cy="1729553"/>
          </a:xfrm>
          <a:prstGeom prst="chord">
            <a:avLst>
              <a:gd name="adj1" fmla="val 2700000"/>
              <a:gd name="adj2" fmla="val 58903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1"/>
          <p:cNvSpPr/>
          <p:nvPr/>
        </p:nvSpPr>
        <p:spPr>
          <a:xfrm>
            <a:off x="288760" y="1489367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DejaVu Sans"/>
              </a:rPr>
              <a:t> 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charset="2"/>
              <a:buChar char=""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0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Preferences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and </a:t>
            </a: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priorities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r>
              <a:rPr lang="it-IT" sz="4400" b="1" spc="-1" dirty="0" err="1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expressed</a:t>
            </a:r>
            <a:r>
              <a:rPr lang="it-IT" sz="4400" b="1" spc="-1" dirty="0"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in Jul19 and Sep19 Meetings</a:t>
            </a:r>
            <a:r>
              <a:rPr kumimoji="0" lang="it-IT" sz="4400" b="1" i="0" u="none" strike="noStrike" kern="1200" cap="none" spc="-1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Mangal" panose="02040503050203030202" pitchFamily="18" charset="0"/>
              </a:rPr>
              <a:t> </a:t>
            </a: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DejaVu Sans"/>
              <a:cs typeface="DejaVu Sa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515259" y="1459214"/>
            <a:ext cx="81706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/>
              <a:t>Individual career guidance sessions for c.v. review and career planning</a:t>
            </a:r>
            <a:endParaRPr lang="en-US" sz="2800" noProof="0" dirty="0"/>
          </a:p>
          <a:p>
            <a:pPr marL="571860" indent="-5715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Postdoc options and opportunities</a:t>
            </a:r>
          </a:p>
          <a:p>
            <a:pPr marL="57186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CV writing and customizing/adapting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noProof="0" dirty="0" err="1">
                <a:solidFill>
                  <a:schemeClr val="accent1">
                    <a:lumMod val="50000"/>
                  </a:schemeClr>
                </a:solidFill>
              </a:rPr>
              <a:t>Linkedin</a:t>
            </a:r>
            <a:r>
              <a:rPr lang="en-US" sz="2800" noProof="0" dirty="0"/>
              <a:t>,</a:t>
            </a:r>
            <a:r>
              <a:rPr lang="en-US" sz="2800" b="1" noProof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noProof="0" dirty="0" err="1">
                <a:solidFill>
                  <a:schemeClr val="accent1">
                    <a:lumMod val="50000"/>
                  </a:schemeClr>
                </a:solidFill>
              </a:rPr>
              <a:t>Researchgate</a:t>
            </a:r>
            <a:r>
              <a:rPr lang="en-US" sz="2800" noProof="0" dirty="0"/>
              <a:t>, </a:t>
            </a:r>
            <a:r>
              <a:rPr lang="en-US" sz="2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Video, Portfolio</a:t>
            </a:r>
          </a:p>
          <a:p>
            <a:pPr marL="571860" indent="-5715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Practice presentation skills</a:t>
            </a:r>
          </a:p>
          <a:p>
            <a:pPr marL="57186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Self-presentation, defining a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versatile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professional identity 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Networking and treasuring contacts (e.g. secondment, attending conferences)</a:t>
            </a:r>
          </a:p>
          <a:p>
            <a:pPr marL="57186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/>
              <a:t>Skills audit</a:t>
            </a: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-41473" y="524150"/>
            <a:ext cx="437651" cy="716537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854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9995" y="2046608"/>
            <a:ext cx="871236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buClr>
                <a:srgbClr val="002060"/>
              </a:buClr>
            </a:pPr>
            <a:endParaRPr lang="it-IT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2060"/>
              </a:buClr>
            </a:pPr>
            <a:r>
              <a:rPr lang="it-IT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1794" y="2385"/>
            <a:ext cx="9143280" cy="126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" algn="ctr"/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C.V. and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professional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profiles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online </a:t>
            </a:r>
            <a:r>
              <a:rPr lang="it-IT" sz="36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platforms</a:t>
            </a:r>
            <a:r>
              <a:rPr lang="it-IT" sz="36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directories, etc.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A34F4D-D277-4391-AF4E-DA481ECB0306}"/>
              </a:ext>
            </a:extLst>
          </p:cNvPr>
          <p:cNvSpPr/>
          <p:nvPr/>
        </p:nvSpPr>
        <p:spPr>
          <a:xfrm>
            <a:off x="323398" y="1292238"/>
            <a:ext cx="81706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/>
            <a:endParaRPr lang="it-IT" sz="3600" b="1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/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be at the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time: </a:t>
            </a:r>
          </a:p>
          <a:p>
            <a:pPr marL="571860" indent="-571500">
              <a:buFont typeface="Wingdings" panose="05000000000000000000" pitchFamily="2" charset="2"/>
              <a:buChar char="q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Corresponding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truth </a:t>
            </a:r>
          </a:p>
          <a:p>
            <a:pPr marL="571860" indent="-571500">
              <a:buFont typeface="Wingdings" panose="05000000000000000000" pitchFamily="2" charset="2"/>
              <a:buChar char="q"/>
            </a:pP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tailored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the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professional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identity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want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convey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/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while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matching the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requirements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positions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</a:t>
            </a:r>
            <a:r>
              <a:rPr lang="it-IT" sz="3600" spc="-1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interested</a:t>
            </a:r>
            <a:r>
              <a:rPr lang="it-IT" sz="36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in.</a:t>
            </a:r>
            <a:endParaRPr lang="it-IT" sz="320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id="{97E34343-8038-4F7D-84E5-B3F5FD54F9E7}"/>
              </a:ext>
            </a:extLst>
          </p:cNvPr>
          <p:cNvSpPr/>
          <p:nvPr/>
        </p:nvSpPr>
        <p:spPr>
          <a:xfrm rot="485464">
            <a:off x="193537" y="976182"/>
            <a:ext cx="414035" cy="632111"/>
          </a:xfrm>
          <a:prstGeom prst="chord">
            <a:avLst/>
          </a:prstGeom>
          <a:solidFill>
            <a:srgbClr val="FF6600"/>
          </a:solidFill>
          <a:ln w="12700" cap="flat" cmpd="sng" algn="ctr">
            <a:solidFill>
              <a:srgbClr val="74CBC8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023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1390</Words>
  <Application>Microsoft Office PowerPoint</Application>
  <PresentationFormat>Presentazione su schermo (4:3)</PresentationFormat>
  <Paragraphs>402</Paragraphs>
  <Slides>32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Bookman Old Style</vt:lpstr>
      <vt:lpstr>Calibri</vt:lpstr>
      <vt:lpstr>Liberation Serif</vt:lpstr>
      <vt:lpstr>Symbol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 Topics and activities  </vt:lpstr>
      <vt:lpstr>Presentazione standard di PowerPoint</vt:lpstr>
      <vt:lpstr>Presentazione standard di PowerPoint</vt:lpstr>
      <vt:lpstr>Presentazione standard di PowerPoint</vt:lpstr>
      <vt:lpstr> Links to relevant web sites </vt:lpstr>
      <vt:lpstr> </vt:lpstr>
      <vt:lpstr> </vt:lpstr>
      <vt:lpstr>Practice WILL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Vera</dc:creator>
  <cp:lastModifiedBy>Katerina</cp:lastModifiedBy>
  <cp:revision>695</cp:revision>
  <cp:lastPrinted>2019-09-09T13:29:04Z</cp:lastPrinted>
  <dcterms:created xsi:type="dcterms:W3CDTF">2019-07-13T12:26:12Z</dcterms:created>
  <dcterms:modified xsi:type="dcterms:W3CDTF">2019-12-09T16:46:45Z</dcterms:modified>
</cp:coreProperties>
</file>