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259" r:id="rId4"/>
    <p:sldId id="260" r:id="rId5"/>
    <p:sldId id="289" r:id="rId6"/>
    <p:sldId id="261" r:id="rId7"/>
    <p:sldId id="262" r:id="rId8"/>
    <p:sldId id="290" r:id="rId9"/>
    <p:sldId id="265" r:id="rId10"/>
    <p:sldId id="263" r:id="rId11"/>
    <p:sldId id="266" r:id="rId12"/>
    <p:sldId id="285" r:id="rId13"/>
    <p:sldId id="269" r:id="rId14"/>
    <p:sldId id="264" r:id="rId15"/>
    <p:sldId id="280" r:id="rId16"/>
    <p:sldId id="270" r:id="rId17"/>
    <p:sldId id="292" r:id="rId18"/>
    <p:sldId id="282" r:id="rId19"/>
    <p:sldId id="293" r:id="rId20"/>
    <p:sldId id="268" r:id="rId21"/>
    <p:sldId id="284" r:id="rId22"/>
    <p:sldId id="277" r:id="rId23"/>
    <p:sldId id="295" r:id="rId24"/>
    <p:sldId id="296" r:id="rId25"/>
    <p:sldId id="276" r:id="rId26"/>
    <p:sldId id="287" r:id="rId27"/>
    <p:sldId id="291" r:id="rId28"/>
    <p:sldId id="278" r:id="rId29"/>
    <p:sldId id="274" r:id="rId30"/>
  </p:sldIdLst>
  <p:sldSz cx="9144000" cy="7023100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18" autoAdjust="0"/>
  </p:normalViewPr>
  <p:slideViewPr>
    <p:cSldViewPr>
      <p:cViewPr varScale="1">
        <p:scale>
          <a:sx n="66" d="100"/>
          <a:sy n="66" d="100"/>
        </p:scale>
        <p:origin x="150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269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706" y="0"/>
            <a:ext cx="3076363" cy="511269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F726DA8B-C268-4C8C-994D-A985F2549390}" type="datetimeFigureOut">
              <a:rPr lang="it-IT" smtClean="0"/>
              <a:t>09/03/2022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721033"/>
            <a:ext cx="3076363" cy="511269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706" y="9721033"/>
            <a:ext cx="3076363" cy="511269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96FB2FED-4038-4A85-8C41-CED59ADC4B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298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10D40C6D-BF74-4ED6-A20D-27CFDC0DCC2B}" type="datetimeFigureOut">
              <a:rPr lang="it-IT" smtClean="0"/>
              <a:t>09/03/2022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52513" y="768350"/>
            <a:ext cx="49942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A7407E1D-CDED-4278-BE85-23E50BA506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5588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77161"/>
            <a:ext cx="7772400" cy="14748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932936"/>
            <a:ext cx="6400800" cy="175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36CA3-98E7-4630-B0B5-0FE153A78AFF}" type="datetime1">
              <a:rPr lang="en-US" smtClean="0"/>
              <a:t>3/9/2022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3BC12-5B8F-4069-82F9-BCA5DD06714C}" type="datetime1">
              <a:rPr lang="en-US" smtClean="0"/>
              <a:t>3/9/2022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615313"/>
            <a:ext cx="3977640" cy="46352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615313"/>
            <a:ext cx="3977640" cy="46352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0C6DD-C3BC-481D-B543-96747D120D3E}" type="datetime1">
              <a:rPr lang="en-US" smtClean="0"/>
              <a:t>3/9/2022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1777B-0205-40E4-9C89-E1706CA1942A}" type="datetime1">
              <a:rPr lang="en-US" smtClean="0"/>
              <a:t>3/9/2022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2647C-D7D8-4863-86E7-1EBEA7C1EB07}" type="datetime1">
              <a:rPr lang="en-US" smtClean="0"/>
              <a:t>3/9/2022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6" y="647999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12" y="0"/>
                </a:lnTo>
              </a:path>
            </a:pathLst>
          </a:custGeom>
          <a:ln w="16852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317599" y="539991"/>
            <a:ext cx="0" cy="648335"/>
          </a:xfrm>
          <a:custGeom>
            <a:avLst/>
            <a:gdLst/>
            <a:ahLst/>
            <a:cxnLst/>
            <a:rect l="l" t="t" r="r" b="b"/>
            <a:pathLst>
              <a:path h="648335">
                <a:moveTo>
                  <a:pt x="0" y="0"/>
                </a:moveTo>
                <a:lnTo>
                  <a:pt x="0" y="648004"/>
                </a:lnTo>
              </a:path>
            </a:pathLst>
          </a:custGeom>
          <a:ln w="708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40001" y="539991"/>
            <a:ext cx="647966" cy="6480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577428" y="882764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09" h="29209">
                <a:moveTo>
                  <a:pt x="22263" y="0"/>
                </a:moveTo>
                <a:lnTo>
                  <a:pt x="6489" y="0"/>
                </a:lnTo>
                <a:lnTo>
                  <a:pt x="0" y="6489"/>
                </a:lnTo>
                <a:lnTo>
                  <a:pt x="0" y="22504"/>
                </a:lnTo>
                <a:lnTo>
                  <a:pt x="6489" y="28778"/>
                </a:lnTo>
                <a:lnTo>
                  <a:pt x="22263" y="28778"/>
                </a:lnTo>
                <a:lnTo>
                  <a:pt x="28740" y="22504"/>
                </a:lnTo>
                <a:lnTo>
                  <a:pt x="28740" y="6489"/>
                </a:lnTo>
                <a:lnTo>
                  <a:pt x="2226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439519" y="882751"/>
            <a:ext cx="110489" cy="179070"/>
          </a:xfrm>
          <a:custGeom>
            <a:avLst/>
            <a:gdLst/>
            <a:ahLst/>
            <a:cxnLst/>
            <a:rect l="l" t="t" r="r" b="b"/>
            <a:pathLst>
              <a:path w="110490" h="179069">
                <a:moveTo>
                  <a:pt x="51015" y="63042"/>
                </a:moveTo>
                <a:lnTo>
                  <a:pt x="29843" y="67749"/>
                </a:lnTo>
                <a:lnTo>
                  <a:pt x="13773" y="80329"/>
                </a:lnTo>
                <a:lnTo>
                  <a:pt x="3570" y="98474"/>
                </a:lnTo>
                <a:lnTo>
                  <a:pt x="0" y="119875"/>
                </a:lnTo>
                <a:lnTo>
                  <a:pt x="3422" y="142127"/>
                </a:lnTo>
                <a:lnTo>
                  <a:pt x="13455" y="160820"/>
                </a:lnTo>
                <a:lnTo>
                  <a:pt x="29746" y="173692"/>
                </a:lnTo>
                <a:lnTo>
                  <a:pt x="51943" y="178485"/>
                </a:lnTo>
                <a:lnTo>
                  <a:pt x="62971" y="176989"/>
                </a:lnTo>
                <a:lnTo>
                  <a:pt x="72964" y="172777"/>
                </a:lnTo>
                <a:lnTo>
                  <a:pt x="81657" y="166259"/>
                </a:lnTo>
                <a:lnTo>
                  <a:pt x="87009" y="159943"/>
                </a:lnTo>
                <a:lnTo>
                  <a:pt x="55168" y="159943"/>
                </a:lnTo>
                <a:lnTo>
                  <a:pt x="40525" y="156656"/>
                </a:lnTo>
                <a:lnTo>
                  <a:pt x="29770" y="147893"/>
                </a:lnTo>
                <a:lnTo>
                  <a:pt x="23141" y="135303"/>
                </a:lnTo>
                <a:lnTo>
                  <a:pt x="20878" y="120535"/>
                </a:lnTo>
                <a:lnTo>
                  <a:pt x="23205" y="105942"/>
                </a:lnTo>
                <a:lnTo>
                  <a:pt x="29941" y="93511"/>
                </a:lnTo>
                <a:lnTo>
                  <a:pt x="40718" y="84865"/>
                </a:lnTo>
                <a:lnTo>
                  <a:pt x="55168" y="81622"/>
                </a:lnTo>
                <a:lnTo>
                  <a:pt x="86499" y="81622"/>
                </a:lnTo>
                <a:lnTo>
                  <a:pt x="81541" y="75590"/>
                </a:lnTo>
                <a:lnTo>
                  <a:pt x="72758" y="68856"/>
                </a:lnTo>
                <a:lnTo>
                  <a:pt x="62546" y="64555"/>
                </a:lnTo>
                <a:lnTo>
                  <a:pt x="51015" y="63042"/>
                </a:lnTo>
                <a:close/>
              </a:path>
              <a:path w="110490" h="179069">
                <a:moveTo>
                  <a:pt x="110109" y="157848"/>
                </a:moveTo>
                <a:lnTo>
                  <a:pt x="89230" y="157848"/>
                </a:lnTo>
                <a:lnTo>
                  <a:pt x="89230" y="174751"/>
                </a:lnTo>
                <a:lnTo>
                  <a:pt x="110109" y="174751"/>
                </a:lnTo>
                <a:lnTo>
                  <a:pt x="110109" y="157848"/>
                </a:lnTo>
                <a:close/>
              </a:path>
              <a:path w="110490" h="179069">
                <a:moveTo>
                  <a:pt x="86499" y="81622"/>
                </a:moveTo>
                <a:lnTo>
                  <a:pt x="55168" y="81622"/>
                </a:lnTo>
                <a:lnTo>
                  <a:pt x="70160" y="84734"/>
                </a:lnTo>
                <a:lnTo>
                  <a:pt x="81211" y="93164"/>
                </a:lnTo>
                <a:lnTo>
                  <a:pt x="88046" y="105550"/>
                </a:lnTo>
                <a:lnTo>
                  <a:pt x="90385" y="120535"/>
                </a:lnTo>
                <a:lnTo>
                  <a:pt x="88076" y="135683"/>
                </a:lnTo>
                <a:lnTo>
                  <a:pt x="81292" y="148231"/>
                </a:lnTo>
                <a:lnTo>
                  <a:pt x="70251" y="156783"/>
                </a:lnTo>
                <a:lnTo>
                  <a:pt x="55168" y="159943"/>
                </a:lnTo>
                <a:lnTo>
                  <a:pt x="87009" y="159943"/>
                </a:lnTo>
                <a:lnTo>
                  <a:pt x="88785" y="157848"/>
                </a:lnTo>
                <a:lnTo>
                  <a:pt x="110109" y="157848"/>
                </a:lnTo>
                <a:lnTo>
                  <a:pt x="110109" y="84404"/>
                </a:lnTo>
                <a:lnTo>
                  <a:pt x="88785" y="84404"/>
                </a:lnTo>
                <a:lnTo>
                  <a:pt x="86499" y="81622"/>
                </a:lnTo>
                <a:close/>
              </a:path>
              <a:path w="110490" h="179069">
                <a:moveTo>
                  <a:pt x="110109" y="0"/>
                </a:moveTo>
                <a:lnTo>
                  <a:pt x="89230" y="0"/>
                </a:lnTo>
                <a:lnTo>
                  <a:pt x="89230" y="84404"/>
                </a:lnTo>
                <a:lnTo>
                  <a:pt x="110109" y="84404"/>
                </a:lnTo>
                <a:lnTo>
                  <a:pt x="1101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591811" y="949071"/>
            <a:ext cx="0" cy="108585"/>
          </a:xfrm>
          <a:custGeom>
            <a:avLst/>
            <a:gdLst/>
            <a:ahLst/>
            <a:cxnLst/>
            <a:rect l="l" t="t" r="r" b="b"/>
            <a:pathLst>
              <a:path h="108584">
                <a:moveTo>
                  <a:pt x="0" y="0"/>
                </a:moveTo>
                <a:lnTo>
                  <a:pt x="0" y="108432"/>
                </a:lnTo>
              </a:path>
            </a:pathLst>
          </a:custGeom>
          <a:ln w="208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686902" y="876960"/>
            <a:ext cx="1056640" cy="186690"/>
          </a:xfrm>
          <a:custGeom>
            <a:avLst/>
            <a:gdLst/>
            <a:ahLst/>
            <a:cxnLst/>
            <a:rect l="l" t="t" r="r" b="b"/>
            <a:pathLst>
              <a:path w="1056639" h="186690">
                <a:moveTo>
                  <a:pt x="990384" y="5791"/>
                </a:moveTo>
                <a:lnTo>
                  <a:pt x="940816" y="5791"/>
                </a:lnTo>
                <a:lnTo>
                  <a:pt x="873569" y="180543"/>
                </a:lnTo>
                <a:lnTo>
                  <a:pt x="921791" y="180543"/>
                </a:lnTo>
                <a:lnTo>
                  <a:pt x="933843" y="150190"/>
                </a:lnTo>
                <a:lnTo>
                  <a:pt x="1044775" y="150190"/>
                </a:lnTo>
                <a:lnTo>
                  <a:pt x="1031686" y="115443"/>
                </a:lnTo>
                <a:lnTo>
                  <a:pt x="946378" y="115443"/>
                </a:lnTo>
                <a:lnTo>
                  <a:pt x="965149" y="59829"/>
                </a:lnTo>
                <a:lnTo>
                  <a:pt x="1010738" y="59829"/>
                </a:lnTo>
                <a:lnTo>
                  <a:pt x="990384" y="5791"/>
                </a:lnTo>
                <a:close/>
              </a:path>
              <a:path w="1056639" h="186690">
                <a:moveTo>
                  <a:pt x="1044775" y="150190"/>
                </a:moveTo>
                <a:lnTo>
                  <a:pt x="996416" y="150190"/>
                </a:lnTo>
                <a:lnTo>
                  <a:pt x="1007783" y="180543"/>
                </a:lnTo>
                <a:lnTo>
                  <a:pt x="1056208" y="180543"/>
                </a:lnTo>
                <a:lnTo>
                  <a:pt x="1044775" y="150190"/>
                </a:lnTo>
                <a:close/>
              </a:path>
              <a:path w="1056639" h="186690">
                <a:moveTo>
                  <a:pt x="1010738" y="59829"/>
                </a:moveTo>
                <a:lnTo>
                  <a:pt x="965568" y="59829"/>
                </a:lnTo>
                <a:lnTo>
                  <a:pt x="984148" y="115443"/>
                </a:lnTo>
                <a:lnTo>
                  <a:pt x="1031686" y="115443"/>
                </a:lnTo>
                <a:lnTo>
                  <a:pt x="1010738" y="59829"/>
                </a:lnTo>
                <a:close/>
              </a:path>
              <a:path w="1056639" h="186690">
                <a:moveTo>
                  <a:pt x="730618" y="5791"/>
                </a:moveTo>
                <a:lnTo>
                  <a:pt x="685203" y="5791"/>
                </a:lnTo>
                <a:lnTo>
                  <a:pt x="685203" y="180543"/>
                </a:lnTo>
                <a:lnTo>
                  <a:pt x="730618" y="180543"/>
                </a:lnTo>
                <a:lnTo>
                  <a:pt x="730618" y="73494"/>
                </a:lnTo>
                <a:lnTo>
                  <a:pt x="783310" y="73494"/>
                </a:lnTo>
                <a:lnTo>
                  <a:pt x="730618" y="5791"/>
                </a:lnTo>
                <a:close/>
              </a:path>
              <a:path w="1056639" h="186690">
                <a:moveTo>
                  <a:pt x="783310" y="73494"/>
                </a:moveTo>
                <a:lnTo>
                  <a:pt x="731062" y="73494"/>
                </a:lnTo>
                <a:lnTo>
                  <a:pt x="814235" y="180543"/>
                </a:lnTo>
                <a:lnTo>
                  <a:pt x="859675" y="180543"/>
                </a:lnTo>
                <a:lnTo>
                  <a:pt x="859675" y="112674"/>
                </a:lnTo>
                <a:lnTo>
                  <a:pt x="813803" y="112674"/>
                </a:lnTo>
                <a:lnTo>
                  <a:pt x="783310" y="73494"/>
                </a:lnTo>
                <a:close/>
              </a:path>
              <a:path w="1056639" h="186690">
                <a:moveTo>
                  <a:pt x="859675" y="5791"/>
                </a:moveTo>
                <a:lnTo>
                  <a:pt x="814235" y="5791"/>
                </a:lnTo>
                <a:lnTo>
                  <a:pt x="814235" y="112674"/>
                </a:lnTo>
                <a:lnTo>
                  <a:pt x="859675" y="112674"/>
                </a:lnTo>
                <a:lnTo>
                  <a:pt x="859675" y="5791"/>
                </a:lnTo>
                <a:close/>
              </a:path>
              <a:path w="1056639" h="186690">
                <a:moveTo>
                  <a:pt x="567550" y="0"/>
                </a:moveTo>
                <a:lnTo>
                  <a:pt x="531220" y="6627"/>
                </a:lnTo>
                <a:lnTo>
                  <a:pt x="500343" y="25168"/>
                </a:lnTo>
                <a:lnTo>
                  <a:pt x="478898" y="53610"/>
                </a:lnTo>
                <a:lnTo>
                  <a:pt x="470865" y="89941"/>
                </a:lnTo>
                <a:lnTo>
                  <a:pt x="478081" y="128852"/>
                </a:lnTo>
                <a:lnTo>
                  <a:pt x="498167" y="159342"/>
                </a:lnTo>
                <a:lnTo>
                  <a:pt x="528772" y="179232"/>
                </a:lnTo>
                <a:lnTo>
                  <a:pt x="567550" y="186347"/>
                </a:lnTo>
                <a:lnTo>
                  <a:pt x="606272" y="179232"/>
                </a:lnTo>
                <a:lnTo>
                  <a:pt x="636843" y="159342"/>
                </a:lnTo>
                <a:lnTo>
                  <a:pt x="648040" y="142328"/>
                </a:lnTo>
                <a:lnTo>
                  <a:pt x="567550" y="142328"/>
                </a:lnTo>
                <a:lnTo>
                  <a:pt x="548388" y="138419"/>
                </a:lnTo>
                <a:lnTo>
                  <a:pt x="532682" y="127558"/>
                </a:lnTo>
                <a:lnTo>
                  <a:pt x="522062" y="111049"/>
                </a:lnTo>
                <a:lnTo>
                  <a:pt x="518159" y="90195"/>
                </a:lnTo>
                <a:lnTo>
                  <a:pt x="522062" y="72806"/>
                </a:lnTo>
                <a:lnTo>
                  <a:pt x="532682" y="58077"/>
                </a:lnTo>
                <a:lnTo>
                  <a:pt x="548388" y="47872"/>
                </a:lnTo>
                <a:lnTo>
                  <a:pt x="567550" y="44056"/>
                </a:lnTo>
                <a:lnTo>
                  <a:pt x="648901" y="44056"/>
                </a:lnTo>
                <a:lnTo>
                  <a:pt x="634676" y="25168"/>
                </a:lnTo>
                <a:lnTo>
                  <a:pt x="603834" y="6627"/>
                </a:lnTo>
                <a:lnTo>
                  <a:pt x="567550" y="0"/>
                </a:lnTo>
                <a:close/>
              </a:path>
              <a:path w="1056639" h="186690">
                <a:moveTo>
                  <a:pt x="648901" y="44056"/>
                </a:moveTo>
                <a:lnTo>
                  <a:pt x="567550" y="44056"/>
                </a:lnTo>
                <a:lnTo>
                  <a:pt x="586689" y="47872"/>
                </a:lnTo>
                <a:lnTo>
                  <a:pt x="602370" y="58077"/>
                </a:lnTo>
                <a:lnTo>
                  <a:pt x="612970" y="72806"/>
                </a:lnTo>
                <a:lnTo>
                  <a:pt x="616864" y="90195"/>
                </a:lnTo>
                <a:lnTo>
                  <a:pt x="612970" y="111049"/>
                </a:lnTo>
                <a:lnTo>
                  <a:pt x="602370" y="127558"/>
                </a:lnTo>
                <a:lnTo>
                  <a:pt x="586689" y="138419"/>
                </a:lnTo>
                <a:lnTo>
                  <a:pt x="567550" y="142328"/>
                </a:lnTo>
                <a:lnTo>
                  <a:pt x="648040" y="142328"/>
                </a:lnTo>
                <a:lnTo>
                  <a:pt x="656909" y="128852"/>
                </a:lnTo>
                <a:lnTo>
                  <a:pt x="664121" y="89941"/>
                </a:lnTo>
                <a:lnTo>
                  <a:pt x="656097" y="53610"/>
                </a:lnTo>
                <a:lnTo>
                  <a:pt x="648901" y="44056"/>
                </a:lnTo>
                <a:close/>
              </a:path>
              <a:path w="1056639" h="186690">
                <a:moveTo>
                  <a:pt x="390016" y="5791"/>
                </a:moveTo>
                <a:lnTo>
                  <a:pt x="322110" y="5791"/>
                </a:lnTo>
                <a:lnTo>
                  <a:pt x="322110" y="180543"/>
                </a:lnTo>
                <a:lnTo>
                  <a:pt x="367538" y="180543"/>
                </a:lnTo>
                <a:lnTo>
                  <a:pt x="367538" y="113360"/>
                </a:lnTo>
                <a:lnTo>
                  <a:pt x="415910" y="113360"/>
                </a:lnTo>
                <a:lnTo>
                  <a:pt x="412521" y="108940"/>
                </a:lnTo>
                <a:lnTo>
                  <a:pt x="428938" y="102770"/>
                </a:lnTo>
                <a:lnTo>
                  <a:pt x="440909" y="91660"/>
                </a:lnTo>
                <a:lnTo>
                  <a:pt x="444625" y="84150"/>
                </a:lnTo>
                <a:lnTo>
                  <a:pt x="367538" y="84150"/>
                </a:lnTo>
                <a:lnTo>
                  <a:pt x="367538" y="40576"/>
                </a:lnTo>
                <a:lnTo>
                  <a:pt x="447079" y="40576"/>
                </a:lnTo>
                <a:lnTo>
                  <a:pt x="446095" y="35441"/>
                </a:lnTo>
                <a:lnTo>
                  <a:pt x="433323" y="18697"/>
                </a:lnTo>
                <a:lnTo>
                  <a:pt x="414075" y="8949"/>
                </a:lnTo>
                <a:lnTo>
                  <a:pt x="390016" y="5791"/>
                </a:lnTo>
                <a:close/>
              </a:path>
              <a:path w="1056639" h="186690">
                <a:moveTo>
                  <a:pt x="415910" y="113360"/>
                </a:moveTo>
                <a:lnTo>
                  <a:pt x="368020" y="113360"/>
                </a:lnTo>
                <a:lnTo>
                  <a:pt x="410883" y="180543"/>
                </a:lnTo>
                <a:lnTo>
                  <a:pt x="467423" y="180543"/>
                </a:lnTo>
                <a:lnTo>
                  <a:pt x="415910" y="113360"/>
                </a:lnTo>
                <a:close/>
              </a:path>
              <a:path w="1056639" h="186690">
                <a:moveTo>
                  <a:pt x="447079" y="40576"/>
                </a:moveTo>
                <a:lnTo>
                  <a:pt x="371932" y="40576"/>
                </a:lnTo>
                <a:lnTo>
                  <a:pt x="383126" y="41307"/>
                </a:lnTo>
                <a:lnTo>
                  <a:pt x="393265" y="44342"/>
                </a:lnTo>
                <a:lnTo>
                  <a:pt x="400617" y="50938"/>
                </a:lnTo>
                <a:lnTo>
                  <a:pt x="403453" y="62357"/>
                </a:lnTo>
                <a:lnTo>
                  <a:pt x="400617" y="73788"/>
                </a:lnTo>
                <a:lnTo>
                  <a:pt x="393265" y="80387"/>
                </a:lnTo>
                <a:lnTo>
                  <a:pt x="383126" y="83420"/>
                </a:lnTo>
                <a:lnTo>
                  <a:pt x="371932" y="84150"/>
                </a:lnTo>
                <a:lnTo>
                  <a:pt x="444625" y="84150"/>
                </a:lnTo>
                <a:lnTo>
                  <a:pt x="448236" y="76852"/>
                </a:lnTo>
                <a:lnTo>
                  <a:pt x="450722" y="59588"/>
                </a:lnTo>
                <a:lnTo>
                  <a:pt x="447079" y="40576"/>
                </a:lnTo>
                <a:close/>
              </a:path>
              <a:path w="1056639" h="186690">
                <a:moveTo>
                  <a:pt x="294068" y="5791"/>
                </a:moveTo>
                <a:lnTo>
                  <a:pt x="194652" y="5791"/>
                </a:lnTo>
                <a:lnTo>
                  <a:pt x="194652" y="180543"/>
                </a:lnTo>
                <a:lnTo>
                  <a:pt x="294068" y="180543"/>
                </a:lnTo>
                <a:lnTo>
                  <a:pt x="294068" y="142074"/>
                </a:lnTo>
                <a:lnTo>
                  <a:pt x="240080" y="142074"/>
                </a:lnTo>
                <a:lnTo>
                  <a:pt x="240080" y="111975"/>
                </a:lnTo>
                <a:lnTo>
                  <a:pt x="291287" y="111975"/>
                </a:lnTo>
                <a:lnTo>
                  <a:pt x="291287" y="73494"/>
                </a:lnTo>
                <a:lnTo>
                  <a:pt x="240080" y="73494"/>
                </a:lnTo>
                <a:lnTo>
                  <a:pt x="240080" y="44284"/>
                </a:lnTo>
                <a:lnTo>
                  <a:pt x="294068" y="44284"/>
                </a:lnTo>
                <a:lnTo>
                  <a:pt x="294068" y="5791"/>
                </a:lnTo>
                <a:close/>
              </a:path>
              <a:path w="1056639" h="186690">
                <a:moveTo>
                  <a:pt x="49326" y="5791"/>
                </a:moveTo>
                <a:lnTo>
                  <a:pt x="0" y="5791"/>
                </a:lnTo>
                <a:lnTo>
                  <a:pt x="73469" y="180543"/>
                </a:lnTo>
                <a:lnTo>
                  <a:pt x="108686" y="180543"/>
                </a:lnTo>
                <a:lnTo>
                  <a:pt x="137962" y="111975"/>
                </a:lnTo>
                <a:lnTo>
                  <a:pt x="91528" y="111975"/>
                </a:lnTo>
                <a:lnTo>
                  <a:pt x="49326" y="5791"/>
                </a:lnTo>
                <a:close/>
              </a:path>
              <a:path w="1056639" h="186690">
                <a:moveTo>
                  <a:pt x="183299" y="5791"/>
                </a:moveTo>
                <a:lnTo>
                  <a:pt x="133934" y="5791"/>
                </a:lnTo>
                <a:lnTo>
                  <a:pt x="91528" y="111975"/>
                </a:lnTo>
                <a:lnTo>
                  <a:pt x="137962" y="111975"/>
                </a:lnTo>
                <a:lnTo>
                  <a:pt x="183299" y="579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447177" y="669836"/>
            <a:ext cx="128270" cy="179070"/>
          </a:xfrm>
          <a:custGeom>
            <a:avLst/>
            <a:gdLst/>
            <a:ahLst/>
            <a:cxnLst/>
            <a:rect l="l" t="t" r="r" b="b"/>
            <a:pathLst>
              <a:path w="128269" h="179069">
                <a:moveTo>
                  <a:pt x="21780" y="0"/>
                </a:moveTo>
                <a:lnTo>
                  <a:pt x="0" y="0"/>
                </a:lnTo>
                <a:lnTo>
                  <a:pt x="0" y="110553"/>
                </a:lnTo>
                <a:lnTo>
                  <a:pt x="4359" y="137387"/>
                </a:lnTo>
                <a:lnTo>
                  <a:pt x="16956" y="158927"/>
                </a:lnTo>
                <a:lnTo>
                  <a:pt x="37070" y="173257"/>
                </a:lnTo>
                <a:lnTo>
                  <a:pt x="63982" y="178460"/>
                </a:lnTo>
                <a:lnTo>
                  <a:pt x="90885" y="173257"/>
                </a:lnTo>
                <a:lnTo>
                  <a:pt x="110991" y="158927"/>
                </a:lnTo>
                <a:lnTo>
                  <a:pt x="111511" y="158038"/>
                </a:lnTo>
                <a:lnTo>
                  <a:pt x="63982" y="158038"/>
                </a:lnTo>
                <a:lnTo>
                  <a:pt x="43206" y="153466"/>
                </a:lnTo>
                <a:lnTo>
                  <a:pt x="30275" y="141270"/>
                </a:lnTo>
                <a:lnTo>
                  <a:pt x="23647" y="123732"/>
                </a:lnTo>
                <a:lnTo>
                  <a:pt x="21780" y="103136"/>
                </a:lnTo>
                <a:lnTo>
                  <a:pt x="21780" y="0"/>
                </a:lnTo>
                <a:close/>
              </a:path>
              <a:path w="128269" h="179069">
                <a:moveTo>
                  <a:pt x="127939" y="0"/>
                </a:moveTo>
                <a:lnTo>
                  <a:pt x="106146" y="0"/>
                </a:lnTo>
                <a:lnTo>
                  <a:pt x="106146" y="103136"/>
                </a:lnTo>
                <a:lnTo>
                  <a:pt x="104282" y="123732"/>
                </a:lnTo>
                <a:lnTo>
                  <a:pt x="97661" y="141270"/>
                </a:lnTo>
                <a:lnTo>
                  <a:pt x="84742" y="153466"/>
                </a:lnTo>
                <a:lnTo>
                  <a:pt x="63982" y="158038"/>
                </a:lnTo>
                <a:lnTo>
                  <a:pt x="111511" y="158038"/>
                </a:lnTo>
                <a:lnTo>
                  <a:pt x="123582" y="137387"/>
                </a:lnTo>
                <a:lnTo>
                  <a:pt x="127939" y="110553"/>
                </a:lnTo>
                <a:lnTo>
                  <a:pt x="12793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618932" y="669836"/>
            <a:ext cx="153035" cy="175260"/>
          </a:xfrm>
          <a:custGeom>
            <a:avLst/>
            <a:gdLst/>
            <a:ahLst/>
            <a:cxnLst/>
            <a:rect l="l" t="t" r="r" b="b"/>
            <a:pathLst>
              <a:path w="153035" h="175259">
                <a:moveTo>
                  <a:pt x="8026" y="0"/>
                </a:moveTo>
                <a:lnTo>
                  <a:pt x="0" y="0"/>
                </a:lnTo>
                <a:lnTo>
                  <a:pt x="0" y="174726"/>
                </a:lnTo>
                <a:lnTo>
                  <a:pt x="21793" y="174726"/>
                </a:lnTo>
                <a:lnTo>
                  <a:pt x="21793" y="44500"/>
                </a:lnTo>
                <a:lnTo>
                  <a:pt x="50482" y="44500"/>
                </a:lnTo>
                <a:lnTo>
                  <a:pt x="8026" y="0"/>
                </a:lnTo>
                <a:close/>
              </a:path>
              <a:path w="153035" h="175259">
                <a:moveTo>
                  <a:pt x="50482" y="44500"/>
                </a:moveTo>
                <a:lnTo>
                  <a:pt x="21793" y="44500"/>
                </a:lnTo>
                <a:lnTo>
                  <a:pt x="145973" y="174701"/>
                </a:lnTo>
                <a:lnTo>
                  <a:pt x="152971" y="174701"/>
                </a:lnTo>
                <a:lnTo>
                  <a:pt x="152971" y="129082"/>
                </a:lnTo>
                <a:lnTo>
                  <a:pt x="131178" y="129082"/>
                </a:lnTo>
                <a:lnTo>
                  <a:pt x="50482" y="44500"/>
                </a:lnTo>
                <a:close/>
              </a:path>
              <a:path w="153035" h="175259">
                <a:moveTo>
                  <a:pt x="152971" y="0"/>
                </a:moveTo>
                <a:lnTo>
                  <a:pt x="131178" y="0"/>
                </a:lnTo>
                <a:lnTo>
                  <a:pt x="131178" y="129082"/>
                </a:lnTo>
                <a:lnTo>
                  <a:pt x="152971" y="129082"/>
                </a:lnTo>
                <a:lnTo>
                  <a:pt x="15297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821281" y="669836"/>
            <a:ext cx="0" cy="175260"/>
          </a:xfrm>
          <a:custGeom>
            <a:avLst/>
            <a:gdLst/>
            <a:ahLst/>
            <a:cxnLst/>
            <a:rect l="l" t="t" r="r" b="b"/>
            <a:pathLst>
              <a:path h="175259">
                <a:moveTo>
                  <a:pt x="0" y="0"/>
                </a:moveTo>
                <a:lnTo>
                  <a:pt x="0" y="174726"/>
                </a:lnTo>
              </a:path>
            </a:pathLst>
          </a:custGeom>
          <a:ln w="2179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857336" y="669836"/>
            <a:ext cx="152400" cy="175260"/>
          </a:xfrm>
          <a:custGeom>
            <a:avLst/>
            <a:gdLst/>
            <a:ahLst/>
            <a:cxnLst/>
            <a:rect l="l" t="t" r="r" b="b"/>
            <a:pathLst>
              <a:path w="152400" h="175259">
                <a:moveTo>
                  <a:pt x="23888" y="0"/>
                </a:moveTo>
                <a:lnTo>
                  <a:pt x="0" y="0"/>
                </a:lnTo>
                <a:lnTo>
                  <a:pt x="72186" y="174701"/>
                </a:lnTo>
                <a:lnTo>
                  <a:pt x="80149" y="174701"/>
                </a:lnTo>
                <a:lnTo>
                  <a:pt x="98761" y="129324"/>
                </a:lnTo>
                <a:lnTo>
                  <a:pt x="76022" y="129324"/>
                </a:lnTo>
                <a:lnTo>
                  <a:pt x="23888" y="0"/>
                </a:lnTo>
                <a:close/>
              </a:path>
              <a:path w="152400" h="175259">
                <a:moveTo>
                  <a:pt x="151803" y="0"/>
                </a:moveTo>
                <a:lnTo>
                  <a:pt x="127939" y="0"/>
                </a:lnTo>
                <a:lnTo>
                  <a:pt x="76022" y="129324"/>
                </a:lnTo>
                <a:lnTo>
                  <a:pt x="98761" y="129324"/>
                </a:lnTo>
                <a:lnTo>
                  <a:pt x="15180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2035682" y="834402"/>
            <a:ext cx="93980" cy="0"/>
          </a:xfrm>
          <a:custGeom>
            <a:avLst/>
            <a:gdLst/>
            <a:ahLst/>
            <a:cxnLst/>
            <a:rect l="l" t="t" r="r" b="b"/>
            <a:pathLst>
              <a:path w="93980">
                <a:moveTo>
                  <a:pt x="0" y="0"/>
                </a:moveTo>
                <a:lnTo>
                  <a:pt x="93852" y="0"/>
                </a:lnTo>
              </a:path>
            </a:pathLst>
          </a:custGeom>
          <a:ln w="2032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2046579" y="758202"/>
            <a:ext cx="0" cy="66040"/>
          </a:xfrm>
          <a:custGeom>
            <a:avLst/>
            <a:gdLst/>
            <a:ahLst/>
            <a:cxnLst/>
            <a:rect l="l" t="t" r="r" b="b"/>
            <a:pathLst>
              <a:path h="66040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2179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2035682" y="748677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0" y="0"/>
                </a:moveTo>
                <a:lnTo>
                  <a:pt x="91770" y="0"/>
                </a:lnTo>
              </a:path>
            </a:pathLst>
          </a:custGeom>
          <a:ln w="190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2035682" y="714387"/>
            <a:ext cx="22225" cy="0"/>
          </a:xfrm>
          <a:custGeom>
            <a:avLst/>
            <a:gdLst/>
            <a:ahLst/>
            <a:cxnLst/>
            <a:rect l="l" t="t" r="r" b="b"/>
            <a:pathLst>
              <a:path w="22225">
                <a:moveTo>
                  <a:pt x="0" y="0"/>
                </a:moveTo>
                <a:lnTo>
                  <a:pt x="21793" y="0"/>
                </a:lnTo>
              </a:path>
            </a:pathLst>
          </a:custGeom>
          <a:ln w="4952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2035682" y="679462"/>
            <a:ext cx="93980" cy="0"/>
          </a:xfrm>
          <a:custGeom>
            <a:avLst/>
            <a:gdLst/>
            <a:ahLst/>
            <a:cxnLst/>
            <a:rect l="l" t="t" r="r" b="b"/>
            <a:pathLst>
              <a:path w="93980">
                <a:moveTo>
                  <a:pt x="0" y="0"/>
                </a:moveTo>
                <a:lnTo>
                  <a:pt x="93852" y="0"/>
                </a:lnTo>
              </a:path>
            </a:pathLst>
          </a:custGeom>
          <a:ln w="2032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2164549" y="669836"/>
            <a:ext cx="109220" cy="175260"/>
          </a:xfrm>
          <a:custGeom>
            <a:avLst/>
            <a:gdLst/>
            <a:ahLst/>
            <a:cxnLst/>
            <a:rect l="l" t="t" r="r" b="b"/>
            <a:pathLst>
              <a:path w="109219" h="175259">
                <a:moveTo>
                  <a:pt x="26466" y="0"/>
                </a:moveTo>
                <a:lnTo>
                  <a:pt x="0" y="0"/>
                </a:lnTo>
                <a:lnTo>
                  <a:pt x="0" y="174726"/>
                </a:lnTo>
                <a:lnTo>
                  <a:pt x="21793" y="174726"/>
                </a:lnTo>
                <a:lnTo>
                  <a:pt x="21793" y="100825"/>
                </a:lnTo>
                <a:lnTo>
                  <a:pt x="55088" y="100825"/>
                </a:lnTo>
                <a:lnTo>
                  <a:pt x="53568" y="98729"/>
                </a:lnTo>
                <a:lnTo>
                  <a:pt x="70779" y="93333"/>
                </a:lnTo>
                <a:lnTo>
                  <a:pt x="83758" y="82740"/>
                </a:lnTo>
                <a:lnTo>
                  <a:pt x="21793" y="82740"/>
                </a:lnTo>
                <a:lnTo>
                  <a:pt x="21793" y="19481"/>
                </a:lnTo>
                <a:lnTo>
                  <a:pt x="84891" y="19481"/>
                </a:lnTo>
                <a:lnTo>
                  <a:pt x="82315" y="15896"/>
                </a:lnTo>
                <a:lnTo>
                  <a:pt x="72567" y="8115"/>
                </a:lnTo>
                <a:lnTo>
                  <a:pt x="61674" y="3520"/>
                </a:lnTo>
                <a:lnTo>
                  <a:pt x="50107" y="1100"/>
                </a:lnTo>
                <a:lnTo>
                  <a:pt x="38245" y="158"/>
                </a:lnTo>
                <a:lnTo>
                  <a:pt x="26466" y="0"/>
                </a:lnTo>
                <a:close/>
              </a:path>
              <a:path w="109219" h="175259">
                <a:moveTo>
                  <a:pt x="55088" y="100825"/>
                </a:moveTo>
                <a:lnTo>
                  <a:pt x="30835" y="100825"/>
                </a:lnTo>
                <a:lnTo>
                  <a:pt x="82283" y="174726"/>
                </a:lnTo>
                <a:lnTo>
                  <a:pt x="108686" y="174726"/>
                </a:lnTo>
                <a:lnTo>
                  <a:pt x="55088" y="100825"/>
                </a:lnTo>
                <a:close/>
              </a:path>
              <a:path w="109219" h="175259">
                <a:moveTo>
                  <a:pt x="84891" y="19481"/>
                </a:moveTo>
                <a:lnTo>
                  <a:pt x="27597" y="19481"/>
                </a:lnTo>
                <a:lnTo>
                  <a:pt x="44114" y="20521"/>
                </a:lnTo>
                <a:lnTo>
                  <a:pt x="59440" y="24858"/>
                </a:lnTo>
                <a:lnTo>
                  <a:pt x="70725" y="34317"/>
                </a:lnTo>
                <a:lnTo>
                  <a:pt x="75120" y="50723"/>
                </a:lnTo>
                <a:lnTo>
                  <a:pt x="71002" y="67476"/>
                </a:lnTo>
                <a:lnTo>
                  <a:pt x="60277" y="77176"/>
                </a:lnTo>
                <a:lnTo>
                  <a:pt x="45384" y="81654"/>
                </a:lnTo>
                <a:lnTo>
                  <a:pt x="28765" y="82740"/>
                </a:lnTo>
                <a:lnTo>
                  <a:pt x="83758" y="82740"/>
                </a:lnTo>
                <a:lnTo>
                  <a:pt x="84015" y="82530"/>
                </a:lnTo>
                <a:lnTo>
                  <a:pt x="92514" y="67604"/>
                </a:lnTo>
                <a:lnTo>
                  <a:pt x="95516" y="49834"/>
                </a:lnTo>
                <a:lnTo>
                  <a:pt x="93984" y="37474"/>
                </a:lnTo>
                <a:lnTo>
                  <a:pt x="89519" y="25922"/>
                </a:lnTo>
                <a:lnTo>
                  <a:pt x="84891" y="1948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289289" y="666115"/>
            <a:ext cx="109855" cy="182245"/>
          </a:xfrm>
          <a:custGeom>
            <a:avLst/>
            <a:gdLst/>
            <a:ahLst/>
            <a:cxnLst/>
            <a:rect l="l" t="t" r="r" b="b"/>
            <a:pathLst>
              <a:path w="109855" h="182244">
                <a:moveTo>
                  <a:pt x="21983" y="128600"/>
                </a:moveTo>
                <a:lnTo>
                  <a:pt x="0" y="133261"/>
                </a:lnTo>
                <a:lnTo>
                  <a:pt x="6015" y="152734"/>
                </a:lnTo>
                <a:lnTo>
                  <a:pt x="17767" y="168236"/>
                </a:lnTo>
                <a:lnTo>
                  <a:pt x="34129" y="178481"/>
                </a:lnTo>
                <a:lnTo>
                  <a:pt x="53974" y="182181"/>
                </a:lnTo>
                <a:lnTo>
                  <a:pt x="75892" y="178137"/>
                </a:lnTo>
                <a:lnTo>
                  <a:pt x="93613" y="166857"/>
                </a:lnTo>
                <a:lnTo>
                  <a:pt x="97119" y="161759"/>
                </a:lnTo>
                <a:lnTo>
                  <a:pt x="55803" y="161759"/>
                </a:lnTo>
                <a:lnTo>
                  <a:pt x="42577" y="159286"/>
                </a:lnTo>
                <a:lnTo>
                  <a:pt x="31773" y="152400"/>
                </a:lnTo>
                <a:lnTo>
                  <a:pt x="24530" y="141903"/>
                </a:lnTo>
                <a:lnTo>
                  <a:pt x="21983" y="128600"/>
                </a:lnTo>
                <a:close/>
              </a:path>
              <a:path w="109855" h="182244">
                <a:moveTo>
                  <a:pt x="59283" y="0"/>
                </a:moveTo>
                <a:lnTo>
                  <a:pt x="40104" y="3088"/>
                </a:lnTo>
                <a:lnTo>
                  <a:pt x="23666" y="12003"/>
                </a:lnTo>
                <a:lnTo>
                  <a:pt x="12181" y="26215"/>
                </a:lnTo>
                <a:lnTo>
                  <a:pt x="7861" y="45199"/>
                </a:lnTo>
                <a:lnTo>
                  <a:pt x="10998" y="61173"/>
                </a:lnTo>
                <a:lnTo>
                  <a:pt x="19394" y="73237"/>
                </a:lnTo>
                <a:lnTo>
                  <a:pt x="31526" y="82353"/>
                </a:lnTo>
                <a:lnTo>
                  <a:pt x="45872" y="89484"/>
                </a:lnTo>
                <a:lnTo>
                  <a:pt x="57911" y="94564"/>
                </a:lnTo>
                <a:lnTo>
                  <a:pt x="68969" y="99736"/>
                </a:lnTo>
                <a:lnTo>
                  <a:pt x="78609" y="106432"/>
                </a:lnTo>
                <a:lnTo>
                  <a:pt x="85426" y="115481"/>
                </a:lnTo>
                <a:lnTo>
                  <a:pt x="88010" y="127711"/>
                </a:lnTo>
                <a:lnTo>
                  <a:pt x="85616" y="140746"/>
                </a:lnTo>
                <a:lnTo>
                  <a:pt x="78941" y="151593"/>
                </a:lnTo>
                <a:lnTo>
                  <a:pt x="68749" y="159011"/>
                </a:lnTo>
                <a:lnTo>
                  <a:pt x="55803" y="161759"/>
                </a:lnTo>
                <a:lnTo>
                  <a:pt x="97119" y="161759"/>
                </a:lnTo>
                <a:lnTo>
                  <a:pt x="105468" y="149622"/>
                </a:lnTo>
                <a:lnTo>
                  <a:pt x="109791" y="127711"/>
                </a:lnTo>
                <a:lnTo>
                  <a:pt x="106506" y="108534"/>
                </a:lnTo>
                <a:lnTo>
                  <a:pt x="97421" y="94095"/>
                </a:lnTo>
                <a:lnTo>
                  <a:pt x="83688" y="83307"/>
                </a:lnTo>
                <a:lnTo>
                  <a:pt x="66459" y="75082"/>
                </a:lnTo>
                <a:lnTo>
                  <a:pt x="53974" y="70205"/>
                </a:lnTo>
                <a:lnTo>
                  <a:pt x="45581" y="66471"/>
                </a:lnTo>
                <a:lnTo>
                  <a:pt x="37726" y="61269"/>
                </a:lnTo>
                <a:lnTo>
                  <a:pt x="31913" y="54283"/>
                </a:lnTo>
                <a:lnTo>
                  <a:pt x="29641" y="45199"/>
                </a:lnTo>
                <a:lnTo>
                  <a:pt x="32250" y="34860"/>
                </a:lnTo>
                <a:lnTo>
                  <a:pt x="39030" y="27047"/>
                </a:lnTo>
                <a:lnTo>
                  <a:pt x="48415" y="22107"/>
                </a:lnTo>
                <a:lnTo>
                  <a:pt x="58839" y="20383"/>
                </a:lnTo>
                <a:lnTo>
                  <a:pt x="99777" y="20383"/>
                </a:lnTo>
                <a:lnTo>
                  <a:pt x="95920" y="15151"/>
                </a:lnTo>
                <a:lnTo>
                  <a:pt x="85483" y="6867"/>
                </a:lnTo>
                <a:lnTo>
                  <a:pt x="73180" y="1750"/>
                </a:lnTo>
                <a:lnTo>
                  <a:pt x="59283" y="0"/>
                </a:lnTo>
                <a:close/>
              </a:path>
              <a:path w="109855" h="182244">
                <a:moveTo>
                  <a:pt x="99777" y="20383"/>
                </a:moveTo>
                <a:lnTo>
                  <a:pt x="58839" y="20383"/>
                </a:lnTo>
                <a:lnTo>
                  <a:pt x="67879" y="21422"/>
                </a:lnTo>
                <a:lnTo>
                  <a:pt x="75377" y="24526"/>
                </a:lnTo>
                <a:lnTo>
                  <a:pt x="81613" y="29673"/>
                </a:lnTo>
                <a:lnTo>
                  <a:pt x="86867" y="36842"/>
                </a:lnTo>
                <a:lnTo>
                  <a:pt x="104216" y="26403"/>
                </a:lnTo>
                <a:lnTo>
                  <a:pt x="99777" y="2038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2441276" y="669836"/>
            <a:ext cx="0" cy="175260"/>
          </a:xfrm>
          <a:custGeom>
            <a:avLst/>
            <a:gdLst/>
            <a:ahLst/>
            <a:cxnLst/>
            <a:rect l="l" t="t" r="r" b="b"/>
            <a:pathLst>
              <a:path h="175259">
                <a:moveTo>
                  <a:pt x="0" y="0"/>
                </a:moveTo>
                <a:lnTo>
                  <a:pt x="0" y="174726"/>
                </a:lnTo>
              </a:path>
            </a:pathLst>
          </a:custGeom>
          <a:ln w="2180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532780" y="689775"/>
            <a:ext cx="0" cy="154940"/>
          </a:xfrm>
          <a:custGeom>
            <a:avLst/>
            <a:gdLst/>
            <a:ahLst/>
            <a:cxnLst/>
            <a:rect l="l" t="t" r="r" b="b"/>
            <a:pathLst>
              <a:path h="154940">
                <a:moveTo>
                  <a:pt x="0" y="0"/>
                </a:moveTo>
                <a:lnTo>
                  <a:pt x="0" y="154787"/>
                </a:lnTo>
              </a:path>
            </a:pathLst>
          </a:custGeom>
          <a:ln w="2180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2480411" y="679805"/>
            <a:ext cx="104775" cy="0"/>
          </a:xfrm>
          <a:custGeom>
            <a:avLst/>
            <a:gdLst/>
            <a:ahLst/>
            <a:cxnLst/>
            <a:rect l="l" t="t" r="r" b="b"/>
            <a:pathLst>
              <a:path w="104775">
                <a:moveTo>
                  <a:pt x="0" y="0"/>
                </a:moveTo>
                <a:lnTo>
                  <a:pt x="104762" y="0"/>
                </a:lnTo>
              </a:path>
            </a:pathLst>
          </a:custGeom>
          <a:ln w="1993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2609392" y="633285"/>
            <a:ext cx="63500" cy="38735"/>
          </a:xfrm>
          <a:custGeom>
            <a:avLst/>
            <a:gdLst/>
            <a:ahLst/>
            <a:cxnLst/>
            <a:rect l="l" t="t" r="r" b="b"/>
            <a:pathLst>
              <a:path w="63500" h="38734">
                <a:moveTo>
                  <a:pt x="12725" y="0"/>
                </a:moveTo>
                <a:lnTo>
                  <a:pt x="8483" y="0"/>
                </a:lnTo>
                <a:lnTo>
                  <a:pt x="5994" y="1473"/>
                </a:lnTo>
                <a:lnTo>
                  <a:pt x="3251" y="6464"/>
                </a:lnTo>
                <a:lnTo>
                  <a:pt x="1016" y="10706"/>
                </a:lnTo>
                <a:lnTo>
                  <a:pt x="0" y="14147"/>
                </a:lnTo>
                <a:lnTo>
                  <a:pt x="495" y="15684"/>
                </a:lnTo>
                <a:lnTo>
                  <a:pt x="1524" y="17640"/>
                </a:lnTo>
                <a:lnTo>
                  <a:pt x="3492" y="19151"/>
                </a:lnTo>
                <a:lnTo>
                  <a:pt x="8229" y="20891"/>
                </a:lnTo>
                <a:lnTo>
                  <a:pt x="59753" y="38569"/>
                </a:lnTo>
                <a:lnTo>
                  <a:pt x="61760" y="38074"/>
                </a:lnTo>
                <a:lnTo>
                  <a:pt x="63220" y="35559"/>
                </a:lnTo>
                <a:lnTo>
                  <a:pt x="62725" y="33362"/>
                </a:lnTo>
                <a:lnTo>
                  <a:pt x="14960" y="965"/>
                </a:lnTo>
                <a:lnTo>
                  <a:pt x="1272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2576283" y="675576"/>
            <a:ext cx="167005" cy="169545"/>
          </a:xfrm>
          <a:custGeom>
            <a:avLst/>
            <a:gdLst/>
            <a:ahLst/>
            <a:cxnLst/>
            <a:rect l="l" t="t" r="r" b="b"/>
            <a:pathLst>
              <a:path w="167005" h="169544">
                <a:moveTo>
                  <a:pt x="89369" y="0"/>
                </a:moveTo>
                <a:lnTo>
                  <a:pt x="88874" y="0"/>
                </a:lnTo>
                <a:lnTo>
                  <a:pt x="80645" y="10223"/>
                </a:lnTo>
                <a:lnTo>
                  <a:pt x="71958" y="11938"/>
                </a:lnTo>
                <a:lnTo>
                  <a:pt x="70713" y="14554"/>
                </a:lnTo>
                <a:lnTo>
                  <a:pt x="0" y="168986"/>
                </a:lnTo>
                <a:lnTo>
                  <a:pt x="23406" y="168986"/>
                </a:lnTo>
                <a:lnTo>
                  <a:pt x="43332" y="125183"/>
                </a:lnTo>
                <a:lnTo>
                  <a:pt x="146759" y="125183"/>
                </a:lnTo>
                <a:lnTo>
                  <a:pt x="137629" y="105270"/>
                </a:lnTo>
                <a:lnTo>
                  <a:pt x="52362" y="105270"/>
                </a:lnTo>
                <a:lnTo>
                  <a:pt x="83413" y="34569"/>
                </a:lnTo>
                <a:lnTo>
                  <a:pt x="105217" y="34569"/>
                </a:lnTo>
                <a:lnTo>
                  <a:pt x="89369" y="0"/>
                </a:lnTo>
                <a:close/>
              </a:path>
              <a:path w="167005" h="169544">
                <a:moveTo>
                  <a:pt x="146759" y="125183"/>
                </a:moveTo>
                <a:lnTo>
                  <a:pt x="123520" y="125183"/>
                </a:lnTo>
                <a:lnTo>
                  <a:pt x="143446" y="168986"/>
                </a:lnTo>
                <a:lnTo>
                  <a:pt x="166839" y="168986"/>
                </a:lnTo>
                <a:lnTo>
                  <a:pt x="146759" y="125183"/>
                </a:lnTo>
                <a:close/>
              </a:path>
              <a:path w="167005" h="169544">
                <a:moveTo>
                  <a:pt x="105217" y="34569"/>
                </a:moveTo>
                <a:lnTo>
                  <a:pt x="83413" y="34569"/>
                </a:lnTo>
                <a:lnTo>
                  <a:pt x="114477" y="105270"/>
                </a:lnTo>
                <a:lnTo>
                  <a:pt x="137629" y="105270"/>
                </a:lnTo>
                <a:lnTo>
                  <a:pt x="105217" y="3456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80924"/>
            <a:ext cx="8229600" cy="11236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615313"/>
            <a:ext cx="8229600" cy="46352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531483"/>
            <a:ext cx="2926080" cy="351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531483"/>
            <a:ext cx="2103120" cy="351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30218-5BDD-4781-A7F5-95048AAF4F49}" type="datetime1">
              <a:rPr lang="en-US" smtClean="0"/>
              <a:t>3/9/2022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531483"/>
            <a:ext cx="2103120" cy="351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r.it/helpdesk" TargetMode="External"/><Relationship Id="rId2" Type="http://schemas.openxmlformats.org/officeDocument/2006/relationships/hyperlink" Target="https://helpdesk.univr.it:8443/CAisd/pdmweb.exe" TargetMode="Externa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https://www.dovesiamonelmondo.it/public/cultura" TargetMode="Externa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u-services.it/" TargetMode="External"/><Relationship Id="rId2" Type="http://schemas.openxmlformats.org/officeDocument/2006/relationships/hyperlink" Target="mailto:info@isu-services.it" TargetMode="Externa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elazioni.internazionali@ateneo.univr.it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219200" y="1454150"/>
            <a:ext cx="6324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WORLDWIDE STUDY PROGRAM</a:t>
            </a:r>
            <a:br>
              <a:rPr lang="it-IT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A.A. 2022/2023</a:t>
            </a:r>
            <a:endParaRPr lang="it-IT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295400" y="2673350"/>
            <a:ext cx="62484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endParaRPr lang="it-IT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it-IT" sz="5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 DAY</a:t>
            </a:r>
          </a:p>
          <a:p>
            <a:pPr algn="ctr">
              <a:lnSpc>
                <a:spcPct val="80000"/>
              </a:lnSpc>
              <a:defRPr/>
            </a:pPr>
            <a:endParaRPr lang="it-IT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it-IT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it-IT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it-IT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it-IT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marzo 2022</a:t>
            </a:r>
          </a:p>
          <a:p>
            <a:pPr algn="ctr">
              <a:lnSpc>
                <a:spcPct val="80000"/>
              </a:lnSpc>
              <a:defRPr/>
            </a:pPr>
            <a:endParaRPr lang="it-IT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it-IT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it-IT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it-IT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it-IT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it-IT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U.O. </a:t>
            </a:r>
            <a:r>
              <a:rPr lang="it-IT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Mobilita’</a:t>
            </a:r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internazionale</a:t>
            </a:r>
          </a:p>
          <a:p>
            <a:pPr algn="ctr">
              <a:lnSpc>
                <a:spcPct val="80000"/>
              </a:lnSpc>
              <a:defRPr/>
            </a:pPr>
            <a:endParaRPr lang="it-IT" altLang="it-IT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it-IT" altLang="it-IT" b="1" dirty="0">
                <a:solidFill>
                  <a:srgbClr val="FF0000"/>
                </a:solidFill>
                <a:cs typeface="Arial" panose="020B0604020202020204" pitchFamily="34" charset="0"/>
              </a:rPr>
              <a:t> Maddalena PIGOZZI</a:t>
            </a:r>
          </a:p>
          <a:p>
            <a:pPr algn="ctr">
              <a:lnSpc>
                <a:spcPct val="80000"/>
              </a:lnSpc>
              <a:defRPr/>
            </a:pPr>
            <a:endParaRPr lang="it-IT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02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2063750"/>
            <a:ext cx="8153400" cy="403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82880" lvl="1"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Lo studente può valutare le proposte di alloggio offerte dall’Università ospitante:</a:t>
            </a:r>
          </a:p>
          <a:p>
            <a:pPr marL="525780" lvl="1" indent="-342900">
              <a:buFont typeface="Arial" panose="020B0604020202020204" pitchFamily="34" charset="0"/>
              <a:buChar char="•"/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Proposte incluse nell’Application </a:t>
            </a:r>
            <a:r>
              <a:rPr lang="it-IT" sz="20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form</a:t>
            </a:r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525780" lvl="1" indent="-342900">
              <a:buFont typeface="Arial" panose="020B0604020202020204" pitchFamily="34" charset="0"/>
              <a:buChar char="•"/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Sito Web</a:t>
            </a:r>
          </a:p>
          <a:p>
            <a:pPr marL="525780" lvl="1" indent="-342900">
              <a:buFont typeface="Arial" panose="020B0604020202020204" pitchFamily="34" charset="0"/>
              <a:buChar char="•"/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Contatti con studenti Worldwide Study degli anni precedenti </a:t>
            </a:r>
          </a:p>
          <a:p>
            <a:pPr marL="525780" lvl="1" indent="-342900">
              <a:buFont typeface="Arial" panose="020B0604020202020204" pitchFamily="34" charset="0"/>
              <a:buChar char="•"/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Contatti con l’Università ospitante </a:t>
            </a:r>
          </a:p>
          <a:p>
            <a:pPr marL="525780" lvl="1" indent="-342900">
              <a:buFont typeface="Arial" panose="020B0604020202020204" pitchFamily="34" charset="0"/>
              <a:buChar char="•"/>
              <a:defRPr/>
            </a:pPr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182880" lvl="1">
              <a:defRPr/>
            </a:pPr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182880" lvl="1"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Dove l’Università partner offre alloggio lo studente deve compilare e inviare moduli ‘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accommodation</a:t>
            </a:r>
            <a:r>
              <a:rPr lang="it-IT" sz="20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it-IT" sz="2000" b="1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form</a:t>
            </a:r>
            <a:r>
              <a:rPr lang="it-IT" sz="20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’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secondo le modalità e le scadenze previste dalla sede ospitante</a:t>
            </a:r>
          </a:p>
          <a:p>
            <a:pPr marL="182880" lvl="1">
              <a:defRPr/>
            </a:pP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     </a:t>
            </a:r>
          </a:p>
          <a:p>
            <a:pPr marL="182880" lvl="1">
              <a:defRPr/>
            </a:pP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Rispettare le scadenze!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295400" y="1454149"/>
            <a:ext cx="48768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altLang="it-IT" sz="2400" b="1" dirty="0">
                <a:solidFill>
                  <a:srgbClr val="FF0000"/>
                </a:solidFill>
                <a:latin typeface="Arial" pitchFamily="34" charset="0"/>
                <a:ea typeface="+mn-ea"/>
                <a:cs typeface="Arial" panose="020B0604020202020204" pitchFamily="34" charset="0"/>
              </a:rPr>
              <a:t>RICERCA ALLOGGIO</a:t>
            </a:r>
          </a:p>
        </p:txBody>
      </p:sp>
    </p:spTree>
    <p:extLst>
      <p:ext uri="{BB962C8B-B14F-4D97-AF65-F5344CB8AC3E}">
        <p14:creationId xmlns:p14="http://schemas.microsoft.com/office/powerpoint/2010/main" val="324533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71600" y="1301750"/>
            <a:ext cx="53303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24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All’arrivo all’Università Ospitante…</a:t>
            </a:r>
            <a:endParaRPr lang="it-IT" sz="2400" b="1" dirty="0">
              <a:solidFill>
                <a:srgbClr val="FF0000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1987550"/>
            <a:ext cx="7391399" cy="3881735"/>
          </a:xfrm>
          <a:prstGeom prst="rect">
            <a:avLst/>
          </a:prstGeom>
        </p:spPr>
        <p:txBody>
          <a:bodyPr wrap="square" lIns="0" tIns="0" rIns="0" bIns="0" rtlCol="0"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Presentarsi all’Ufficio Relazioni Internazionali dell’università ospitante e consegnare l’attestazione di soggiorno nominativa</a:t>
            </a: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endParaRPr lang="it-IT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Far compilare e firmare l’attestazione di soggiorno nella sezione “ARRIVO”</a:t>
            </a: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endParaRPr lang="it-IT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Inviare </a:t>
            </a:r>
            <a:r>
              <a:rPr lang="it-IT" sz="24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entro 5 giorni dall’arrivo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l’attestazione via Service Desk (in formato PDF) all’Ufficio Mobilità Internazionale di Verona</a:t>
            </a:r>
          </a:p>
          <a:p>
            <a:pPr marL="609600" indent="-609600">
              <a:defRPr/>
            </a:pPr>
            <a:endParaRPr lang="it-IT" sz="2800" b="1" u="sng" kern="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4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>
            <a:extLst>
              <a:ext uri="{FF2B5EF4-FFF2-40B4-BE49-F238E27FC236}">
                <a16:creationId xmlns:a16="http://schemas.microsoft.com/office/drawing/2014/main" id="{A469A4F1-9B7C-411C-A609-5EBF089B54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160372"/>
              </p:ext>
            </p:extLst>
          </p:nvPr>
        </p:nvGraphicFramePr>
        <p:xfrm>
          <a:off x="3352799" y="387350"/>
          <a:ext cx="4004085" cy="601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3" imgW="6246547" imgH="9616513" progId="Word.Document.12">
                  <p:embed/>
                </p:oleObj>
              </mc:Choice>
              <mc:Fallback>
                <p:oleObj name="Document" r:id="rId3" imgW="6246547" imgH="961651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2799" y="387350"/>
                        <a:ext cx="4004085" cy="601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0893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71600" y="1454150"/>
            <a:ext cx="5311211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400" b="1" dirty="0">
                <a:solidFill>
                  <a:srgbClr val="FF0000"/>
                </a:solidFill>
                <a:latin typeface="Arial" pitchFamily="34" charset="0"/>
                <a:ea typeface="+mn-ea"/>
                <a:cs typeface="Arial" panose="020B0604020202020204" pitchFamily="34" charset="0"/>
              </a:rPr>
              <a:t>Prima di rientrare in Italia…</a:t>
            </a:r>
            <a:endParaRPr lang="it-IT" altLang="it-IT" b="1" kern="0" dirty="0">
              <a:solidFill>
                <a:srgbClr val="CC0099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2133600"/>
            <a:ext cx="7620000" cy="25391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Far firmare l’Attestazione di Soggiorno nominativa nella sezione “PARTENZA” con la data di fine periodo di mobilità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it-IT" altLang="it-IT" sz="2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alt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Richiedere il certificato con gli esami superati, o la relazione firmata per eventuale ricerca tesi</a:t>
            </a:r>
          </a:p>
          <a:p>
            <a:r>
              <a:rPr lang="it-IT" alt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     =    </a:t>
            </a:r>
            <a:r>
              <a:rPr lang="it-IT" altLang="it-IT" sz="2200" b="1" dirty="0" err="1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Transcript</a:t>
            </a:r>
            <a:r>
              <a:rPr lang="it-IT" altLang="it-IT" sz="22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 of </a:t>
            </a:r>
            <a:r>
              <a:rPr lang="it-IT" altLang="it-IT" sz="2200" b="1" dirty="0" err="1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Records</a:t>
            </a:r>
            <a:r>
              <a:rPr lang="it-IT" altLang="it-IT" sz="22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 in originale</a:t>
            </a:r>
          </a:p>
        </p:txBody>
      </p:sp>
    </p:spTree>
    <p:extLst>
      <p:ext uri="{BB962C8B-B14F-4D97-AF65-F5344CB8AC3E}">
        <p14:creationId xmlns:p14="http://schemas.microsoft.com/office/powerpoint/2010/main" val="386822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2444750"/>
            <a:ext cx="7543800" cy="3429000"/>
          </a:xfrm>
          <a:prstGeom prst="rect">
            <a:avLst/>
          </a:prstGeom>
        </p:spPr>
        <p:txBody>
          <a:bodyPr wrap="square" lIns="0" tIns="0" rIns="0" bIns="0" rtlCol="0">
            <a:normAutofit fontScale="90000" lnSpcReduction="10000"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lvl="0" algn="just">
              <a:defRPr/>
            </a:pPr>
            <a:r>
              <a:rPr lang="it-IT" sz="2400" b="1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L’importo totale della borsa Worldwide Study è da ritenersi </a:t>
            </a:r>
            <a:r>
              <a:rPr lang="it-IT" sz="24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al lordo degli oneri </a:t>
            </a:r>
            <a:r>
              <a:rPr lang="it-IT" sz="2400" b="1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a carico dell’Ente e del Beneficiario</a:t>
            </a:r>
          </a:p>
          <a:p>
            <a:pPr lvl="0">
              <a:defRPr/>
            </a:pPr>
            <a:endParaRPr lang="it-IT" sz="2400" b="1" dirty="0"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it-IT" sz="2400" b="1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ossia</a:t>
            </a:r>
          </a:p>
          <a:p>
            <a:pPr lvl="0">
              <a:defRPr/>
            </a:pPr>
            <a:endParaRPr lang="it-IT" sz="2400" b="1" dirty="0"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it-IT" sz="24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IRAP 8,5% </a:t>
            </a:r>
          </a:p>
          <a:p>
            <a:pPr lvl="0">
              <a:defRPr/>
            </a:pPr>
            <a:endParaRPr lang="it-IT" sz="2400" b="1" dirty="0">
              <a:solidFill>
                <a:srgbClr val="FF000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it-IT" sz="24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IRPEF variabile</a:t>
            </a:r>
          </a:p>
          <a:p>
            <a:pPr lvl="0" algn="just">
              <a:defRPr/>
            </a:pPr>
            <a:r>
              <a:rPr lang="it-IT" sz="2400" b="1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e calcolato sulla base degli scaglioni di reddito, previsti ai sensi di legge.</a:t>
            </a:r>
          </a:p>
          <a:p>
            <a:pPr lvl="0">
              <a:defRPr/>
            </a:pPr>
            <a:endParaRPr lang="it-IT" sz="2400" b="1" dirty="0"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219200" y="1301751"/>
            <a:ext cx="678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it-IT" sz="24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BORSA DI MOBILITA’</a:t>
            </a:r>
            <a:br>
              <a:rPr lang="it-IT" sz="24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</a:br>
            <a:r>
              <a:rPr lang="it-IT" sz="24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WORLDWIDE STUDY 2022/2023</a:t>
            </a:r>
          </a:p>
        </p:txBody>
      </p:sp>
    </p:spTree>
    <p:extLst>
      <p:ext uri="{BB962C8B-B14F-4D97-AF65-F5344CB8AC3E}">
        <p14:creationId xmlns:p14="http://schemas.microsoft.com/office/powerpoint/2010/main" val="343902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57200" y="692150"/>
            <a:ext cx="838200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3200" dirty="0"/>
          </a:p>
          <a:p>
            <a:pPr algn="ctr"/>
            <a:r>
              <a:rPr lang="it-IT" sz="24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CONTRATTO FINANZIARIO</a:t>
            </a:r>
          </a:p>
          <a:p>
            <a:pPr algn="ctr"/>
            <a:endParaRPr lang="it-IT" sz="1500" b="1" dirty="0">
              <a:solidFill>
                <a:srgbClr val="FF000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algn="just"/>
            <a:r>
              <a:rPr lang="it-IT" b="1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ea typeface="+mj-ea"/>
                <a:cs typeface="Arial" panose="020B0604020202020204" pitchFamily="34" charset="0"/>
              </a:rPr>
              <a:t>Il contratto deve essere firmato prima della partenza</a:t>
            </a:r>
          </a:p>
          <a:p>
            <a:pPr algn="just"/>
            <a:endParaRPr lang="it-IT" sz="1000" b="1" dirty="0">
              <a:solidFill>
                <a:srgbClr val="4F81BD">
                  <a:lumMod val="75000"/>
                </a:srgbClr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r>
              <a:rPr lang="it-IT" b="1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ea typeface="+mj-ea"/>
                <a:cs typeface="Arial" panose="020B0604020202020204" pitchFamily="34" charset="0"/>
              </a:rPr>
              <a:t>Il versamento della borsa avverrà in 2 rate:</a:t>
            </a:r>
          </a:p>
          <a:p>
            <a:pPr algn="just"/>
            <a:endParaRPr lang="it-IT" sz="1000" b="1" u="sng" dirty="0">
              <a:solidFill>
                <a:srgbClr val="4F81BD">
                  <a:lumMod val="75000"/>
                </a:srgbClr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r>
              <a:rPr lang="it-IT" b="1" u="sng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ea typeface="+mj-ea"/>
                <a:cs typeface="Arial" panose="020B0604020202020204" pitchFamily="34" charset="0"/>
              </a:rPr>
              <a:t>Prima rata:</a:t>
            </a:r>
            <a:r>
              <a:rPr lang="it-IT" b="1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Arial" pitchFamily="34" charset="0"/>
                <a:ea typeface="+mj-ea"/>
                <a:cs typeface="Arial" panose="020B0604020202020204" pitchFamily="34" charset="0"/>
              </a:rPr>
              <a:t>50% del totale della borsa </a:t>
            </a:r>
            <a:r>
              <a:rPr lang="it-IT" b="1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ea typeface="+mj-ea"/>
                <a:cs typeface="Arial" panose="020B0604020202020204" pitchFamily="34" charset="0"/>
              </a:rPr>
              <a:t>prima della partenza, SOLO SE E’ ARRIVATA LA LETTERA DI ACCETTAZIONE dell’Università ospitante con indicate le date del periodo di mobilità previsto.</a:t>
            </a:r>
          </a:p>
          <a:p>
            <a:pPr algn="just"/>
            <a:r>
              <a:rPr lang="it-IT" b="1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ea typeface="+mj-ea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it-IT" b="1" u="sng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ea typeface="+mj-ea"/>
                <a:cs typeface="Arial" panose="020B0604020202020204" pitchFamily="34" charset="0"/>
              </a:rPr>
              <a:t>Seconda rata:</a:t>
            </a:r>
            <a:r>
              <a:rPr lang="it-IT" b="1" dirty="0">
                <a:solidFill>
                  <a:srgbClr val="FF0000"/>
                </a:solidFill>
                <a:latin typeface="Arial" pitchFamily="34" charset="0"/>
                <a:ea typeface="+mj-ea"/>
                <a:cs typeface="Arial" panose="020B0604020202020204" pitchFamily="34" charset="0"/>
              </a:rPr>
              <a:t> restante 50% del totale della borsa </a:t>
            </a:r>
            <a:r>
              <a:rPr lang="it-IT" b="1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quando lo studente</a:t>
            </a:r>
            <a:r>
              <a:rPr lang="it-IT" b="1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ea typeface="+mj-ea"/>
                <a:cs typeface="Arial" panose="020B0604020202020204" pitchFamily="34" charset="0"/>
              </a:rPr>
              <a:t> presenterà il </a:t>
            </a:r>
            <a:r>
              <a:rPr lang="it-IT" b="1" dirty="0" err="1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Transcript</a:t>
            </a:r>
            <a:r>
              <a:rPr lang="it-IT" b="1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 of </a:t>
            </a:r>
            <a:r>
              <a:rPr lang="it-IT" b="1" dirty="0" err="1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Records</a:t>
            </a:r>
            <a:r>
              <a:rPr lang="it-IT" b="1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 e l’Attestazione di soggiorno (quest’ultima compilata in ogni sua parte, compresa la parte relativa alla PARTENZA).</a:t>
            </a:r>
          </a:p>
          <a:p>
            <a:pPr algn="just"/>
            <a:endParaRPr lang="it-IT" b="1" dirty="0"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algn="just"/>
            <a:r>
              <a:rPr lang="it-IT" b="1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ea typeface="+mj-ea"/>
                <a:cs typeface="Arial" panose="020B0604020202020204" pitchFamily="34" charset="0"/>
              </a:rPr>
              <a:t>I documenti devono essere inviati o  consegnati all’ufficio mobilità internazionale entro 30 giorni dal termine della mobilità. Il saldo della borsa avverrà entro 60 giorni lavorativi dalla ricezione dei documenti sopra elencati.</a:t>
            </a:r>
            <a:endParaRPr lang="it-IT" sz="800" b="1" dirty="0">
              <a:solidFill>
                <a:srgbClr val="4F81BD">
                  <a:lumMod val="75000"/>
                </a:srgbClr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it-IT" sz="800" b="1" dirty="0">
              <a:solidFill>
                <a:srgbClr val="4F81BD">
                  <a:lumMod val="75000"/>
                </a:srgbClr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it-IT" sz="800" b="1" dirty="0">
              <a:solidFill>
                <a:srgbClr val="4F81BD">
                  <a:lumMod val="75000"/>
                </a:srgbClr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it-IT" sz="800" b="1" dirty="0">
              <a:solidFill>
                <a:srgbClr val="4F81BD">
                  <a:lumMod val="75000"/>
                </a:srgbClr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2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62000" y="1377951"/>
            <a:ext cx="79248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altLang="it-IT" sz="2200" b="1" dirty="0">
                <a:solidFill>
                  <a:srgbClr val="FF0000"/>
                </a:solidFill>
                <a:latin typeface="Arial" pitchFamily="34" charset="0"/>
                <a:ea typeface="+mn-ea"/>
                <a:cs typeface="Arial" panose="020B0604020202020204" pitchFamily="34" charset="0"/>
              </a:rPr>
              <a:t>LEARNING AGREEMENT BEFORE THE MOBILITY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13872" y="1987550"/>
            <a:ext cx="7768127" cy="4419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buFont typeface="Arial" panose="020B0604020202020204" pitchFamily="34" charset="0"/>
              <a:buChar char="•"/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documento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obbligatorio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per tutti gli studenti in mobilità </a:t>
            </a:r>
          </a:p>
          <a:p>
            <a:pPr marL="273050" indent="-273050"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	= piano di studi e delle attività formative</a:t>
            </a:r>
          </a:p>
          <a:p>
            <a:pPr marL="273050" indent="-27305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	</a:t>
            </a:r>
          </a:p>
          <a:p>
            <a:pPr marL="273050" indent="-27305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    deve essere approvato da tutte le parti </a:t>
            </a:r>
            <a:r>
              <a:rPr lang="it-IT" sz="1600" b="1" u="sng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prima della partenza.</a:t>
            </a:r>
            <a:endParaRPr lang="it-IT" sz="1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273050" indent="-27305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	Una copia deve essere inviata tramite Service desk</a:t>
            </a:r>
          </a:p>
          <a:p>
            <a:pPr marL="273050" indent="-273050">
              <a:defRPr/>
            </a:pPr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273050" indent="-273050">
              <a:buFont typeface="Arial" panose="020B0604020202020204" pitchFamily="34" charset="0"/>
              <a:buChar char="•"/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gli studenti che svolgeranno anche attività di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tirocinio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dovranno inserirlo nel L.A. </a:t>
            </a:r>
          </a:p>
          <a:p>
            <a:pPr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   Verificare con l’ufficio stage e tirocini che tutto sia in regola</a:t>
            </a:r>
          </a:p>
          <a:p>
            <a:pPr>
              <a:defRPr/>
            </a:pPr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273050" indent="-273050">
              <a:buFont typeface="Arial" panose="020B0604020202020204" pitchFamily="34" charset="0"/>
              <a:buChar char="•"/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gli studenti che svolgeranno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ricerca tesi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dovranno indicare l’argomento della tesi nel L.A.</a:t>
            </a:r>
          </a:p>
        </p:txBody>
      </p:sp>
    </p:spTree>
    <p:extLst>
      <p:ext uri="{BB962C8B-B14F-4D97-AF65-F5344CB8AC3E}">
        <p14:creationId xmlns:p14="http://schemas.microsoft.com/office/powerpoint/2010/main" val="334150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>
            <a:extLst>
              <a:ext uri="{FF2B5EF4-FFF2-40B4-BE49-F238E27FC236}">
                <a16:creationId xmlns:a16="http://schemas.microsoft.com/office/drawing/2014/main" id="{39984CCF-7498-42C8-B7EB-65AD981EE0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750750"/>
              </p:ext>
            </p:extLst>
          </p:nvPr>
        </p:nvGraphicFramePr>
        <p:xfrm>
          <a:off x="3657600" y="218411"/>
          <a:ext cx="4648200" cy="6143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3" imgW="7348689" imgH="9268920" progId="Word.Document.12">
                  <p:embed/>
                </p:oleObj>
              </mc:Choice>
              <mc:Fallback>
                <p:oleObj name="Document" r:id="rId3" imgW="7348689" imgH="92689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7600" y="218411"/>
                        <a:ext cx="4648200" cy="61435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5070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6200" y="1377950"/>
            <a:ext cx="8271641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23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            </a:t>
            </a:r>
            <a:r>
              <a:rPr lang="it-IT" altLang="it-IT" sz="22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LEARNING AGREEMENT DURING THE MOBILITY</a:t>
            </a:r>
          </a:p>
        </p:txBody>
      </p:sp>
      <p:sp>
        <p:nvSpPr>
          <p:cNvPr id="3" name="Rettangolo 2"/>
          <p:cNvSpPr/>
          <p:nvPr/>
        </p:nvSpPr>
        <p:spPr>
          <a:xfrm>
            <a:off x="423041" y="2221305"/>
            <a:ext cx="7924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entro 5 settimane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dall’inizio del semestre di mobilità</a:t>
            </a:r>
          </a:p>
          <a:p>
            <a:pPr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          è possibile modificare il Learning Agreement 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compilare il L.A. DURING THE MOBILITY</a:t>
            </a:r>
          </a:p>
          <a:p>
            <a:pPr marL="714375" indent="-714375"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	e farlo approvare dal Referente Accademico all’Università    ospitante </a:t>
            </a:r>
          </a:p>
          <a:p>
            <a:pPr>
              <a:defRPr/>
            </a:pPr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mandare poi per firma di approvazione al delegato all’internazionalizzazione del proprio Dipartimento di Verona</a:t>
            </a:r>
          </a:p>
          <a:p>
            <a:pPr lvl="1">
              <a:defRPr/>
            </a:pPr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inviare copia completa di tutte le firme via Service Desk all’ufficio Mobilità Internazionale</a:t>
            </a:r>
          </a:p>
        </p:txBody>
      </p:sp>
    </p:spTree>
    <p:extLst>
      <p:ext uri="{BB962C8B-B14F-4D97-AF65-F5344CB8AC3E}">
        <p14:creationId xmlns:p14="http://schemas.microsoft.com/office/powerpoint/2010/main" val="161993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BEBE87C5-984E-4FCC-960E-0BC0C4CBBE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194930"/>
              </p:ext>
            </p:extLst>
          </p:nvPr>
        </p:nvGraphicFramePr>
        <p:xfrm>
          <a:off x="3581400" y="463550"/>
          <a:ext cx="4648200" cy="594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" r:id="rId3" imgW="6105053" imgH="9541874" progId="Word.Document.12">
                  <p:embed/>
                </p:oleObj>
              </mc:Choice>
              <mc:Fallback>
                <p:oleObj name="Document" r:id="rId3" imgW="6105053" imgH="954187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81400" y="463550"/>
                        <a:ext cx="4648200" cy="594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7076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04801" y="1073150"/>
            <a:ext cx="8534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endParaRPr lang="it-IT" altLang="it-IT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Referente U.O. </a:t>
            </a:r>
            <a:r>
              <a:rPr lang="it-IT" altLang="it-IT" sz="2400" b="1" dirty="0" err="1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Mobilita’</a:t>
            </a: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 Internazionale</a:t>
            </a:r>
          </a:p>
          <a:p>
            <a:pPr algn="ctr">
              <a:defRPr/>
            </a:pPr>
            <a:endParaRPr lang="it-IT" altLang="it-IT" sz="28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it-IT" altLang="it-IT" sz="2800" b="1" dirty="0">
                <a:solidFill>
                  <a:srgbClr val="FF0000"/>
                </a:solidFill>
                <a:cs typeface="Arial" panose="020B0604020202020204" pitchFamily="34" charset="0"/>
              </a:rPr>
              <a:t>Maddalena PIGOZZI</a:t>
            </a:r>
          </a:p>
          <a:p>
            <a:pPr algn="ctr"/>
            <a:endParaRPr lang="it-IT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it-IT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Ricevimento telefonico</a:t>
            </a:r>
          </a:p>
          <a:p>
            <a:pPr algn="ctr"/>
            <a:r>
              <a:rPr lang="it-IT" sz="2200" b="1" dirty="0" err="1">
                <a:solidFill>
                  <a:srgbClr val="FF0000"/>
                </a:solidFill>
                <a:cs typeface="Arial" panose="020B0604020202020204" pitchFamily="34" charset="0"/>
              </a:rPr>
              <a:t>tel</a:t>
            </a:r>
            <a:r>
              <a:rPr lang="it-IT" sz="2200" b="1" dirty="0">
                <a:solidFill>
                  <a:srgbClr val="FF0000"/>
                </a:solidFill>
                <a:cs typeface="Arial" panose="020B0604020202020204" pitchFamily="34" charset="0"/>
              </a:rPr>
              <a:t> +39 045 802 8196</a:t>
            </a:r>
          </a:p>
          <a:p>
            <a:pPr algn="ctr"/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da lunedì a venerdì dalle 9.00 alle 13.00</a:t>
            </a:r>
          </a:p>
          <a:p>
            <a:pPr algn="ctr"/>
            <a:endParaRPr lang="it-IT" sz="20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it-IT" sz="20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Per comunicazioni scritte </a:t>
            </a:r>
          </a:p>
          <a:p>
            <a:pPr algn="ctr"/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  <a:hlinkClick r:id="rId2"/>
              </a:rPr>
              <a:t>Service Desk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  <a:hlinkClick r:id="rId3"/>
              </a:rPr>
              <a:t>www.univr.it/helpdesk</a:t>
            </a:r>
            <a:endParaRPr lang="it-IT" sz="20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 &gt; direzione studenti &gt; mobilità internazionale</a:t>
            </a:r>
          </a:p>
          <a:p>
            <a:pPr algn="ctr"/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 &gt; </a:t>
            </a:r>
            <a:r>
              <a:rPr lang="it-IT" sz="2000" b="1" dirty="0" err="1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worldwide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it-IT" sz="2000" b="1" dirty="0" err="1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study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 &gt; informazioni e supporto</a:t>
            </a:r>
          </a:p>
          <a:p>
            <a:pPr algn="ctr"/>
            <a:endParaRPr lang="it-IT" sz="20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it-IT" sz="20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it-IT" sz="20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l">
              <a:buFont typeface="Wingdings" pitchFamily="2" charset="2"/>
              <a:buNone/>
              <a:defRPr/>
            </a:pPr>
            <a:endParaRPr lang="it-IT" altLang="it-IT" sz="20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l">
              <a:buFont typeface="Wingdings" pitchFamily="2" charset="2"/>
              <a:buNone/>
              <a:defRPr/>
            </a:pPr>
            <a:endParaRPr lang="it-IT" altLang="it-IT" sz="20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l">
              <a:buFont typeface="Wingdings" pitchFamily="2" charset="2"/>
              <a:buNone/>
              <a:defRPr/>
            </a:pPr>
            <a:endParaRPr lang="it-IT" altLang="it-IT" sz="20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017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295400" y="1274509"/>
            <a:ext cx="4648200" cy="457200"/>
          </a:xfrm>
          <a:prstGeom prst="rect">
            <a:avLst/>
          </a:prstGeom>
        </p:spPr>
        <p:txBody>
          <a:bodyPr wrap="square" lIns="0" tIns="0" rIns="0" bIns="0" rtlCol="0">
            <a:normAutofit fontScale="97500"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sz="2200" b="1" dirty="0">
                <a:solidFill>
                  <a:srgbClr val="FF0000"/>
                </a:solidFill>
                <a:latin typeface="Arial" pitchFamily="34" charset="0"/>
                <a:ea typeface="+mn-ea"/>
                <a:cs typeface="Arial" panose="020B0604020202020204" pitchFamily="34" charset="0"/>
              </a:rPr>
              <a:t>AL TERMINE DELLA MOBILITÀ …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0" y="1987550"/>
            <a:ext cx="7391400" cy="38372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Entro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30 giorni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dal rientro in Italia è necessario consegnare nella ‘cassetta lettere’ o inviare via service desk all’Ufficio </a:t>
            </a:r>
            <a:r>
              <a:rPr lang="it-IT" sz="20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Mobilita’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Internazionale tutti i documenti utili per il saldo della borsa di mobilità</a:t>
            </a:r>
          </a:p>
          <a:p>
            <a:pPr algn="just">
              <a:lnSpc>
                <a:spcPct val="90000"/>
              </a:lnSpc>
              <a:defRPr/>
            </a:pPr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0" lvl="3" algn="just">
              <a:lnSpc>
                <a:spcPct val="90000"/>
              </a:lnSpc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1. Attestazione di soggiorno nominativa </a:t>
            </a:r>
            <a:r>
              <a:rPr lang="it-IT" sz="20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in originale</a:t>
            </a:r>
          </a:p>
          <a:p>
            <a:pPr marL="0" lvl="3" algn="just">
              <a:lnSpc>
                <a:spcPct val="90000"/>
              </a:lnSpc>
              <a:defRPr/>
            </a:pPr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0" lvl="3" algn="just">
              <a:lnSpc>
                <a:spcPct val="90000"/>
              </a:lnSpc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2. Learning Agreement </a:t>
            </a:r>
            <a:r>
              <a:rPr lang="it-IT" sz="20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copia</a:t>
            </a:r>
          </a:p>
          <a:p>
            <a:pPr marL="0" lvl="3" algn="just">
              <a:lnSpc>
                <a:spcPct val="90000"/>
              </a:lnSpc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	BEFORE THE MOBILITY + DURING THE MOBILITY</a:t>
            </a:r>
          </a:p>
          <a:p>
            <a:pPr marL="0" lvl="3" algn="just">
              <a:lnSpc>
                <a:spcPct val="90000"/>
              </a:lnSpc>
              <a:defRPr/>
            </a:pPr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0" lvl="3" algn="just">
              <a:lnSpc>
                <a:spcPct val="90000"/>
              </a:lnSpc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3. </a:t>
            </a:r>
            <a:r>
              <a:rPr lang="it-IT" sz="20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Transcript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of </a:t>
            </a:r>
            <a:r>
              <a:rPr lang="it-IT" sz="20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Records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it-IT" sz="20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copia</a:t>
            </a:r>
          </a:p>
        </p:txBody>
      </p:sp>
    </p:spTree>
    <p:extLst>
      <p:ext uri="{BB962C8B-B14F-4D97-AF65-F5344CB8AC3E}">
        <p14:creationId xmlns:p14="http://schemas.microsoft.com/office/powerpoint/2010/main" val="36208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8600" y="2063750"/>
            <a:ext cx="8724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Al ritorno dal periodo di mobilità gli studenti dovranno:</a:t>
            </a:r>
          </a:p>
          <a:p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_ richiedere obbligatoriamente il riconoscimento delle attività svolte all’estero, seguendo le modalità previste dal proprio Dipartimento o Scuola e nel rispetto del Regolamento di Ateneo per la mobilità studentesca internazionale</a:t>
            </a:r>
          </a:p>
          <a:p>
            <a:pPr algn="just"/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_ accreditare, pena la restituzione integrale della borsa, un numero      minimo di crediti CFU ottenuti all’estero, come di seguito specificato: </a:t>
            </a:r>
          </a:p>
          <a:p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12 CFU per un semestre di mobilità (dai 3 ai 6 mesi)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24 CFU per mobilità annuale (dai 7 ai 12 mesi)</a:t>
            </a:r>
          </a:p>
        </p:txBody>
      </p:sp>
      <p:sp>
        <p:nvSpPr>
          <p:cNvPr id="3" name="Rettangolo 2"/>
          <p:cNvSpPr/>
          <p:nvPr/>
        </p:nvSpPr>
        <p:spPr>
          <a:xfrm>
            <a:off x="762000" y="1223317"/>
            <a:ext cx="7467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it-IT" altLang="it-IT" sz="22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RICONOSCIMENTO DELLE ATTIVITA’ E REGISTRAZIONE IN CARRIERA</a:t>
            </a:r>
          </a:p>
          <a:p>
            <a:pPr lvl="0" algn="ctr">
              <a:spcBef>
                <a:spcPct val="0"/>
              </a:spcBef>
            </a:pPr>
            <a:endParaRPr lang="it-IT" altLang="it-IT" sz="2200" b="1" dirty="0">
              <a:solidFill>
                <a:srgbClr val="FF0000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81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81000" y="1301750"/>
            <a:ext cx="86106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        Emergenza sanitaria o</a:t>
            </a:r>
          </a:p>
          <a:p>
            <a:pPr algn="ctr"/>
            <a:r>
              <a:rPr lang="it-IT" sz="24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altre situazioni non prevedibili</a:t>
            </a:r>
          </a:p>
          <a:p>
            <a:endParaRPr lang="it-IT" sz="2400" b="1" dirty="0">
              <a:solidFill>
                <a:srgbClr val="FF000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Date le varie situazioni di emergenza sanitaria o altre circostanze sopravvenute non prevedibile né evitabili che stanno coinvolgendo il mondo, si raccomanda</a:t>
            </a:r>
            <a:r>
              <a:rPr lang="it-IT" sz="2200" b="1" u="sng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 vivamente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di iscriversi sul sito del MAECI  </a:t>
            </a:r>
            <a:r>
              <a:rPr lang="it-IT" sz="22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“Dove siamo nel mondo”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gestito dall'Unità di Crisi</a:t>
            </a:r>
            <a:endParaRPr lang="it-IT" sz="2200" b="1" dirty="0">
              <a:solidFill>
                <a:srgbClr val="FF000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algn="ctr"/>
            <a:r>
              <a:rPr lang="it-IT" b="1" dirty="0">
                <a:hlinkClick r:id="rId2"/>
              </a:rPr>
              <a:t>https://www.dovesiamonelmondo.it/public/cultura</a:t>
            </a:r>
            <a:r>
              <a:rPr lang="it-IT" dirty="0"/>
              <a:t> </a:t>
            </a:r>
          </a:p>
          <a:p>
            <a:pPr algn="just"/>
            <a:endParaRPr lang="it-IT" dirty="0"/>
          </a:p>
          <a:p>
            <a:pPr algn="just"/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indicare: nominativo, città/paese, università di destinazione, recapiti aggiornati e periodo di permanenza.</a:t>
            </a:r>
          </a:p>
          <a:p>
            <a:pPr algn="just"/>
            <a:endParaRPr lang="it-IT" sz="2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4" name="Suono 3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995614" y="1288534"/>
            <a:ext cx="1042416" cy="1042416"/>
          </a:xfrm>
          <a:prstGeom prst="actionButtonSou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838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0E53F4AD-6011-4D20-870C-E15210079F8A}"/>
              </a:ext>
            </a:extLst>
          </p:cNvPr>
          <p:cNvSpPr/>
          <p:nvPr/>
        </p:nvSpPr>
        <p:spPr>
          <a:xfrm>
            <a:off x="990600" y="2292350"/>
            <a:ext cx="6629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Scaricare </a:t>
            </a:r>
            <a:r>
              <a:rPr lang="it-IT" sz="22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l'App “Unità di Crisi”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per ricevere notifiche durante i transiti nelle aree più a rischio e aggiornamenti in tempo reale su eventuali situazioni di pericolo, ovunque nel mondo queste si verifichino</a:t>
            </a:r>
          </a:p>
        </p:txBody>
      </p:sp>
    </p:spTree>
    <p:extLst>
      <p:ext uri="{BB962C8B-B14F-4D97-AF65-F5344CB8AC3E}">
        <p14:creationId xmlns:p14="http://schemas.microsoft.com/office/powerpoint/2010/main" val="30382711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6034B5C6-0A60-40E3-AC67-4588615CE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74" y="1301750"/>
            <a:ext cx="8502451" cy="478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358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11622" y="1225550"/>
            <a:ext cx="79248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	</a:t>
            </a:r>
            <a:r>
              <a:rPr lang="it-IT" sz="24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ASSICURAZIONE</a:t>
            </a:r>
          </a:p>
          <a:p>
            <a:pPr algn="just"/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Lo studente regolarmente iscritto all’Università di Verona è assicurato per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responsabilità civile generale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contro gli infortuni anche all’estero – all’interno delle strutture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polizza assicurazione spese mediche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(a rimborso spese)</a:t>
            </a:r>
          </a:p>
          <a:p>
            <a:pPr algn="just"/>
            <a:endParaRPr lang="it-IT" sz="2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Vedi link polizze su pagina web Ateneo</a:t>
            </a:r>
          </a:p>
          <a:p>
            <a:pPr algn="just"/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https://www.univr.it/it/organizzazione/tecnica-e-logistica/logistica/servizi-logistici#categdoc_963</a:t>
            </a:r>
          </a:p>
          <a:p>
            <a:pPr algn="just"/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In caso di incidente all’estero è necessario contattare l’ufficio Mobilità internazionale di Verona, che provvederà a contattare l’ufficio competente dell’Ateneo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484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38200" y="1606550"/>
            <a:ext cx="70866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ASSISTENZA SANITARIA ALL’ESTERO</a:t>
            </a:r>
          </a:p>
          <a:p>
            <a:endParaRPr lang="it-IT" sz="2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La ASL/ULSS di appartenenza rilascia su richiesta dell’interessato un attestato denominato Attestato per l’assistenza sanitaria ai cittadini italiani all’estero. </a:t>
            </a:r>
          </a:p>
          <a:p>
            <a:pPr algn="just"/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Per maggiori informazioni sull’assistenza sanitaria all’estero consultare il sito del Ministero della Salute www.viaggiaresicuri.it</a:t>
            </a:r>
          </a:p>
        </p:txBody>
      </p:sp>
    </p:spTree>
    <p:extLst>
      <p:ext uri="{BB962C8B-B14F-4D97-AF65-F5344CB8AC3E}">
        <p14:creationId xmlns:p14="http://schemas.microsoft.com/office/powerpoint/2010/main" val="25627512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04800" y="1149350"/>
            <a:ext cx="8534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altLang="it-IT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algn="just"/>
            <a:r>
              <a:rPr lang="it-IT" altLang="it-IT" sz="24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Cosa consultare sul sito web </a:t>
            </a:r>
          </a:p>
          <a:p>
            <a:pPr algn="just"/>
            <a:r>
              <a:rPr lang="it-IT" alt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Sezione Worldwide &gt; Studenti </a:t>
            </a:r>
            <a:r>
              <a:rPr lang="it-IT" altLang="it-IT" sz="22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outgoing</a:t>
            </a:r>
            <a:r>
              <a:rPr lang="it-IT" alt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Worldwide study 2022/2023.</a:t>
            </a:r>
          </a:p>
          <a:p>
            <a:pPr algn="just"/>
            <a:endParaRPr lang="it-IT" altLang="it-IT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altLang="it-IT" sz="24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Guida per lo studente in partenza </a:t>
            </a:r>
          </a:p>
          <a:p>
            <a:pPr marL="452438" algn="just"/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In essa sono riportate tutte le informazioni utili e necessarie per la mobilità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400" b="1" dirty="0">
              <a:solidFill>
                <a:srgbClr val="FF000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4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Regolamento mobilità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400" b="1" dirty="0">
              <a:solidFill>
                <a:srgbClr val="FF000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4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Elenco Delegati all’internazionalizzazione e strutture didattiche per riconoscimento attività svolte all’estero</a:t>
            </a:r>
          </a:p>
          <a:p>
            <a:endParaRPr lang="it-IT" dirty="0"/>
          </a:p>
          <a:p>
            <a:endParaRPr lang="it-IT" dirty="0"/>
          </a:p>
          <a:p>
            <a:pPr algn="just"/>
            <a:endParaRPr lang="it-IT" sz="2400" b="1" dirty="0">
              <a:solidFill>
                <a:srgbClr val="FFC000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30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38200" y="1530350"/>
            <a:ext cx="807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     Assistenza ed informazioni per richiesta di visto</a:t>
            </a:r>
          </a:p>
          <a:p>
            <a:endParaRPr lang="it-IT" sz="2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Per indicazioni e supporto logistico per l'ottenimento del visto per motivi di studio rivolgersi a</a:t>
            </a:r>
          </a:p>
          <a:p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it-IT" sz="22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ISU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- International Students Union</a:t>
            </a:r>
          </a:p>
          <a:p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Responsabile </a:t>
            </a:r>
            <a:r>
              <a:rPr lang="it-IT" sz="22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Dr. Andres MALDONADO</a:t>
            </a:r>
          </a:p>
          <a:p>
            <a:endParaRPr lang="it-IT" sz="800" b="1" dirty="0">
              <a:solidFill>
                <a:srgbClr val="FF0000"/>
              </a:solidFill>
              <a:latin typeface="Arial" pitchFamily="34" charset="0"/>
              <a:cs typeface="Arial" panose="020B0604020202020204" pitchFamily="34" charset="0"/>
            </a:endParaRPr>
          </a:p>
          <a:p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Via Campofiore 17 – 37129 Verona </a:t>
            </a:r>
          </a:p>
          <a:p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tel. e fax 045 800 3198 - e-mail: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  <a:hlinkClick r:id="rId2"/>
              </a:rPr>
              <a:t>info@isu-services.it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Per maggiori informazioni 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  <a:hlinkClick r:id="rId3"/>
              </a:rPr>
              <a:t>www.isu-services.it</a:t>
            </a:r>
            <a:endParaRPr lang="it-IT" sz="2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02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65184" y="1878338"/>
            <a:ext cx="4516416" cy="4300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Grazie dell’attenzione e</a:t>
            </a:r>
          </a:p>
          <a:p>
            <a:r>
              <a:rPr lang="it-IT" sz="48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Buon viaggio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673350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441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81000" y="1219200"/>
            <a:ext cx="8001000" cy="465455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it-IT" altLang="it-IT" sz="28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INFORMAZIONI GENERALI</a:t>
            </a:r>
          </a:p>
          <a:p>
            <a:pPr algn="ctr">
              <a:lnSpc>
                <a:spcPct val="150000"/>
              </a:lnSpc>
            </a:pPr>
            <a:endParaRPr lang="it-IT" sz="1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I nominativi degli studenti assegnatari</a:t>
            </a:r>
          </a:p>
          <a:p>
            <a:pPr algn="ctr">
              <a:lnSpc>
                <a:spcPct val="150000"/>
              </a:lnSpc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verranno trasmessi dall’ufficio Mobilità internazionale alle Università ospitanti di destinazione,</a:t>
            </a:r>
          </a:p>
          <a:p>
            <a:pPr algn="ctr">
              <a:lnSpc>
                <a:spcPct val="150000"/>
              </a:lnSpc>
            </a:pPr>
            <a:r>
              <a:rPr lang="it-IT" sz="2400" b="1" u="sng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che valuteranno in ultima istanza</a:t>
            </a:r>
            <a:endParaRPr lang="it-IT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l’ammissione o meno di ciascun candidato</a:t>
            </a:r>
          </a:p>
          <a:p>
            <a:pPr algn="ctr">
              <a:lnSpc>
                <a:spcPct val="150000"/>
              </a:lnSpc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e l’accesso ai corsi </a:t>
            </a:r>
            <a:r>
              <a:rPr lang="it-IT" sz="24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preventivamente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selezionati,</a:t>
            </a:r>
          </a:p>
          <a:p>
            <a:pPr algn="ctr">
              <a:lnSpc>
                <a:spcPct val="150000"/>
              </a:lnSpc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sulla base delle loro normative interne.</a:t>
            </a:r>
          </a:p>
        </p:txBody>
      </p:sp>
    </p:spTree>
    <p:extLst>
      <p:ext uri="{BB962C8B-B14F-4D97-AF65-F5344CB8AC3E}">
        <p14:creationId xmlns:p14="http://schemas.microsoft.com/office/powerpoint/2010/main" val="300303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81000" y="1355935"/>
            <a:ext cx="84582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28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NOMINATION e APPLICATION FORM</a:t>
            </a:r>
          </a:p>
          <a:p>
            <a:pPr indent="-274320" algn="ctr">
              <a:lnSpc>
                <a:spcPct val="80000"/>
              </a:lnSpc>
              <a:defRPr/>
            </a:pPr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indent="-274320" algn="ctr">
              <a:lnSpc>
                <a:spcPct val="80000"/>
              </a:lnSpc>
              <a:defRPr/>
            </a:pPr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indent="-274320">
              <a:defRPr/>
            </a:pP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NOMINATION:	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l’Ufficio </a:t>
            </a:r>
            <a:r>
              <a:rPr lang="it-IT" sz="20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Mobilita’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Internazionale</a:t>
            </a:r>
          </a:p>
          <a:p>
            <a:pPr marL="1800225" indent="-2073275"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		invia i nominativi degli studenti alle sedi ospitanti    entro le </a:t>
            </a:r>
            <a:r>
              <a:rPr lang="it-IT" sz="20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deadline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stabilite dalle sedi</a:t>
            </a:r>
          </a:p>
          <a:p>
            <a:pPr marL="1800225" indent="-2073275">
              <a:defRPr/>
            </a:pPr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1800225" indent="-2073275"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successivamente </a:t>
            </a:r>
          </a:p>
          <a:p>
            <a:pPr indent="-274320" algn="ctr">
              <a:lnSpc>
                <a:spcPct val="80000"/>
              </a:lnSpc>
              <a:defRPr/>
            </a:pPr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indent="-274320">
              <a:defRPr/>
            </a:pP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APPLICATION FORM: 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lo studente compila l’iscrizione secondo le 				</a:t>
            </a:r>
            <a:r>
              <a:rPr lang="it-IT" sz="20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deadline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/scadenze e con le modalità stabilite 				dalle sedi ospitanti (</a:t>
            </a:r>
            <a:r>
              <a:rPr lang="it-IT" sz="20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form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on-line)</a:t>
            </a:r>
          </a:p>
          <a:p>
            <a:pPr indent="-274320" algn="ctr">
              <a:lnSpc>
                <a:spcPct val="80000"/>
              </a:lnSpc>
              <a:defRPr/>
            </a:pPr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indent="-274320">
              <a:lnSpc>
                <a:spcPct val="80000"/>
              </a:lnSpc>
              <a:defRPr/>
            </a:pPr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indent="-274320"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Dove è richiesto l’invio della documentazione via e-mail</a:t>
            </a:r>
          </a:p>
          <a:p>
            <a:pPr indent="-274320"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	mettere in CC l’ufficio Mobilità Internazionale </a:t>
            </a:r>
          </a:p>
          <a:p>
            <a:pPr indent="-274320"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	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  <a:hlinkClick r:id="rId2"/>
              </a:rPr>
              <a:t>relazioni.internazionali@ateneo.univr.it</a:t>
            </a:r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indent="-274320">
              <a:lnSpc>
                <a:spcPct val="80000"/>
              </a:lnSpc>
              <a:defRPr/>
            </a:pPr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29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24F980F4-0BA8-454B-875D-2FB3EF55774C}"/>
              </a:ext>
            </a:extLst>
          </p:cNvPr>
          <p:cNvSpPr txBox="1"/>
          <p:nvPr/>
        </p:nvSpPr>
        <p:spPr>
          <a:xfrm>
            <a:off x="343319" y="920750"/>
            <a:ext cx="8763000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000" b="1" dirty="0">
              <a:solidFill>
                <a:srgbClr val="FF000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APPLICATION FORM e ALLEGATI RICHIESTI</a:t>
            </a:r>
          </a:p>
          <a:p>
            <a:pPr algn="ctr"/>
            <a:endParaRPr lang="it-IT" sz="500" b="1" dirty="0">
              <a:solidFill>
                <a:srgbClr val="FF000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Iscrizione on-line come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exchange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student</a:t>
            </a:r>
            <a:endParaRPr lang="it-IT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Piano di studi </a:t>
            </a:r>
            <a:r>
              <a:rPr lang="it-IT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(Learning Agreement)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Academic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transcript</a:t>
            </a:r>
            <a:endParaRPr lang="it-IT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Diploma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supplement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Certificati competenza linguistica </a:t>
            </a:r>
            <a:r>
              <a:rPr lang="it-IT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(es. TOEFL, IELTS, CLA, </a:t>
            </a:r>
            <a:r>
              <a:rPr lang="it-IT" sz="12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ecc</a:t>
            </a:r>
            <a:r>
              <a:rPr lang="it-IT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Lettera motivazionale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Lettera di presentazione da parte di un docente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UniVr</a:t>
            </a:r>
            <a:endParaRPr lang="it-IT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Copia passaporto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Certificato di salute</a:t>
            </a:r>
            <a:r>
              <a:rPr lang="it-IT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(secondo loro modello)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Bank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/Financial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statment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it-IT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(dichiarazione da parte della banca di avere a disposizione dei fondi)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CV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2 foto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Application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form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per Alloggio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…altro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1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5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Tutti i documenti devono essere inviati come richiesto dalla sede:</a:t>
            </a:r>
          </a:p>
          <a:p>
            <a:pPr algn="ctr"/>
            <a:r>
              <a:rPr lang="it-IT" sz="15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caricati direttamente sul link dell’Application, via e-mail o tramite il nostro ufficio</a:t>
            </a:r>
          </a:p>
          <a:p>
            <a:pPr algn="ctr"/>
            <a:endParaRPr lang="it-IT" sz="800" b="1" dirty="0">
              <a:solidFill>
                <a:srgbClr val="FF000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600" b="1" dirty="0">
                <a:solidFill>
                  <a:srgbClr val="00B050"/>
                </a:solidFill>
                <a:latin typeface="Arial" pitchFamily="34" charset="0"/>
                <a:cs typeface="Arial" panose="020B0604020202020204" pitchFamily="34" charset="0"/>
              </a:rPr>
              <a:t>!!!Rispettare le scadenze!!!</a:t>
            </a:r>
          </a:p>
          <a:p>
            <a:endParaRPr lang="it-IT" sz="1500" b="1" dirty="0">
              <a:solidFill>
                <a:srgbClr val="FF0000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90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2"/>
          <p:cNvSpPr>
            <a:spLocks noChangeArrowheads="1"/>
          </p:cNvSpPr>
          <p:nvPr/>
        </p:nvSpPr>
        <p:spPr bwMode="auto">
          <a:xfrm>
            <a:off x="713574" y="1301750"/>
            <a:ext cx="76200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ACADEMIC TRANSCRIPT = Carriera pregressa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it-IT" altLang="it-IT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Laurea Triennale = BACHELOR DEGREE/UNDERGRADUATE</a:t>
            </a:r>
          </a:p>
          <a:p>
            <a:pPr marL="285750" indent="-28575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it-IT" altLang="it-IT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Laurea Magistrale = MASTER DEGREE/GRADUATE</a:t>
            </a:r>
          </a:p>
        </p:txBody>
      </p:sp>
      <p:sp>
        <p:nvSpPr>
          <p:cNvPr id="6" name="Rettangolo 5"/>
          <p:cNvSpPr/>
          <p:nvPr/>
        </p:nvSpPr>
        <p:spPr>
          <a:xfrm>
            <a:off x="685800" y="2825750"/>
            <a:ext cx="76200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Con </a:t>
            </a:r>
            <a:r>
              <a:rPr lang="it-IT" sz="20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l’application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it-IT" sz="20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form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potrà essere richiesto di inviare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l’</a:t>
            </a:r>
            <a:r>
              <a:rPr lang="it-IT" sz="2000" b="1" dirty="0" err="1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Academic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it-IT" sz="2000" b="1" dirty="0" err="1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Transcript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 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= 	copia della propria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carriera 					accademica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aggiornata</a:t>
            </a:r>
          </a:p>
          <a:p>
            <a:pPr algn="ctr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defRPr/>
            </a:pPr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algn="ctr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defRPr/>
            </a:pPr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Lo studente chiede alla segreteria didattica del proprio corso di studi il CERTIFICATO DI ISCRIZIONE CON ESAMI IN CARTA LIBERA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IN INGLESE</a:t>
            </a:r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73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762000" y="1454150"/>
            <a:ext cx="7239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altLang="it-IT" sz="24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DIPLOMA SUPPLEMENT</a:t>
            </a:r>
          </a:p>
          <a:p>
            <a:pPr algn="ctr">
              <a:spcBef>
                <a:spcPct val="0"/>
              </a:spcBef>
            </a:pPr>
            <a:r>
              <a:rPr lang="it-IT" altLang="it-IT" sz="20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= Certificato di Laurea Triennale con tutti gli esami</a:t>
            </a:r>
          </a:p>
          <a:p>
            <a:pPr algn="ctr">
              <a:spcBef>
                <a:spcPct val="0"/>
              </a:spcBef>
            </a:pPr>
            <a:r>
              <a:rPr lang="it-IT" altLang="it-IT" sz="20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Rettangolo 1"/>
          <p:cNvSpPr>
            <a:spLocks noChangeArrowheads="1"/>
          </p:cNvSpPr>
          <p:nvPr/>
        </p:nvSpPr>
        <p:spPr bwMode="auto">
          <a:xfrm>
            <a:off x="848170" y="2520950"/>
            <a:ext cx="71628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273050" algn="l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525463" algn="l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>
                <a:solidFill>
                  <a:schemeClr val="tx2"/>
                </a:solidFill>
                <a:latin typeface="Century Gothic" pitchFamily="34" charset="0"/>
              </a:defRPr>
            </a:lvl2pPr>
            <a:lvl3pPr marL="982663" algn="l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marL="69850" indent="0" algn="ctr" eaLnBrk="1" hangingPunct="1">
              <a:spcBef>
                <a:spcPts val="0"/>
              </a:spcBef>
              <a:buClr>
                <a:srgbClr val="629DD1"/>
              </a:buClr>
              <a:buNone/>
            </a:pPr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69850" indent="0" algn="just" eaLnBrk="1" hangingPunct="1">
              <a:spcBef>
                <a:spcPts val="0"/>
              </a:spcBef>
              <a:buClr>
                <a:srgbClr val="629DD1"/>
              </a:buClr>
              <a:buNone/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Con l’</a:t>
            </a:r>
            <a:r>
              <a:rPr lang="it-IT" altLang="it-IT" sz="20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Application Form </a:t>
            </a: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la sede ospitante potrà chiedere di allegare il </a:t>
            </a:r>
            <a:r>
              <a:rPr lang="it-IT" altLang="it-IT" sz="20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Diploma </a:t>
            </a:r>
            <a:r>
              <a:rPr lang="it-IT" altLang="it-IT" sz="2000" b="1" dirty="0" err="1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Supplement</a:t>
            </a:r>
            <a:endParaRPr lang="it-IT" altLang="it-IT" sz="2000" b="1" dirty="0">
              <a:solidFill>
                <a:srgbClr val="FF000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69850" indent="0" algn="just" eaLnBrk="1" hangingPunct="1">
              <a:lnSpc>
                <a:spcPct val="80000"/>
              </a:lnSpc>
              <a:buClr>
                <a:srgbClr val="629DD1"/>
              </a:buClr>
              <a:buNone/>
            </a:pPr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69850" indent="0" algn="just" eaLnBrk="1" hangingPunct="1">
              <a:lnSpc>
                <a:spcPct val="80000"/>
              </a:lnSpc>
              <a:buClr>
                <a:srgbClr val="629DD1"/>
              </a:buClr>
              <a:buNone/>
            </a:pPr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69850" indent="0" algn="just" eaLnBrk="1" hangingPunct="1">
              <a:spcBef>
                <a:spcPts val="0"/>
              </a:spcBef>
              <a:buClr>
                <a:srgbClr val="629DD1"/>
              </a:buClr>
              <a:buNone/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Lo studente chiede all’Ufficio Diplomi il proprio DIPLOMA SUPPLEMENT</a:t>
            </a:r>
          </a:p>
          <a:p>
            <a:pPr marL="69850" indent="0" algn="just" eaLnBrk="1" hangingPunct="1">
              <a:spcBef>
                <a:spcPts val="0"/>
              </a:spcBef>
              <a:buClr>
                <a:srgbClr val="629DD1"/>
              </a:buClr>
              <a:buNone/>
            </a:pPr>
            <a:r>
              <a:rPr lang="it-IT" altLang="it-IT" sz="20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circa 14 pagine – IN ITALIANO ED IN INGLESE</a:t>
            </a:r>
          </a:p>
        </p:txBody>
      </p:sp>
    </p:spTree>
    <p:extLst>
      <p:ext uri="{BB962C8B-B14F-4D97-AF65-F5344CB8AC3E}">
        <p14:creationId xmlns:p14="http://schemas.microsoft.com/office/powerpoint/2010/main" val="356753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33400" y="1225550"/>
            <a:ext cx="8229600" cy="4992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it-IT" sz="2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it-IT" altLang="it-IT" sz="22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ASPETTI ORGANIZZATIVI DEL PERIODO DI MOBILITA’</a:t>
            </a:r>
          </a:p>
          <a:p>
            <a:pPr algn="ctr">
              <a:lnSpc>
                <a:spcPct val="80000"/>
              </a:lnSpc>
            </a:pPr>
            <a:endParaRPr lang="it-IT" altLang="it-IT" sz="2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it-IT" alt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Lo studente deve in autonomia pensare 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iscrizione ai corsi </a:t>
            </a:r>
            <a:r>
              <a:rPr lang="it-IT" alt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per il semestre, secondo modalità e tempistiche stabilite dalla sede ospitante;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15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richiesta ed ottenimento del </a:t>
            </a:r>
            <a:r>
              <a:rPr lang="it-IT" altLang="it-IT" sz="22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visto di studio </a:t>
            </a:r>
            <a:r>
              <a:rPr lang="it-IT" alt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per l’ingresso nel Paese di destinazione;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15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copertura assicurativa </a:t>
            </a:r>
            <a:r>
              <a:rPr lang="it-IT" alt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richiesta dalla sede ospitante;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15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organizzazione del </a:t>
            </a:r>
            <a:r>
              <a:rPr lang="it-IT" altLang="it-IT" sz="22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viaggio</a:t>
            </a:r>
            <a:r>
              <a:rPr lang="it-IT" altLang="it-IT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di andata e ritorno </a:t>
            </a:r>
          </a:p>
          <a:p>
            <a:pPr marL="361950"/>
            <a:r>
              <a:rPr lang="it-IT" altLang="it-IT" sz="2200" b="1" dirty="0">
                <a:solidFill>
                  <a:srgbClr val="00B050"/>
                </a:solidFill>
                <a:latin typeface="Arial" pitchFamily="34" charset="0"/>
                <a:cs typeface="Arial" panose="020B0604020202020204" pitchFamily="34" charset="0"/>
              </a:rPr>
              <a:t>!!!</a:t>
            </a:r>
            <a:r>
              <a:rPr lang="it-IT" altLang="it-IT" sz="22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raccomandiamo di attendere la lettera di accettazione ufficiale prima di acquistare il volo e di fare un’assicurazione sul volo</a:t>
            </a:r>
            <a:r>
              <a:rPr lang="it-IT" altLang="it-IT" sz="2200" b="1" dirty="0">
                <a:solidFill>
                  <a:srgbClr val="00B050"/>
                </a:solidFill>
                <a:latin typeface="Arial" pitchFamily="34" charset="0"/>
                <a:cs typeface="Arial" panose="020B0604020202020204" pitchFamily="34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83868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219200" y="1301750"/>
            <a:ext cx="7239000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altLang="it-IT" sz="2400" b="1" dirty="0">
                <a:solidFill>
                  <a:srgbClr val="FF0000"/>
                </a:solidFill>
                <a:latin typeface="Arial" pitchFamily="34" charset="0"/>
                <a:ea typeface="+mn-ea"/>
                <a:cs typeface="Arial" panose="020B0604020202020204" pitchFamily="34" charset="0"/>
              </a:rPr>
              <a:t>Prima della partenza lo studente riceve i seguenti documenti necessari alla mobilità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2292350"/>
            <a:ext cx="7924800" cy="3662918"/>
          </a:xfrm>
          <a:prstGeom prst="rect">
            <a:avLst/>
          </a:prstGeom>
        </p:spPr>
        <p:txBody>
          <a:bodyPr wrap="square" lIns="0" tIns="0" rIns="0" bIns="0" rtlCol="0">
            <a:normAutofit fontScale="85000" lnSpcReduction="20000"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buFont typeface="+mj-lt"/>
              <a:buAutoNum type="arabicPeriod"/>
              <a:defRPr/>
            </a:pPr>
            <a:endParaRPr lang="it-IT" sz="2400" b="1" dirty="0">
              <a:solidFill>
                <a:srgbClr val="FF000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182880" indent="-457200">
              <a:buFont typeface="+mj-lt"/>
              <a:buAutoNum type="arabicPeriod"/>
              <a:defRPr/>
            </a:pPr>
            <a:r>
              <a:rPr lang="it-IT" sz="24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Liberatoria di responsabilità </a:t>
            </a:r>
            <a:r>
              <a:rPr lang="it-IT" sz="2400" b="1" dirty="0">
                <a:solidFill>
                  <a:srgbClr val="00B050"/>
                </a:solidFill>
                <a:latin typeface="Arial" pitchFamily="34" charset="0"/>
                <a:cs typeface="Arial" panose="020B0604020202020204" pitchFamily="34" charset="0"/>
              </a:rPr>
              <a:t>!!!</a:t>
            </a:r>
          </a:p>
          <a:p>
            <a:pPr marL="182880" indent="-457200">
              <a:buFont typeface="+mj-lt"/>
              <a:buAutoNum type="arabicPeriod"/>
              <a:defRPr/>
            </a:pPr>
            <a:endParaRPr lang="it-IT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182880" indent="-457200">
              <a:buFont typeface="+mj-lt"/>
              <a:buAutoNum type="arabicPeriod"/>
              <a:defRPr/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Attestazione di Soggiorno nominativa</a:t>
            </a:r>
          </a:p>
          <a:p>
            <a:pPr marL="525780" indent="-457200">
              <a:buFont typeface="+mj-lt"/>
              <a:buAutoNum type="arabicPeriod"/>
              <a:defRPr/>
            </a:pPr>
            <a:endParaRPr lang="it-IT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182880" indent="-457200">
              <a:buFont typeface="+mj-lt"/>
              <a:buAutoNum type="arabicPeriod"/>
              <a:defRPr/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Lettera di assegnazione della borsa Worldwide Study</a:t>
            </a:r>
          </a:p>
          <a:p>
            <a:pPr marL="525780" indent="-457200">
              <a:buFont typeface="+mj-lt"/>
              <a:buAutoNum type="arabicPeriod"/>
              <a:defRPr/>
            </a:pPr>
            <a:endParaRPr lang="it-IT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182880" indent="-457200">
              <a:buFont typeface="+mj-lt"/>
              <a:buAutoNum type="arabicPeriod"/>
              <a:defRPr/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Contratto finanziario + MODELLO bst1</a:t>
            </a:r>
          </a:p>
          <a:p>
            <a:pPr marL="182880" indent="-457200">
              <a:buFont typeface="+mj-lt"/>
              <a:buAutoNum type="arabicPeriod"/>
              <a:defRPr/>
            </a:pPr>
            <a:endParaRPr lang="it-IT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182880" indent="-457200">
              <a:buFont typeface="+mj-lt"/>
              <a:buAutoNum type="arabicPeriod"/>
              <a:defRPr/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Learning Agreement BEFORE THE MOBILITY</a:t>
            </a:r>
          </a:p>
          <a:p>
            <a:pPr>
              <a:defRPr/>
            </a:pPr>
            <a:endParaRPr lang="it-IT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452438">
              <a:defRPr/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inviare via Service desk L.A. completo in ogni sua parte, con data, firma dello studente, del Delegato all’internazionalizzazione di </a:t>
            </a:r>
            <a:r>
              <a:rPr lang="it-IT" sz="24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UniVr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, del referente della </a:t>
            </a:r>
            <a:r>
              <a:rPr lang="it-IT" sz="24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Receiving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Institution</a:t>
            </a:r>
          </a:p>
          <a:p>
            <a:pPr indent="-274320">
              <a:defRPr/>
            </a:pPr>
            <a:endParaRPr lang="it-IT" sz="2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92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1197</TotalTime>
  <Words>1584</Words>
  <Application>Microsoft Office PowerPoint</Application>
  <PresentationFormat>Personalizzato</PresentationFormat>
  <Paragraphs>255</Paragraphs>
  <Slides>29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5" baseType="lpstr">
      <vt:lpstr>Arial</vt:lpstr>
      <vt:lpstr>Calibri</vt:lpstr>
      <vt:lpstr>Wingdings</vt:lpstr>
      <vt:lpstr>Wingdings 2</vt:lpstr>
      <vt:lpstr>Office Theme</vt:lpstr>
      <vt:lpstr>Document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C-Intestazione_Rettore_2016</dc:title>
  <dc:creator>Lisa Bonfante</dc:creator>
  <cp:lastModifiedBy>Maddalena Pigozzi</cp:lastModifiedBy>
  <cp:revision>259</cp:revision>
  <cp:lastPrinted>2017-04-10T08:19:02Z</cp:lastPrinted>
  <dcterms:created xsi:type="dcterms:W3CDTF">2016-03-04T10:55:19Z</dcterms:created>
  <dcterms:modified xsi:type="dcterms:W3CDTF">2022-03-09T08:43:41Z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2016-03-04T00:00:00Z</vt:filetime>
  </property>
  <property fmtid="{D5CDD505-2E9C-101B-9397-08002B2CF9AE}" pid="3" name="Creator">
    <vt:lpwstr>Adobe Illustrator CS6 (Macintosh)</vt:lpwstr>
  </property>
  <property fmtid="{D5CDD505-2E9C-101B-9397-08002B2CF9AE}" pid="4" name="LastSaved">
    <vt:filetime>2016-03-04T00:00:00Z</vt:filetime>
  </property>
</Properties>
</file>