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5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0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5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8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8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DB6-E949-4CFC-A85A-2D3F46A53EA8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9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cs.univr.it/documenti/Concorso/bando/bando98156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cs.univr.it/documenti/Concorso/bando/bando070519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cs.univr.it/documenti/Documento/allegati/allegati567195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brasilitalia-doiscoracoes.blogspot.com/2016/07/ancora-non-capisc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de/illustrations/brexit-eu-europ%C3%A4ische-union-europa-147894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.ibb.co/Wswvfck/image-2024-01-18-T10-22-22-437-Z.pn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univr.it/it/i-nostri-servizi/gestione-carriere-studenti-economia/erasmus-e-altre-esperienze-allestero-economi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gestione-carriere-studenti-economia/erasmus-e-altre-esperienze-allestero-economi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mappa-degli-accordi-internazional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15988" y="319550"/>
            <a:ext cx="111054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Infoday</a:t>
            </a:r>
            <a:r>
              <a:rPr lang="it-IT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Erasmus +  Area Economica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56021" y="3366538"/>
            <a:ext cx="833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Presentazione delle sedi, Svolgimento selezione Borse Erasmus+, criteri di selezione ma soprattutto dove trovo le informazioni necessarie?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78658" y="4929809"/>
            <a:ext cx="811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FEBBRAIO 2024 ORE 10.00 SMT1 </a:t>
            </a:r>
          </a:p>
        </p:txBody>
      </p:sp>
      <p:pic>
        <p:nvPicPr>
          <p:cNvPr id="3" name="Immagine 2" descr="Europa Fahne Flagge · Kostenloses Bild auf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53" y="1843044"/>
            <a:ext cx="1343630" cy="948938"/>
          </a:xfrm>
          <a:prstGeom prst="rect">
            <a:avLst/>
          </a:prstGeom>
        </p:spPr>
      </p:pic>
      <p:pic>
        <p:nvPicPr>
          <p:cNvPr id="9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" y="56580"/>
            <a:ext cx="884205" cy="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224503"/>
            <a:ext cx="10515600" cy="850788"/>
          </a:xfrm>
        </p:spPr>
        <p:txBody>
          <a:bodyPr>
            <a:normAutofit/>
          </a:bodyPr>
          <a:lstStyle/>
          <a:p>
            <a:r>
              <a:rPr lang="it-IT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di assegnazioni Borse Erasmus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1176" y="2734088"/>
            <a:ext cx="11585049" cy="3444075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schemeClr val="tx1"/>
                </a:solidFill>
              </a:rPr>
              <a:t>Il </a:t>
            </a:r>
            <a:r>
              <a:rPr lang="it-IT" dirty="0">
                <a:solidFill>
                  <a:schemeClr val="tx1"/>
                </a:solidFill>
                <a:hlinkClick r:id="rId2"/>
              </a:rPr>
              <a:t>bando</a:t>
            </a:r>
            <a:r>
              <a:rPr lang="it-IT" dirty="0">
                <a:solidFill>
                  <a:schemeClr val="tx1"/>
                </a:solidFill>
              </a:rPr>
              <a:t> Erasmus+ per mobilità durante l’</a:t>
            </a:r>
            <a:r>
              <a:rPr lang="it-IT" dirty="0" err="1">
                <a:solidFill>
                  <a:schemeClr val="tx1"/>
                </a:solidFill>
              </a:rPr>
              <a:t>a.a</a:t>
            </a:r>
            <a:r>
              <a:rPr lang="it-IT" dirty="0">
                <a:solidFill>
                  <a:schemeClr val="tx1"/>
                </a:solidFill>
              </a:rPr>
              <a:t>. 2024/2025 è pubblicato online sul sito dell’</a:t>
            </a:r>
            <a:r>
              <a:rPr lang="it-IT" u="sng" dirty="0">
                <a:solidFill>
                  <a:schemeClr val="tx1"/>
                </a:solidFill>
              </a:rPr>
              <a:t>U.O. Mobilità Internazionale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CANDIDATURE SI CHIUDONO 11 MARZO 2024 ore 9.00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  <a:defRPr/>
            </a:pPr>
            <a:endParaRPr lang="it-IT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</a:rPr>
              <a:t>Candidatura online sulla piattaforma Esse3, nella sezione «Mobilità internazionale» - </a:t>
            </a:r>
            <a:r>
              <a:rPr lang="it-IT" i="1" dirty="0">
                <a:solidFill>
                  <a:schemeClr val="tx1"/>
                </a:solidFill>
              </a:rPr>
              <a:t>Bando per l'assegnazione di borse di mobilità per studio Erasmus+.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</a:rPr>
              <a:t>Gli studenti dell’area economica potranno inserire fino a </a:t>
            </a:r>
            <a:r>
              <a:rPr lang="it-IT" b="1" u="sng" dirty="0">
                <a:solidFill>
                  <a:schemeClr val="tx1"/>
                </a:solidFill>
              </a:rPr>
              <a:t>6 preferenze </a:t>
            </a:r>
            <a:r>
              <a:rPr lang="it-IT" dirty="0">
                <a:solidFill>
                  <a:schemeClr val="tx1"/>
                </a:solidFill>
              </a:rPr>
              <a:t>tra le sedi disponibili. (VALUTATE TUTTE LE SEDI E LE LORO OFFERTE FORMATIVE!) 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831850" y="2210868"/>
            <a:ext cx="999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CANDIDARSI ONLINE! 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2075291"/>
            <a:ext cx="10515600" cy="4014360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L’U.O. Mobilità Internazionale stilerà una </a:t>
            </a:r>
            <a:r>
              <a:rPr lang="it-IT" u="sng" dirty="0">
                <a:solidFill>
                  <a:schemeClr val="tx1"/>
                </a:solidFill>
              </a:rPr>
              <a:t>graduatoria</a:t>
            </a:r>
            <a:r>
              <a:rPr lang="it-IT" dirty="0">
                <a:solidFill>
                  <a:schemeClr val="tx1"/>
                </a:solidFill>
              </a:rPr>
              <a:t>, sulla base dei criteri specificati nel </a:t>
            </a:r>
            <a:r>
              <a:rPr lang="it-IT" dirty="0" smtClean="0">
                <a:solidFill>
                  <a:schemeClr val="tx1"/>
                </a:solidFill>
              </a:rPr>
              <a:t>bando </a:t>
            </a:r>
            <a:r>
              <a:rPr lang="it-IT" dirty="0" smtClean="0">
                <a:solidFill>
                  <a:srgbClr val="FF0000"/>
                </a:solidFill>
                <a:hlinkClick r:id="rId2"/>
              </a:rPr>
              <a:t>(link </a:t>
            </a:r>
            <a:r>
              <a:rPr lang="it-IT" dirty="0">
                <a:solidFill>
                  <a:srgbClr val="FF0000"/>
                </a:solidFill>
                <a:hlinkClick r:id="rId2"/>
              </a:rPr>
              <a:t>criteri bando) </a:t>
            </a: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La graduatoria sarà integrata con i </a:t>
            </a:r>
            <a:r>
              <a:rPr lang="it-IT" b="1" dirty="0">
                <a:solidFill>
                  <a:schemeClr val="tx1"/>
                </a:solidFill>
              </a:rPr>
              <a:t>punteggi bonus </a:t>
            </a:r>
            <a:r>
              <a:rPr lang="it-IT" dirty="0">
                <a:solidFill>
                  <a:schemeClr val="tx1"/>
                </a:solidFill>
              </a:rPr>
              <a:t>previsti per studenti in possesso di </a:t>
            </a:r>
            <a:r>
              <a:rPr lang="it-IT" b="1" dirty="0">
                <a:solidFill>
                  <a:schemeClr val="tx1"/>
                </a:solidFill>
              </a:rPr>
              <a:t>certificazioni linguistiche di livello C1 e C2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Tali certificazioni andranno </a:t>
            </a:r>
            <a:r>
              <a:rPr lang="it-IT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dichiarate e allegate 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fase di compilazione della domanda Erasmus+!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La graduatoria così costruita sarà pubblicata e sarà l’ordine di chiamata ai colloqui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831850" y="1421298"/>
            <a:ext cx="999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PUBBLICAZIONE GRADUATORIE! 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1944518"/>
            <a:ext cx="10515600" cy="47981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I Colloqui sono fissati : </a:t>
            </a:r>
          </a:p>
          <a:p>
            <a:pPr algn="just"/>
            <a:r>
              <a:rPr lang="it-IT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MARZO 2024 DALLE 9.00 PER ISCRITTI A CDL MAGISTRALI</a:t>
            </a:r>
          </a:p>
          <a:p>
            <a:pPr algn="just"/>
            <a:r>
              <a:rPr lang="it-IT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MARZO 2024 DALLE 9.00 PER ISCRITTI A CDL TRIENNALI</a:t>
            </a:r>
          </a:p>
          <a:p>
            <a:pPr algn="just"/>
            <a:r>
              <a:rPr lang="it-IT" u="sng" dirty="0">
                <a:solidFill>
                  <a:schemeClr val="tx1"/>
                </a:solidFill>
              </a:rPr>
              <a:t>SEMPRE IN SMT1 e SMT2 POLO SANTA MARTA (via </a:t>
            </a:r>
            <a:r>
              <a:rPr lang="it-IT" u="sng" dirty="0" err="1">
                <a:solidFill>
                  <a:schemeClr val="tx1"/>
                </a:solidFill>
              </a:rPr>
              <a:t>Cantarane</a:t>
            </a:r>
            <a:r>
              <a:rPr lang="it-IT" u="sng" dirty="0">
                <a:solidFill>
                  <a:schemeClr val="tx1"/>
                </a:solidFill>
              </a:rPr>
              <a:t> 24 VR) </a:t>
            </a:r>
          </a:p>
          <a:p>
            <a:pPr algn="just"/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LA PRESENZA AI COLLOQUI E’ OBBLIGATORIA L’ASSENZA E’ CONSIDERATA RINUNCIA! 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i="1" dirty="0">
                <a:solidFill>
                  <a:schemeClr val="tx1"/>
                </a:solidFill>
              </a:rPr>
              <a:t>Sono esorati dall’essere presenti ai colloqui tutti coloro che hanno vinto una Borsa di Doppio titolo (Double Degree) per il medesimo anno accademico.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COSA PORTARE AI COLLOQUI? </a:t>
            </a:r>
          </a:p>
          <a:p>
            <a:pPr marL="342900" indent="-342900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DOCUMENTO D’IDENTITA’ VALIDO</a:t>
            </a:r>
          </a:p>
          <a:p>
            <a:pPr marL="342900" indent="-342900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LA </a:t>
            </a:r>
            <a:r>
              <a:rPr lang="it-IT" u="sng" dirty="0">
                <a:solidFill>
                  <a:schemeClr val="tx1"/>
                </a:solidFill>
              </a:rPr>
              <a:t>CERTIFICAZIONE LINGUISTICA </a:t>
            </a:r>
            <a:r>
              <a:rPr lang="it-IT" dirty="0">
                <a:solidFill>
                  <a:schemeClr val="tx1"/>
                </a:solidFill>
              </a:rPr>
              <a:t>richiesta dalla sede o quella di livello appena inferiore.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È bene, inoltre, aver verificato con attenzione l’offerta formativa della sede per cui si intende candidarsi. (guardare i criteri specifici richiesti!!) 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831850" y="1272920"/>
            <a:ext cx="999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COLLOQUI DI SELEZIONE! </a:t>
            </a:r>
          </a:p>
        </p:txBody>
      </p:sp>
      <p:sp>
        <p:nvSpPr>
          <p:cNvPr id="8" name="Freccia a sinistra 7"/>
          <p:cNvSpPr/>
          <p:nvPr/>
        </p:nvSpPr>
        <p:spPr>
          <a:xfrm>
            <a:off x="9231465" y="2178193"/>
            <a:ext cx="2170706" cy="906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538916" y="2367007"/>
            <a:ext cx="195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BENE </a:t>
            </a:r>
          </a:p>
        </p:txBody>
      </p:sp>
      <p:pic>
        <p:nvPicPr>
          <p:cNvPr id="10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1944518"/>
            <a:ext cx="10515600" cy="296896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Le preferenze segnate in fase di candidatura su Esse3 non sono vincolanti.</a:t>
            </a:r>
          </a:p>
          <a:p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vincolante la scelta definitiva che verrà fatta ai colloqui.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Tale scelta sarà inserita in Esse3 e dovrà essere formalmente accettata da ciascuno entro 4 giorni dalla pubblicazione </a:t>
            </a:r>
          </a:p>
          <a:p>
            <a:r>
              <a:rPr lang="it-IT" b="1" u="sng" dirty="0">
                <a:solidFill>
                  <a:schemeClr val="tx1"/>
                </a:solidFill>
              </a:rPr>
              <a:t>N.B. </a:t>
            </a:r>
            <a:r>
              <a:rPr lang="it-IT" dirty="0">
                <a:solidFill>
                  <a:schemeClr val="tx1"/>
                </a:solidFill>
              </a:rPr>
              <a:t>Se non si accetta entro i termini equivale a rinuncia e i posti rimasti vacanti verranno messi a disposizione in seconda selezione (MAGGIO 2024)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831850" y="1232125"/>
            <a:ext cx="999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COLLOQUI DI SELEZIONE!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4A2EB3-5986-4AAE-ACB8-6DAC2A2D4EC4}"/>
              </a:ext>
            </a:extLst>
          </p:cNvPr>
          <p:cNvSpPr txBox="1"/>
          <p:nvPr/>
        </p:nvSpPr>
        <p:spPr>
          <a:xfrm>
            <a:off x="106017" y="5208104"/>
            <a:ext cx="12085983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UNA VOLTA CHE HO ACCETTATO LA SEDE IN ESSE3 COSA DEVO FARE??????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404939"/>
            <a:ext cx="10515600" cy="490122"/>
          </a:xfrm>
        </p:spPr>
        <p:txBody>
          <a:bodyPr>
            <a:norm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APPLICATION FORM E LEARNING AGREEMENT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49" y="2054087"/>
            <a:ext cx="10917943" cy="458525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Controllare con attenzione le scadenze nella scheda della sede ospitante (soprattutto per partenze nel primo semestre!!!).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Fare </a:t>
            </a:r>
            <a:r>
              <a:rPr lang="it-IT" b="1" dirty="0">
                <a:solidFill>
                  <a:schemeClr val="tx1"/>
                </a:solidFill>
              </a:rPr>
              <a:t>Application </a:t>
            </a:r>
            <a:r>
              <a:rPr lang="it-IT" b="1" dirty="0" err="1">
                <a:solidFill>
                  <a:schemeClr val="tx1"/>
                </a:solidFill>
              </a:rPr>
              <a:t>form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(post nomination ufficiale dell’U.O. Mobilità Internazionale)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Seguire sempre le istruzioni e i </a:t>
            </a:r>
            <a:r>
              <a:rPr lang="it-IT" dirty="0" err="1">
                <a:solidFill>
                  <a:schemeClr val="tx1"/>
                </a:solidFill>
              </a:rPr>
              <a:t>form</a:t>
            </a:r>
            <a:r>
              <a:rPr lang="it-IT" dirty="0">
                <a:solidFill>
                  <a:schemeClr val="tx1"/>
                </a:solidFill>
              </a:rPr>
              <a:t> inviati dalla sede ospitante 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Per la compilazione del L.A. seguire le </a:t>
            </a:r>
            <a:r>
              <a:rPr lang="it-IT" dirty="0">
                <a:solidFill>
                  <a:schemeClr val="tx1"/>
                </a:solidFill>
                <a:hlinkClick r:id="rId2"/>
              </a:rPr>
              <a:t>Istruzioni compilazione L.A.</a:t>
            </a:r>
            <a:endParaRPr lang="it-IT" dirty="0">
              <a:solidFill>
                <a:schemeClr val="tx1"/>
              </a:solidFill>
            </a:endParaRPr>
          </a:p>
          <a:p>
            <a:pPr marL="812800" marR="219710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it-IT" sz="24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Concordare con il Presidente del Collegio Didattico gli esami da sostenere all’estero</a:t>
            </a:r>
            <a:r>
              <a:rPr lang="it-IT" sz="2400" spc="-5" dirty="0">
                <a:solidFill>
                  <a:schemeClr val="tx1"/>
                </a:solidFill>
                <a:cs typeface="Calibri Light" panose="020F0302020204030204" pitchFamily="34" charset="0"/>
              </a:rPr>
              <a:t>;</a:t>
            </a:r>
            <a:endParaRPr lang="it-IT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812800" marR="698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Prima approvazione del Learning Agreement via mail da parte del Presidente</a:t>
            </a:r>
            <a:r>
              <a:rPr lang="it-IT" sz="2400" spc="-5" dirty="0">
                <a:solidFill>
                  <a:schemeClr val="tx1"/>
                </a:solidFill>
                <a:cs typeface="Calibri Light" panose="020F0302020204030204" pitchFamily="34" charset="0"/>
              </a:rPr>
              <a:t>;</a:t>
            </a:r>
          </a:p>
          <a:p>
            <a:pPr marL="812800" marR="698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Presentazione del L.A. concordato via Esse3</a:t>
            </a:r>
            <a:r>
              <a:rPr lang="it-IT" sz="2400" spc="-5" dirty="0">
                <a:solidFill>
                  <a:schemeClr val="tx1"/>
                </a:solidFill>
                <a:cs typeface="Calibri Light" panose="020F0302020204030204" pitchFamily="34" charset="0"/>
              </a:rPr>
              <a:t>;</a:t>
            </a:r>
            <a:endParaRPr lang="it-IT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812800" marR="18923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Approvazione formale da parte dei </a:t>
            </a:r>
            <a:r>
              <a:rPr lang="it-IT" sz="240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Delegati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ai </a:t>
            </a:r>
            <a:r>
              <a:rPr lang="it-IT" sz="2400" spc="-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Progetti </a:t>
            </a:r>
            <a:r>
              <a:rPr lang="it-IT" sz="24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di Mobilità internazionale </a:t>
            </a:r>
            <a:r>
              <a:rPr lang="it-IT" sz="2400" spc="-5" dirty="0">
                <a:solidFill>
                  <a:schemeClr val="tx1"/>
                </a:solidFill>
                <a:cs typeface="Calibri Light" panose="020F0302020204030204" pitchFamily="34" charset="0"/>
              </a:rPr>
              <a:t>(</a:t>
            </a:r>
            <a:r>
              <a:rPr lang="it-IT" sz="2400" b="1" spc="-5" dirty="0">
                <a:solidFill>
                  <a:schemeClr val="tx1"/>
                </a:solidFill>
                <a:cs typeface="Calibri Light" panose="020F0302020204030204" pitchFamily="34" charset="0"/>
              </a:rPr>
              <a:t>Prof. Bruno Giacomello e Prof. Lapo Mola</a:t>
            </a:r>
            <a:r>
              <a:rPr lang="it-IT" sz="2400" spc="-5" dirty="0">
                <a:solidFill>
                  <a:schemeClr val="tx1"/>
                </a:solidFill>
                <a:cs typeface="Calibri Light" panose="020F0302020204030204" pitchFamily="34" charset="0"/>
              </a:rPr>
              <a:t>).</a:t>
            </a:r>
            <a:endParaRPr lang="it-IT" sz="2400" b="1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6076" y="2210670"/>
            <a:ext cx="10515600" cy="2957075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Ogni cambio del L.A. va concordato prima con il proprio Presidente di Collegio.</a:t>
            </a:r>
          </a:p>
          <a:p>
            <a:r>
              <a:rPr lang="it-IT" b="1" dirty="0">
                <a:solidFill>
                  <a:schemeClr val="tx1"/>
                </a:solidFill>
              </a:rPr>
              <a:t>Va poi fatto un cambio L.A su Esse3</a:t>
            </a:r>
          </a:p>
          <a:p>
            <a:r>
              <a:rPr lang="it-IT" b="1" dirty="0">
                <a:solidFill>
                  <a:schemeClr val="tx1"/>
                </a:solidFill>
              </a:rPr>
              <a:t>Tutto va sempre controfirmato dalla sede ospitante.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</a:t>
            </a:r>
            <a:r>
              <a:rPr lang="it-IT" dirty="0">
                <a:solidFill>
                  <a:schemeClr val="tx1"/>
                </a:solidFill>
              </a:rPr>
              <a:t>IL L.A. DEVE SEMPRE COINCIDERE CON IL TOR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8001040-2C95-4F98-8623-3A8BD8DA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8" y="1450202"/>
            <a:ext cx="10515600" cy="490122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 AGREEMENT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6076" y="2210671"/>
            <a:ext cx="10515600" cy="41762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COLLOQUI DI SELEZIONE E ASSEGNAZIONE BORSE </a:t>
            </a:r>
            <a:r>
              <a:rPr lang="it-IT" sz="1400" b="1" dirty="0">
                <a:solidFill>
                  <a:schemeClr val="tx1"/>
                </a:solidFill>
              </a:rPr>
              <a:t>(19 MARZO MAGISTRALI E 20 MARZO TRIENNALI)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INFODAY CON ASSEGNATARI DI BORSA DA NON PERDERE (DATA DA DEFINIRE)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COMPILAZIONE L.A.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CAMBI DI L.A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RICHIESTE SEDI OSPITANTI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OMOLOGAZIONE CFU AL RITORNO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…….</a:t>
            </a:r>
          </a:p>
          <a:p>
            <a:pPr lvl="1"/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POSSIBILITA’ DI SECONDE ASSEGNAZIONI (partenze solo 2° </a:t>
            </a:r>
            <a:r>
              <a:rPr lang="it-IT" b="1" dirty="0" err="1">
                <a:solidFill>
                  <a:schemeClr val="tx1"/>
                </a:solidFill>
              </a:rPr>
              <a:t>sem</a:t>
            </a:r>
            <a:r>
              <a:rPr lang="it-IT" b="1" dirty="0">
                <a:solidFill>
                  <a:schemeClr val="tx1"/>
                </a:solidFill>
              </a:rPr>
              <a:t> e solo mete semestrali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it-IT" dirty="0">
              <a:solidFill>
                <a:schemeClr val="tx1"/>
              </a:solidFill>
            </a:endParaRPr>
          </a:p>
          <a:p>
            <a:pPr lvl="1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8001040-2C95-4F98-8623-3A8BD8DA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4939"/>
            <a:ext cx="10515600" cy="49012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PROSSIMI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APPUNTAMENTI: 	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18096" y="365866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CA843FDF-FA4A-49B7-8F67-39983F47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2" y="1636301"/>
            <a:ext cx="10515600" cy="1355697"/>
          </a:xfrm>
        </p:spPr>
        <p:txBody>
          <a:bodyPr/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DUBBI O PERLESSITA’?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1FB8FE-1628-4B93-BF39-F48349D4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71209" y="3165297"/>
            <a:ext cx="6248445" cy="3358539"/>
          </a:xfrm>
          <a:prstGeom prst="rect">
            <a:avLst/>
          </a:prstGeom>
        </p:spPr>
      </p:pic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BC22285A-7A9F-44C4-8C0D-5DA1F6B1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C97A34F-B6E8-46BD-BC6F-DCD4BC16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2508">
            <a:off x="-28179" y="2655212"/>
            <a:ext cx="12651754" cy="126233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it-IT" sz="66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CANDIDATEVI E…. BUON ERASMUS! </a:t>
            </a:r>
          </a:p>
        </p:txBody>
      </p:sp>
    </p:spTree>
    <p:extLst>
      <p:ext uri="{BB962C8B-B14F-4D97-AF65-F5344CB8AC3E}">
        <p14:creationId xmlns:p14="http://schemas.microsoft.com/office/powerpoint/2010/main" val="35096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15686-B5EA-73C9-00A5-DC75CF14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63" y="303560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trovo le informazioni utili?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53" y="2073237"/>
            <a:ext cx="9450721" cy="683878"/>
          </a:xfrm>
        </p:spPr>
        <p:txBody>
          <a:bodyPr>
            <a:noAutofit/>
          </a:bodyPr>
          <a:lstStyle/>
          <a:p>
            <a:r>
              <a:rPr lang="it-IT" sz="3600" dirty="0">
                <a:hlinkClick r:id="rId2"/>
              </a:rPr>
              <a:t>Segreteria Corsi di Studio Economia - Erasmus</a:t>
            </a:r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76087" y="1337022"/>
            <a:ext cx="95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DIDATTICA, SEDI, COLLOQUI SELEZIONE, RICHIESTA CERTIFICATI, OMOLOGAZIONE ….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31638" y="4022800"/>
            <a:ext cx="950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FINANZIARIE, BANDO, GRADUATORIA, ACCETTAZIONE SEDE….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 txBox="1">
            <a:spLocks/>
          </p:cNvSpPr>
          <p:nvPr/>
        </p:nvSpPr>
        <p:spPr>
          <a:xfrm>
            <a:off x="830516" y="4428129"/>
            <a:ext cx="9450721" cy="6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hlinkClick r:id="rId2"/>
              </a:rPr>
              <a:t>Mobilità Internazionale - Bando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0514" y="5112007"/>
            <a:ext cx="930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</a:t>
            </a:r>
            <a:r>
              <a:rPr lang="it-IT" dirty="0" smtClean="0"/>
              <a:t>FRONT-OFFICE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Lunedì, mercoledì e venerdì 9.00 – 13.00 	</a:t>
            </a:r>
            <a:r>
              <a:rPr lang="it-IT" b="1" dirty="0"/>
              <a:t>0458028004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830514" y="2771210"/>
            <a:ext cx="92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FRONT-OFFICE ECONOMIA -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Lunedì e giovedì 9.30 – 12.30             </a:t>
            </a:r>
            <a:r>
              <a:rPr lang="it-IT" b="1" dirty="0" smtClean="0"/>
              <a:t>0458028073</a:t>
            </a:r>
            <a:endParaRPr lang="it-IT" b="1" dirty="0"/>
          </a:p>
        </p:txBody>
      </p:sp>
      <p:pic>
        <p:nvPicPr>
          <p:cNvPr id="12" name="Immagine 11" descr="Phone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3" y="5702081"/>
            <a:ext cx="453614" cy="294920"/>
          </a:xfrm>
          <a:prstGeom prst="rect">
            <a:avLst/>
          </a:prstGeom>
        </p:spPr>
      </p:pic>
      <p:pic>
        <p:nvPicPr>
          <p:cNvPr id="9" name="Immagine 8" descr="Phone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94" y="3384299"/>
            <a:ext cx="495511" cy="322160"/>
          </a:xfrm>
          <a:prstGeom prst="rect">
            <a:avLst/>
          </a:prstGeom>
        </p:spPr>
      </p:pic>
      <p:pic>
        <p:nvPicPr>
          <p:cNvPr id="1026" name="Picture 2" descr="File:UniversitàVerona.svg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" y="56580"/>
            <a:ext cx="884205" cy="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" descr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963" y="3614965"/>
            <a:ext cx="401876" cy="40187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tangolo 10"/>
          <p:cNvSpPr/>
          <p:nvPr/>
        </p:nvSpPr>
        <p:spPr>
          <a:xfrm>
            <a:off x="830513" y="3641549"/>
            <a:ext cx="547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Gruppo </a:t>
            </a:r>
            <a:r>
              <a:rPr lang="it-IT" dirty="0" err="1" smtClean="0"/>
              <a:t>Facebook</a:t>
            </a:r>
            <a:r>
              <a:rPr lang="it-IT" dirty="0" smtClean="0"/>
              <a:t> </a:t>
            </a:r>
            <a:r>
              <a:rPr lang="it-IT" i="1" dirty="0" smtClean="0"/>
              <a:t>Erasmus+ UNIVR – Area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DBED1-B24F-4F99-AD91-C007A850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13" y="406691"/>
            <a:ext cx="10515600" cy="1014608"/>
          </a:xfrm>
        </p:spPr>
        <p:txBody>
          <a:bodyPr>
            <a:normAutofit/>
          </a:bodyPr>
          <a:lstStyle/>
          <a:p>
            <a:r>
              <a:rPr lang="it-IT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GLOSSARIO DEI TERMINI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563ECB-B128-4D24-B19C-0D7A505D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59" y="1421298"/>
            <a:ext cx="11652233" cy="503001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NOMINATION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UNIVR COMUNICA IL VOSTRO NOMINATIVO ALLA SEDE OSPITANTE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APPLICATION FORM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MODULO DI CANDIDATURA PRESSO LA SEDE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CERTIFICAZIONE LINGUISTICA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CERTIFICAZIONE COMPLETA SULLA BASE DELLA SCHEDA SEDE PARTNER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L.A.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LEARNING AGREEMENT PIANO ESAMI ESTERI/ITALIA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T.O.R.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TRANSCRIPT OF RECORDS  CERTIFICATO CON ESAMI (andata e ritorno)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ATTESTAZIONE DI SOGGIORNO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1900" dirty="0">
                <a:solidFill>
                  <a:schemeClr val="tx1"/>
                </a:solidFill>
                <a:sym typeface="Wingdings" panose="05000000000000000000" pitchFamily="2" charset="2"/>
              </a:rPr>
              <a:t>DOCUMENTO IN CUI VENGONO SEGNATE DATE DI ARRIVO E PARTENZA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A4BCB9-7572-45AB-AD75-01C10068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17124" cy="7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5804" y="259342"/>
            <a:ext cx="8495031" cy="7551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165804" y="1265430"/>
            <a:ext cx="700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andare in Erasmus? </a:t>
            </a:r>
          </a:p>
        </p:txBody>
      </p:sp>
      <p:sp>
        <p:nvSpPr>
          <p:cNvPr id="7" name="CasellaDiTesto 3"/>
          <p:cNvSpPr txBox="1"/>
          <p:nvPr/>
        </p:nvSpPr>
        <p:spPr>
          <a:xfrm>
            <a:off x="563963" y="2230969"/>
            <a:ext cx="11410120" cy="4304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defRPr sz="3200" b="1">
                <a:solidFill>
                  <a:srgbClr val="17375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Bonus </a:t>
            </a:r>
            <a:r>
              <a:rPr sz="36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mobilità</a:t>
            </a:r>
            <a:r>
              <a:rPr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sz="36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nel</a:t>
            </a:r>
            <a:r>
              <a:rPr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sz="36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punteggio</a:t>
            </a:r>
            <a:r>
              <a:rPr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sz="36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laurea</a:t>
            </a:r>
            <a:endParaRPr sz="3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defRPr sz="3200" b="1">
                <a:solidFill>
                  <a:srgbClr val="17375E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algn="just"/>
            <a:r>
              <a:rPr lang="it-IT" sz="2400" b="1" dirty="0">
                <a:latin typeface="ArialMT"/>
              </a:rPr>
              <a:t>V</a:t>
            </a:r>
            <a:r>
              <a:rPr lang="it-IT" sz="2400" b="1" dirty="0">
                <a:effectLst/>
                <a:latin typeface="ArialMT"/>
              </a:rPr>
              <a:t>erranno attribuiti 2 punti aggiuntivi ai fini della determinazione del punteggio finale di laurea </a:t>
            </a:r>
          </a:p>
          <a:p>
            <a:pPr algn="just"/>
            <a:endParaRPr lang="it-IT" sz="2400" b="1" dirty="0">
              <a:latin typeface="ArialMT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Alle studentesse e agli studenti che soddisfino entrambe le seguenti condizioni: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corso del ciclo di studi abbiano acquisito il riconoscimento in carriera di </a:t>
            </a:r>
            <a:r>
              <a:rPr lang="it-IT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almeno 12 CFU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conseguiti in mobilità internazionale;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conseguano il titolo finale </a:t>
            </a:r>
            <a:r>
              <a:rPr lang="it-IT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entro la durata normale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Corso di Studi.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400" b="1" dirty="0"/>
          </a:p>
        </p:txBody>
      </p:sp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119" y="1178990"/>
            <a:ext cx="10515600" cy="723361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posso fare in Erasmus?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8"/>
          <p:cNvSpPr txBox="1"/>
          <p:nvPr/>
        </p:nvSpPr>
        <p:spPr>
          <a:xfrm>
            <a:off x="182880" y="1703568"/>
            <a:ext cx="11831540" cy="597535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1055"/>
              </a:spcBef>
            </a:pPr>
            <a:r>
              <a:rPr lang="it-IT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</a:rPr>
              <a:t>Esami da piano di studi</a:t>
            </a:r>
          </a:p>
          <a:p>
            <a:pPr marL="54610" algn="just">
              <a:lnSpc>
                <a:spcPct val="100000"/>
              </a:lnSpc>
              <a:spcBef>
                <a:spcPts val="1055"/>
              </a:spcBef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titolo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u="sng" spc="-10" dirty="0">
                <a:latin typeface="Calibri" panose="020F0502020204030204" pitchFamily="34" charset="0"/>
                <a:cs typeface="Calibri" panose="020F0502020204030204" pitchFamily="34" charset="0"/>
              </a:rPr>
              <a:t>NON ESAUSTIVO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pubblicato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Tabelle Esami riconosciuti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l’elenco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degli </a:t>
            </a:r>
            <a:r>
              <a:rPr sz="1600" u="heavy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insegnamenti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riconosciuti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negli 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A.A.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precedenti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, suddivisi per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Area Linguistica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Corso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Laurea/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Laurea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Magistrale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spc="-40" dirty="0">
                <a:latin typeface="Calibri" panose="020F0502020204030204" pitchFamily="34" charset="0"/>
                <a:cs typeface="Calibri" panose="020F0502020204030204" pitchFamily="34" charset="0"/>
              </a:rPr>
              <a:t>Tali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elenchi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devono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servire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spunto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nessun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vista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probabilità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modifica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programmi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anno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anno,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possono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considerarsi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approvati senza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riconoscimento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formale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Presidente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Collegio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Didattico</a:t>
            </a:r>
            <a:r>
              <a:rPr lang="it-IT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né esauriscono l’offerta formativa disponibile nella sede ospitante.</a:t>
            </a:r>
          </a:p>
          <a:p>
            <a:pPr marL="54610" algn="ctr">
              <a:lnSpc>
                <a:spcPct val="100000"/>
              </a:lnSpc>
              <a:spcBef>
                <a:spcPts val="1055"/>
              </a:spcBef>
            </a:pPr>
            <a:r>
              <a:rPr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Esami</a:t>
            </a:r>
            <a:r>
              <a:rPr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scelta</a:t>
            </a:r>
            <a:r>
              <a:rPr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liber</a:t>
            </a:r>
            <a:r>
              <a:rPr lang="it-IT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caso di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esami a </a:t>
            </a:r>
            <a:r>
              <a:rPr sz="1600" u="heavy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scelta</a:t>
            </a:r>
            <a:r>
              <a:rPr lang="it-IT" sz="1600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libera</a:t>
            </a:r>
            <a:r>
              <a:rPr lang="it-IT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riconoscimento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dell’insegnamento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straniero 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viene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rilasciato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dal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Presidente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Collegio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Didattico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sulla base della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sua 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coerenza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percorso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 studi dello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studente.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sz="1600" spc="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l’equipollenza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corso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specifico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dell’Università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6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Verona.</a:t>
            </a:r>
            <a:endParaRPr lang="it-IT" sz="16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>
              <a:tabLst>
                <a:tab pos="354965" algn="l"/>
                <a:tab pos="355600" algn="l"/>
              </a:tabLst>
            </a:pPr>
            <a:endParaRPr lang="it-IT" sz="16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r>
              <a:rPr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Tesi</a:t>
            </a:r>
            <a:r>
              <a:rPr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all’Estero</a:t>
            </a:r>
            <a:endParaRPr lang="it-IT" sz="2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Parte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utile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1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stesura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5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tesi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600" u="heavy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laurea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magistrale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svolto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all’estero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durante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Erasmus+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valutato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assieme al proprio relatore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 un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massimo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CFU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eventualità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studente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richiederà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apposita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relatore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tesi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sz="16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darà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evidenza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  <a:r>
              <a:rPr sz="16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Agreement.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A tale scopo, lo studente deve individuare in sede un supervisor/co-autore che attesti le attività svolte.</a:t>
            </a:r>
          </a:p>
          <a:p>
            <a:pPr marL="54610" algn="ctr">
              <a:lnSpc>
                <a:spcPct val="100000"/>
              </a:lnSpc>
              <a:spcBef>
                <a:spcPts val="1055"/>
              </a:spcBef>
            </a:pPr>
            <a:r>
              <a:rPr lang="it-IT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</a:p>
          <a:p>
            <a:pPr marL="12700" marR="73025" algn="just">
              <a:tabLst>
                <a:tab pos="354965" algn="l"/>
                <a:tab pos="3556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Può essere svolto uno stage durante il periodo di permanenza all’estero. Tale tirocinio deve essere promosso dall’Ateneo ospitante e inserito nel L.A. per far si che i CFU conseguiti valgano per i crediti della borsa.</a:t>
            </a:r>
            <a:endParaRPr lang="it-IT" sz="16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endParaRPr lang="it-IT" sz="1600" u="sng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endParaRPr lang="it-IT" sz="1600" u="sng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endParaRPr lang="it-IT" sz="1600" u="sng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3025" algn="ctr">
              <a:tabLst>
                <a:tab pos="354965" algn="l"/>
                <a:tab pos="355600" algn="l"/>
              </a:tabLst>
            </a:pPr>
            <a:r>
              <a:rPr lang="it-IT" sz="1600" u="sng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996" y="1642386"/>
            <a:ext cx="10515600" cy="23838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DEVONO ESSERE TUTTI INSERITI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LEARNING AGREEMENT!!!!!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060450" y="4364539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OCCORRE QUINDI CHE AD OGNI MODIFICA D’ESAME, DI ATTIVITA’….SI PROCEDA A UN CAMBIO DEL L.A. SEGUENDO LA MODALITA’.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42541" y="5231958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TRANSCRIPT OF RECORDS (TOR) AL RIENTRO DALL’ERASMUS DEVE COMBACIARE PERFETTAMENTE CON IL VOSTRO L.A.</a:t>
            </a:r>
          </a:p>
        </p:txBody>
      </p:sp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335819"/>
            <a:ext cx="10515600" cy="81898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può partecipare?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8053" y="2154803"/>
            <a:ext cx="11251096" cy="45322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800" dirty="0">
                <a:solidFill>
                  <a:schemeClr val="tx1"/>
                </a:solidFill>
              </a:rPr>
              <a:t>Come scritto nel bando:</a:t>
            </a:r>
          </a:p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800" b="1" dirty="0">
                <a:solidFill>
                  <a:schemeClr val="tx1"/>
                </a:solidFill>
              </a:rPr>
              <a:t>Studenti iscritti al 1° ciclo: </a:t>
            </a:r>
            <a:r>
              <a:rPr lang="it-IT" sz="2800" b="1" u="sng" dirty="0">
                <a:solidFill>
                  <a:schemeClr val="tx1"/>
                </a:solidFill>
              </a:rPr>
              <a:t>laurea triennale </a:t>
            </a:r>
            <a:r>
              <a:rPr lang="it-IT" sz="2800" b="1" dirty="0">
                <a:solidFill>
                  <a:schemeClr val="tx1"/>
                </a:solidFill>
              </a:rPr>
              <a:t>(U</a:t>
            </a:r>
            <a:r>
              <a:rPr lang="it-IT" sz="2800" b="1" dirty="0" smtClean="0">
                <a:solidFill>
                  <a:schemeClr val="tx1"/>
                </a:solidFill>
              </a:rPr>
              <a:t>)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N.B</a:t>
            </a:r>
            <a:r>
              <a:rPr lang="it-IT" dirty="0">
                <a:solidFill>
                  <a:schemeClr val="tx1"/>
                </a:solidFill>
              </a:rPr>
              <a:t>.: gli studenti iscritti al 3° anno di una laurea triennale sono ammessi solo se: </a:t>
            </a:r>
            <a:r>
              <a:rPr lang="it-IT" dirty="0" smtClean="0">
                <a:solidFill>
                  <a:schemeClr val="tx1"/>
                </a:solidFill>
              </a:rPr>
              <a:t>hanno	acquisito </a:t>
            </a:r>
            <a:r>
              <a:rPr lang="it-IT" dirty="0">
                <a:solidFill>
                  <a:schemeClr val="tx1"/>
                </a:solidFill>
              </a:rPr>
              <a:t>al momento della selezione </a:t>
            </a:r>
            <a:r>
              <a:rPr lang="it-IT" u="sng" dirty="0">
                <a:solidFill>
                  <a:schemeClr val="tx1"/>
                </a:solidFill>
              </a:rPr>
              <a:t>almeno 90 CFU </a:t>
            </a:r>
            <a:r>
              <a:rPr lang="it-IT" dirty="0">
                <a:solidFill>
                  <a:schemeClr val="tx1"/>
                </a:solidFill>
              </a:rPr>
              <a:t>e dovranno risultare </a:t>
            </a:r>
            <a:r>
              <a:rPr lang="it-IT" u="sng" dirty="0">
                <a:solidFill>
                  <a:schemeClr val="tx1"/>
                </a:solidFill>
              </a:rPr>
              <a:t>iscritti per </a:t>
            </a:r>
            <a:r>
              <a:rPr lang="it-IT" dirty="0" smtClean="0">
                <a:solidFill>
                  <a:schemeClr val="tx1"/>
                </a:solidFill>
              </a:rPr>
              <a:t>	</a:t>
            </a:r>
            <a:r>
              <a:rPr lang="it-IT" u="sng" dirty="0" smtClean="0">
                <a:solidFill>
                  <a:schemeClr val="tx1"/>
                </a:solidFill>
              </a:rPr>
              <a:t>l’A.A</a:t>
            </a:r>
            <a:r>
              <a:rPr lang="it-IT" u="sng" dirty="0">
                <a:solidFill>
                  <a:schemeClr val="tx1"/>
                </a:solidFill>
              </a:rPr>
              <a:t>. 2024/25 ad un </a:t>
            </a:r>
            <a:r>
              <a:rPr lang="it-IT" u="sng" dirty="0" err="1">
                <a:solidFill>
                  <a:schemeClr val="tx1"/>
                </a:solidFill>
              </a:rPr>
              <a:t>CdLM</a:t>
            </a:r>
            <a:r>
              <a:rPr lang="it-IT" u="sng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dell’</a:t>
            </a:r>
            <a:r>
              <a:rPr lang="it-IT" dirty="0" err="1">
                <a:solidFill>
                  <a:schemeClr val="tx1"/>
                </a:solidFill>
              </a:rPr>
              <a:t>Universita</a:t>
            </a:r>
            <a:r>
              <a:rPr lang="it-IT" dirty="0">
                <a:solidFill>
                  <a:schemeClr val="tx1"/>
                </a:solidFill>
              </a:rPr>
              <a:t>̀ di Verona all’interno della stessa area </a:t>
            </a:r>
            <a:r>
              <a:rPr lang="it-IT" dirty="0" smtClean="0">
                <a:solidFill>
                  <a:schemeClr val="tx1"/>
                </a:solidFill>
              </a:rPr>
              <a:t>	disciplinare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lang="it-IT" dirty="0">
              <a:solidFill>
                <a:schemeClr val="tx1"/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800" b="1" dirty="0">
                <a:solidFill>
                  <a:schemeClr val="tx1"/>
                </a:solidFill>
              </a:rPr>
              <a:t>Studenti iscritti al 2° ciclo: laurea magistrale e master di primo livello (P</a:t>
            </a:r>
            <a:r>
              <a:rPr lang="it-IT" sz="2800" b="1" dirty="0" smtClean="0">
                <a:solidFill>
                  <a:schemeClr val="tx1"/>
                </a:solidFill>
              </a:rPr>
              <a:t>)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800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N.B</a:t>
            </a:r>
            <a:r>
              <a:rPr lang="it-IT" dirty="0">
                <a:solidFill>
                  <a:schemeClr val="tx1"/>
                </a:solidFill>
              </a:rPr>
              <a:t>.: gli studenti iscritti al 2° anno di una laurea magistrale possono partecipare se: la </a:t>
            </a:r>
            <a:r>
              <a:rPr lang="it-IT" dirty="0" smtClean="0">
                <a:solidFill>
                  <a:schemeClr val="tx1"/>
                </a:solidFill>
              </a:rPr>
              <a:t>	mobilità </a:t>
            </a:r>
            <a:r>
              <a:rPr lang="it-IT" dirty="0">
                <a:solidFill>
                  <a:schemeClr val="tx1"/>
                </a:solidFill>
              </a:rPr>
              <a:t>si svolge nel </a:t>
            </a:r>
            <a:r>
              <a:rPr lang="it-IT" u="sng" dirty="0">
                <a:solidFill>
                  <a:schemeClr val="tx1"/>
                </a:solidFill>
              </a:rPr>
              <a:t>primo semestre </a:t>
            </a:r>
            <a:r>
              <a:rPr lang="it-IT" dirty="0">
                <a:solidFill>
                  <a:schemeClr val="tx1"/>
                </a:solidFill>
              </a:rPr>
              <a:t>e ha come finalità </a:t>
            </a:r>
            <a:r>
              <a:rPr lang="it-IT" u="sng" dirty="0">
                <a:solidFill>
                  <a:schemeClr val="tx1"/>
                </a:solidFill>
              </a:rPr>
              <a:t>l’acquisizione di CFU per ricerca </a:t>
            </a: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u="sng" dirty="0" smtClean="0">
                <a:solidFill>
                  <a:schemeClr val="tx1"/>
                </a:solidFill>
              </a:rPr>
              <a:t>tesi </a:t>
            </a:r>
            <a:r>
              <a:rPr lang="it-IT" dirty="0">
                <a:solidFill>
                  <a:schemeClr val="tx1"/>
                </a:solidFill>
              </a:rPr>
              <a:t>combinata con </a:t>
            </a:r>
            <a:r>
              <a:rPr lang="it-IT" u="sng" dirty="0">
                <a:solidFill>
                  <a:schemeClr val="tx1"/>
                </a:solidFill>
              </a:rPr>
              <a:t>al massimo un esame</a:t>
            </a:r>
            <a:r>
              <a:rPr lang="it-IT" dirty="0">
                <a:solidFill>
                  <a:schemeClr val="tx1"/>
                </a:solidFill>
              </a:rPr>
              <a:t>; e conseguono il titolo entro l’ultima sessione </a:t>
            </a:r>
            <a:r>
              <a:rPr lang="it-IT" dirty="0" smtClean="0">
                <a:solidFill>
                  <a:schemeClr val="tx1"/>
                </a:solidFill>
              </a:rPr>
              <a:t>	utile </a:t>
            </a:r>
            <a:r>
              <a:rPr lang="it-IT" dirty="0">
                <a:solidFill>
                  <a:schemeClr val="tx1"/>
                </a:solidFill>
              </a:rPr>
              <a:t>dell’A.A. 2024/2025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lang="it-IT" sz="22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2800" b="1" dirty="0">
                <a:solidFill>
                  <a:schemeClr val="tx1"/>
                </a:solidFill>
              </a:rPr>
              <a:t>Studenti iscritti al 3° ciclo: dottorato di ricerca, scuole di specializzazione (D).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581" y="1399430"/>
            <a:ext cx="10515600" cy="739471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sono i requisiti?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12581" y="2138901"/>
            <a:ext cx="10515600" cy="190508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>
                <a:solidFill>
                  <a:schemeClr val="tx1"/>
                </a:solidFill>
              </a:rPr>
              <a:t>Essere studenti </a:t>
            </a:r>
            <a:r>
              <a:rPr lang="it-IT" u="sng" dirty="0">
                <a:solidFill>
                  <a:schemeClr val="tx1"/>
                </a:solidFill>
              </a:rPr>
              <a:t>a tempo pieno e in corso </a:t>
            </a:r>
            <a:r>
              <a:rPr lang="it-IT" dirty="0">
                <a:solidFill>
                  <a:schemeClr val="tx1"/>
                </a:solidFill>
              </a:rPr>
              <a:t>di 1°, 2°, 3° ciclo.</a:t>
            </a:r>
          </a:p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>
                <a:solidFill>
                  <a:schemeClr val="tx1"/>
                </a:solidFill>
              </a:rPr>
              <a:t>Possedere i </a:t>
            </a:r>
            <a:r>
              <a:rPr lang="it-IT" u="sng" dirty="0">
                <a:solidFill>
                  <a:schemeClr val="tx1"/>
                </a:solidFill>
              </a:rPr>
              <a:t>requisiti linguistici </a:t>
            </a:r>
            <a:r>
              <a:rPr lang="it-IT" dirty="0">
                <a:solidFill>
                  <a:schemeClr val="tx1"/>
                </a:solidFill>
              </a:rPr>
              <a:t>minimi specificati nella scheda sede partner dell’università ospitante.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>
                <a:solidFill>
                  <a:schemeClr val="tx1"/>
                </a:solidFill>
              </a:rPr>
              <a:t>Sarà compito dello studente acquisire la certificazione richiesta dalla sede partner </a:t>
            </a:r>
            <a:r>
              <a:rPr lang="it-IT" b="1" dirty="0">
                <a:solidFill>
                  <a:schemeClr val="tx1"/>
                </a:solidFill>
              </a:rPr>
              <a:t>entro la data di </a:t>
            </a:r>
            <a:r>
              <a:rPr lang="it-IT" b="1" i="1" dirty="0" err="1">
                <a:solidFill>
                  <a:schemeClr val="tx1"/>
                </a:solidFill>
              </a:rPr>
              <a:t>application</a:t>
            </a:r>
            <a:r>
              <a:rPr lang="it-IT" b="1" dirty="0">
                <a:solidFill>
                  <a:schemeClr val="tx1"/>
                </a:solidFill>
              </a:rPr>
              <a:t> o prima della partenza (verificare con la sede partner le scadenze!)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712581" y="4118152"/>
            <a:ext cx="10515600" cy="739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verificare i requisiti? 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712581" y="4931794"/>
            <a:ext cx="10515600" cy="207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SzPct val="100000"/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>
                <a:hlinkClick r:id="rId3"/>
              </a:rPr>
              <a:t>Scheda partner dell’università di interesse</a:t>
            </a:r>
            <a:r>
              <a:rPr lang="it-IT" dirty="0"/>
              <a:t>: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sym typeface="Helvetica"/>
              </a:rPr>
              <a:t>Verificare che la sede accetti studenti </a:t>
            </a:r>
            <a:r>
              <a:rPr lang="it-IT" dirty="0" err="1">
                <a:solidFill>
                  <a:srgbClr val="000000"/>
                </a:solidFill>
                <a:sym typeface="Helvetica"/>
              </a:rPr>
              <a:t>undergraduate</a:t>
            </a:r>
            <a:r>
              <a:rPr lang="it-IT" dirty="0">
                <a:solidFill>
                  <a:srgbClr val="000000"/>
                </a:solidFill>
                <a:sym typeface="Helvetica"/>
              </a:rPr>
              <a:t>/</a:t>
            </a:r>
            <a:r>
              <a:rPr lang="it-IT" dirty="0" err="1">
                <a:solidFill>
                  <a:srgbClr val="000000"/>
                </a:solidFill>
                <a:sym typeface="Helvetica"/>
              </a:rPr>
              <a:t>postgraduate</a:t>
            </a:r>
            <a:r>
              <a:rPr lang="it-IT" dirty="0">
                <a:solidFill>
                  <a:srgbClr val="000000"/>
                </a:solidFill>
                <a:sym typeface="Helvetica"/>
              </a:rPr>
              <a:t>;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sym typeface="Helvetica"/>
              </a:rPr>
              <a:t>Verificare la durata della borsa e i posti disponibili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sym typeface="Helvetica"/>
              </a:rPr>
              <a:t>Verificare i requisiti linguistici delle sedi di proprio interesse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Verificare ulteriori requisiti</a:t>
            </a:r>
            <a:endParaRPr lang="it-IT" dirty="0">
              <a:solidFill>
                <a:schemeClr val="tx1"/>
              </a:solidFill>
              <a:sym typeface="Helvetica"/>
            </a:endParaRPr>
          </a:p>
          <a:p>
            <a:pPr marL="571500" indent="-5715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lang="it-IT" dirty="0">
              <a:solidFill>
                <a:schemeClr val="tx1"/>
              </a:solidFill>
              <a:sym typeface="Calibri"/>
            </a:endParaRPr>
          </a:p>
        </p:txBody>
      </p:sp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510" y="1216757"/>
            <a:ext cx="8248539" cy="771069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dura l’esperienza Erasmus?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8970" y="1987826"/>
            <a:ext cx="10515600" cy="2146852"/>
          </a:xfrm>
        </p:spPr>
        <p:txBody>
          <a:bodyPr/>
          <a:lstStyle/>
          <a:p>
            <a:pPr algn="ctr"/>
            <a:r>
              <a:rPr lang="it-IT" b="1" u="sng" dirty="0">
                <a:solidFill>
                  <a:srgbClr val="FF0000"/>
                </a:solidFill>
              </a:rPr>
              <a:t>Da un minimo di 3 a un massimo di 12 mesi </a:t>
            </a:r>
          </a:p>
          <a:p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</a:t>
            </a:r>
            <a:r>
              <a:rPr lang="it-IT" dirty="0">
                <a:solidFill>
                  <a:schemeClr val="tx1"/>
                </a:solidFill>
              </a:rPr>
              <a:t>- </a:t>
            </a:r>
            <a:r>
              <a:rPr lang="it-IT" dirty="0" smtClean="0">
                <a:solidFill>
                  <a:schemeClr val="tx1"/>
                </a:solidFill>
              </a:rPr>
              <a:t>12 </a:t>
            </a:r>
            <a:r>
              <a:rPr lang="it-IT" dirty="0">
                <a:solidFill>
                  <a:schemeClr val="tx1"/>
                </a:solidFill>
              </a:rPr>
              <a:t>CFU riconosciuti in carriera per una borsa da 3 a 6 mesi </a:t>
            </a:r>
          </a:p>
          <a:p>
            <a:r>
              <a:rPr lang="it-IT" dirty="0">
                <a:solidFill>
                  <a:schemeClr val="tx1"/>
                </a:solidFill>
              </a:rPr>
              <a:t>      </a:t>
            </a:r>
            <a:r>
              <a:rPr lang="it-IT" dirty="0" smtClean="0">
                <a:solidFill>
                  <a:schemeClr val="tx1"/>
                </a:solidFill>
              </a:rPr>
              <a:t>   </a:t>
            </a:r>
            <a:r>
              <a:rPr lang="it-IT">
                <a:solidFill>
                  <a:schemeClr val="tx1"/>
                </a:solidFill>
              </a:rPr>
              <a:t>- </a:t>
            </a:r>
            <a:r>
              <a:rPr lang="it-IT" smtClean="0">
                <a:solidFill>
                  <a:schemeClr val="tx1"/>
                </a:solidFill>
              </a:rPr>
              <a:t>24 </a:t>
            </a:r>
            <a:r>
              <a:rPr lang="it-IT" dirty="0">
                <a:solidFill>
                  <a:schemeClr val="tx1"/>
                </a:solidFill>
              </a:rPr>
              <a:t>CFU riconosciuti per una borsa dai 7 ai 12 mesi.</a:t>
            </a:r>
          </a:p>
          <a:p>
            <a:r>
              <a:rPr lang="it-IT" dirty="0">
                <a:solidFill>
                  <a:schemeClr val="tx1"/>
                </a:solidFill>
              </a:rPr>
              <a:t>E SE NE FACCIO MENO??! 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RESTITUISCI LA BORSA PER INTERO!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87509" y="3691598"/>
            <a:ext cx="8248539" cy="771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posso fare in Erasmus? </a:t>
            </a: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48970" y="4462667"/>
            <a:ext cx="10515600" cy="2311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5000" dirty="0">
                <a:solidFill>
                  <a:schemeClr val="tx1"/>
                </a:solidFill>
              </a:rPr>
              <a:t>Sostenere esami pianificati, presso la sede ospitante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5000" dirty="0">
                <a:solidFill>
                  <a:schemeClr val="tx1"/>
                </a:solidFill>
              </a:rPr>
              <a:t>Sostenere esami a scelta libera (crediti di tipologia D/F)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5000" dirty="0">
                <a:solidFill>
                  <a:schemeClr val="tx1"/>
                </a:solidFill>
              </a:rPr>
              <a:t>Redigere la tesi di laurea </a:t>
            </a:r>
            <a:r>
              <a:rPr lang="it-IT" sz="5000" u="sng" dirty="0">
                <a:solidFill>
                  <a:schemeClr val="tx1"/>
                </a:solidFill>
              </a:rPr>
              <a:t>magistrale</a:t>
            </a:r>
            <a:r>
              <a:rPr lang="it-IT" sz="5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5000" dirty="0">
                <a:solidFill>
                  <a:schemeClr val="tx1"/>
                </a:solidFill>
              </a:rPr>
              <a:t>(previo accordo con il relatore e individuazione di un supervisor/co-relatore in sede)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it-IT" sz="5000" dirty="0">
                <a:solidFill>
                  <a:schemeClr val="tx1"/>
                </a:solidFill>
              </a:rPr>
              <a:t>Svolgere uno stage/tirocinio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9610884">
            <a:off x="6841279" y="4929601"/>
            <a:ext cx="5403730" cy="584775"/>
          </a:xfrm>
          <a:prstGeom prst="rect">
            <a:avLst/>
          </a:prstGeom>
          <a:noFill/>
          <a:effectLst>
            <a:glow rad="228600">
              <a:srgbClr val="C0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VA TUTTO INSERITO NEL L.A.!</a:t>
            </a:r>
          </a:p>
        </p:txBody>
      </p:sp>
      <p:pic>
        <p:nvPicPr>
          <p:cNvPr id="10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14664</TotalTime>
  <Words>1608</Words>
  <Application>Microsoft Office PowerPoint</Application>
  <PresentationFormat>Widescreen</PresentationFormat>
  <Paragraphs>152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Helvetica</vt:lpstr>
      <vt:lpstr>Wingdings</vt:lpstr>
      <vt:lpstr>Tema di Office</vt:lpstr>
      <vt:lpstr>Presentazione standard di PowerPoint</vt:lpstr>
      <vt:lpstr>Dove trovo le informazioni utili? </vt:lpstr>
      <vt:lpstr>GLOSSARIO DEI TERMINI</vt:lpstr>
      <vt:lpstr>Bando Erasmus+ a.a.2024-25</vt:lpstr>
      <vt:lpstr>Cosa posso fare in Erasmus? </vt:lpstr>
      <vt:lpstr>DEVONO ESSERE TUTTI INSERITI  NEL  LEARNING AGREEMENT!!!!!</vt:lpstr>
      <vt:lpstr>Chi può partecipare? </vt:lpstr>
      <vt:lpstr>Quali sono i requisiti? </vt:lpstr>
      <vt:lpstr>Quanto dura l’esperienza Erasmus? </vt:lpstr>
      <vt:lpstr>Procedura di assegnazioni Borse Erasmus</vt:lpstr>
      <vt:lpstr>Presentazione standard di PowerPoint</vt:lpstr>
      <vt:lpstr>Presentazione standard di PowerPoint</vt:lpstr>
      <vt:lpstr>Presentazione standard di PowerPoint</vt:lpstr>
      <vt:lpstr>APPLICATION FORM E LEARNING AGREEMENT</vt:lpstr>
      <vt:lpstr>LEARNING AGREEMENT</vt:lpstr>
      <vt:lpstr>PROSSIMI APPUNTAMENTI:  </vt:lpstr>
      <vt:lpstr>DOMANDE DUBBI O PERLESSITA’?</vt:lpstr>
      <vt:lpstr>CANDIDATEVI E…. BUON ERASMUS!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Micheloni</dc:creator>
  <cp:lastModifiedBy>Nicola Micheloni</cp:lastModifiedBy>
  <cp:revision>75</cp:revision>
  <dcterms:created xsi:type="dcterms:W3CDTF">2024-01-29T11:48:11Z</dcterms:created>
  <dcterms:modified xsi:type="dcterms:W3CDTF">2024-03-01T09:18:02Z</dcterms:modified>
</cp:coreProperties>
</file>