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Lst>
  <p:notesMasterIdLst>
    <p:notesMasterId r:id="rId23"/>
  </p:notesMasterIdLst>
  <p:sldIdLst>
    <p:sldId id="267" r:id="rId4"/>
    <p:sldId id="268" r:id="rId5"/>
    <p:sldId id="280" r:id="rId6"/>
    <p:sldId id="269" r:id="rId7"/>
    <p:sldId id="281" r:id="rId8"/>
    <p:sldId id="270" r:id="rId9"/>
    <p:sldId id="284" r:id="rId10"/>
    <p:sldId id="287" r:id="rId11"/>
    <p:sldId id="277" r:id="rId12"/>
    <p:sldId id="278" r:id="rId13"/>
    <p:sldId id="271" r:id="rId14"/>
    <p:sldId id="272" r:id="rId15"/>
    <p:sldId id="273" r:id="rId16"/>
    <p:sldId id="279" r:id="rId17"/>
    <p:sldId id="541" r:id="rId18"/>
    <p:sldId id="274" r:id="rId19"/>
    <p:sldId id="275" r:id="rId20"/>
    <p:sldId id="276" r:id="rId21"/>
    <p:sldId id="289"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4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F85497-5D1E-4882-9376-5AA93AB3210D}" type="datetimeFigureOut">
              <a:rPr lang="it-IT" smtClean="0"/>
              <a:t>16/04/2020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509B5-4F36-4C31-966F-4C423900333D}" type="slidenum">
              <a:rPr lang="it-IT" smtClean="0"/>
              <a:t>‹N›</a:t>
            </a:fld>
            <a:endParaRPr lang="it-IT"/>
          </a:p>
        </p:txBody>
      </p:sp>
    </p:spTree>
    <p:extLst>
      <p:ext uri="{BB962C8B-B14F-4D97-AF65-F5344CB8AC3E}">
        <p14:creationId xmlns:p14="http://schemas.microsoft.com/office/powerpoint/2010/main" val="81113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300" b="0" i="0" u="none" strike="noStrike" kern="1200" cap="none" spc="0" normalizeH="0" baseline="0" noProof="0">
                <a:ln>
                  <a:noFill/>
                </a:ln>
                <a:solidFill>
                  <a:srgbClr val="000000"/>
                </a:solidFill>
                <a:effectLst/>
                <a:uLnTx/>
                <a:uFillTx/>
                <a:latin typeface="Arial" charset="0"/>
                <a:ea typeface="ＭＳ Ｐゴシック" charset="0"/>
              </a:rPr>
              <a:t>Chiamulera - Farmaci e esercizio fisico AA 2011 2012</a:t>
            </a:r>
            <a:endParaRPr kumimoji="0" lang="en-US" sz="13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1996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05D241-5FAE-E34E-9173-611119A4FDF6}" type="slidenum">
              <a:rPr kumimoji="0" lang="it-IT" sz="1300" b="0" i="0" u="none" strike="noStrike" kern="1200" cap="none" spc="0" normalizeH="0" baseline="0" noProof="0">
                <a:ln>
                  <a:noFill/>
                </a:ln>
                <a:solidFill>
                  <a:srgbClr val="000000"/>
                </a:solidFill>
                <a:effectLst/>
                <a:uLnTx/>
                <a:uFillTx/>
                <a:latin typeface="Arial"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it-IT" sz="13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199684" name="Rectangle 7"/>
          <p:cNvSpPr txBox="1">
            <a:spLocks noGrp="1" noChangeArrowheads="1"/>
          </p:cNvSpPr>
          <p:nvPr/>
        </p:nvSpPr>
        <p:spPr bwMode="auto">
          <a:xfrm>
            <a:off x="4022725" y="9723438"/>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4" tIns="49522" rIns="99044" bIns="49522" anchor="b"/>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8B403C4-D498-524C-8F1E-9AEDBAB677C9}" type="slidenum">
              <a:rPr kumimoji="0" lang="it-IT" sz="1300" b="0" i="0" u="none" strike="noStrike" kern="1200" cap="none" spc="0" normalizeH="0" baseline="0" noProof="0">
                <a:ln>
                  <a:noFill/>
                </a:ln>
                <a:solidFill>
                  <a:srgbClr val="000000"/>
                </a:solidFill>
                <a:effectLst/>
                <a:uLnTx/>
                <a:uFillTx/>
                <a:latin typeface="Arial"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it-IT" sz="13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199685" name="Rectangle 2"/>
          <p:cNvSpPr>
            <a:spLocks noGrp="1" noRot="1" noChangeAspect="1" noChangeArrowheads="1" noTextEdit="1"/>
          </p:cNvSpPr>
          <p:nvPr>
            <p:ph type="sldImg"/>
          </p:nvPr>
        </p:nvSpPr>
        <p:spPr>
          <a:ln/>
        </p:spPr>
      </p:sp>
      <p:sp>
        <p:nvSpPr>
          <p:cNvPr id="1996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38591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14375" indent="-274638">
              <a:spcBef>
                <a:spcPct val="30000"/>
              </a:spcBef>
              <a:defRPr sz="1200">
                <a:solidFill>
                  <a:schemeClr val="tx1"/>
                </a:solidFill>
                <a:latin typeface="Times New Roman" panose="02020603050405020304" pitchFamily="18" charset="0"/>
              </a:defRPr>
            </a:lvl2pPr>
            <a:lvl3pPr marL="1098550" indent="-219075">
              <a:spcBef>
                <a:spcPct val="30000"/>
              </a:spcBef>
              <a:defRPr sz="1200">
                <a:solidFill>
                  <a:schemeClr val="tx1"/>
                </a:solidFill>
                <a:latin typeface="Times New Roman" panose="02020603050405020304" pitchFamily="18" charset="0"/>
              </a:defRPr>
            </a:lvl3pPr>
            <a:lvl4pPr marL="1538288" indent="-219075">
              <a:spcBef>
                <a:spcPct val="30000"/>
              </a:spcBef>
              <a:defRPr sz="1200">
                <a:solidFill>
                  <a:schemeClr val="tx1"/>
                </a:solidFill>
                <a:latin typeface="Times New Roman" panose="02020603050405020304" pitchFamily="18" charset="0"/>
              </a:defRPr>
            </a:lvl4pPr>
            <a:lvl5pPr marL="1978025" indent="-219075">
              <a:spcBef>
                <a:spcPct val="30000"/>
              </a:spcBef>
              <a:defRPr sz="1200">
                <a:solidFill>
                  <a:schemeClr val="tx1"/>
                </a:solidFill>
                <a:latin typeface="Times New Roman" panose="02020603050405020304" pitchFamily="18" charset="0"/>
              </a:defRPr>
            </a:lvl5pPr>
            <a:lvl6pPr marL="2435225" indent="-219075" eaLnBrk="0" fontAlgn="base" hangingPunct="0">
              <a:spcBef>
                <a:spcPct val="30000"/>
              </a:spcBef>
              <a:spcAft>
                <a:spcPct val="0"/>
              </a:spcAft>
              <a:defRPr sz="1200">
                <a:solidFill>
                  <a:schemeClr val="tx1"/>
                </a:solidFill>
                <a:latin typeface="Times New Roman" panose="02020603050405020304" pitchFamily="18" charset="0"/>
              </a:defRPr>
            </a:lvl6pPr>
            <a:lvl7pPr marL="2892425" indent="-219075" eaLnBrk="0" fontAlgn="base" hangingPunct="0">
              <a:spcBef>
                <a:spcPct val="30000"/>
              </a:spcBef>
              <a:spcAft>
                <a:spcPct val="0"/>
              </a:spcAft>
              <a:defRPr sz="1200">
                <a:solidFill>
                  <a:schemeClr val="tx1"/>
                </a:solidFill>
                <a:latin typeface="Times New Roman" panose="02020603050405020304" pitchFamily="18" charset="0"/>
              </a:defRPr>
            </a:lvl7pPr>
            <a:lvl8pPr marL="3349625" indent="-219075" eaLnBrk="0" fontAlgn="base" hangingPunct="0">
              <a:spcBef>
                <a:spcPct val="30000"/>
              </a:spcBef>
              <a:spcAft>
                <a:spcPct val="0"/>
              </a:spcAft>
              <a:defRPr sz="1200">
                <a:solidFill>
                  <a:schemeClr val="tx1"/>
                </a:solidFill>
                <a:latin typeface="Times New Roman" panose="02020603050405020304" pitchFamily="18" charset="0"/>
              </a:defRPr>
            </a:lvl8pPr>
            <a:lvl9pPr marL="3806825" indent="-21907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8CFA6F8-5A21-4A0B-8048-24EA601A27AF}" type="slidenum">
              <a:rPr lang="it-IT" altLang="it-IT" smtClean="0"/>
              <a:pPr>
                <a:spcBef>
                  <a:spcPct val="0"/>
                </a:spcBef>
              </a:pPr>
              <a:t>9</a:t>
            </a:fld>
            <a:endParaRPr lang="it-IT" altLang="it-IT"/>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712695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14375" indent="-274638">
              <a:spcBef>
                <a:spcPct val="30000"/>
              </a:spcBef>
              <a:defRPr sz="1200">
                <a:solidFill>
                  <a:schemeClr val="tx1"/>
                </a:solidFill>
                <a:latin typeface="Times New Roman" panose="02020603050405020304" pitchFamily="18" charset="0"/>
              </a:defRPr>
            </a:lvl2pPr>
            <a:lvl3pPr marL="1098550" indent="-219075">
              <a:spcBef>
                <a:spcPct val="30000"/>
              </a:spcBef>
              <a:defRPr sz="1200">
                <a:solidFill>
                  <a:schemeClr val="tx1"/>
                </a:solidFill>
                <a:latin typeface="Times New Roman" panose="02020603050405020304" pitchFamily="18" charset="0"/>
              </a:defRPr>
            </a:lvl3pPr>
            <a:lvl4pPr marL="1538288" indent="-219075">
              <a:spcBef>
                <a:spcPct val="30000"/>
              </a:spcBef>
              <a:defRPr sz="1200">
                <a:solidFill>
                  <a:schemeClr val="tx1"/>
                </a:solidFill>
                <a:latin typeface="Times New Roman" panose="02020603050405020304" pitchFamily="18" charset="0"/>
              </a:defRPr>
            </a:lvl4pPr>
            <a:lvl5pPr marL="1978025" indent="-219075">
              <a:spcBef>
                <a:spcPct val="30000"/>
              </a:spcBef>
              <a:defRPr sz="1200">
                <a:solidFill>
                  <a:schemeClr val="tx1"/>
                </a:solidFill>
                <a:latin typeface="Times New Roman" panose="02020603050405020304" pitchFamily="18" charset="0"/>
              </a:defRPr>
            </a:lvl5pPr>
            <a:lvl6pPr marL="2435225" indent="-219075" eaLnBrk="0" fontAlgn="base" hangingPunct="0">
              <a:spcBef>
                <a:spcPct val="30000"/>
              </a:spcBef>
              <a:spcAft>
                <a:spcPct val="0"/>
              </a:spcAft>
              <a:defRPr sz="1200">
                <a:solidFill>
                  <a:schemeClr val="tx1"/>
                </a:solidFill>
                <a:latin typeface="Times New Roman" panose="02020603050405020304" pitchFamily="18" charset="0"/>
              </a:defRPr>
            </a:lvl6pPr>
            <a:lvl7pPr marL="2892425" indent="-219075" eaLnBrk="0" fontAlgn="base" hangingPunct="0">
              <a:spcBef>
                <a:spcPct val="30000"/>
              </a:spcBef>
              <a:spcAft>
                <a:spcPct val="0"/>
              </a:spcAft>
              <a:defRPr sz="1200">
                <a:solidFill>
                  <a:schemeClr val="tx1"/>
                </a:solidFill>
                <a:latin typeface="Times New Roman" panose="02020603050405020304" pitchFamily="18" charset="0"/>
              </a:defRPr>
            </a:lvl7pPr>
            <a:lvl8pPr marL="3349625" indent="-219075" eaLnBrk="0" fontAlgn="base" hangingPunct="0">
              <a:spcBef>
                <a:spcPct val="30000"/>
              </a:spcBef>
              <a:spcAft>
                <a:spcPct val="0"/>
              </a:spcAft>
              <a:defRPr sz="1200">
                <a:solidFill>
                  <a:schemeClr val="tx1"/>
                </a:solidFill>
                <a:latin typeface="Times New Roman" panose="02020603050405020304" pitchFamily="18" charset="0"/>
              </a:defRPr>
            </a:lvl8pPr>
            <a:lvl9pPr marL="3806825" indent="-2190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F45C9F-B683-48D3-90D9-73FF3D7E2533}" type="slidenum">
              <a:rPr kumimoji="0" lang="it-IT" altLang="it-IT"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it-IT" altLang="it-IT"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4057020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egnaposto immagine diapositiva 1"/>
          <p:cNvSpPr>
            <a:spLocks noGrp="1" noRot="1" noChangeAspect="1" noChangeArrowheads="1" noTextEdit="1"/>
          </p:cNvSpPr>
          <p:nvPr>
            <p:ph type="sldImg"/>
          </p:nvPr>
        </p:nvSpPr>
        <p:spPr>
          <a:ln/>
        </p:spPr>
      </p:sp>
      <p:sp>
        <p:nvSpPr>
          <p:cNvPr id="23142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t-IT" altLang="it-IT"/>
          </a:p>
        </p:txBody>
      </p:sp>
      <p:sp>
        <p:nvSpPr>
          <p:cNvPr id="23142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71525" indent="-295275">
              <a:spcBef>
                <a:spcPct val="30000"/>
              </a:spcBef>
              <a:defRPr sz="1200">
                <a:solidFill>
                  <a:schemeClr val="tx1"/>
                </a:solidFill>
                <a:latin typeface="Times New Roman" panose="02020603050405020304" pitchFamily="18" charset="0"/>
              </a:defRPr>
            </a:lvl2pPr>
            <a:lvl3pPr marL="1189038" indent="-236538">
              <a:spcBef>
                <a:spcPct val="30000"/>
              </a:spcBef>
              <a:defRPr sz="1200">
                <a:solidFill>
                  <a:schemeClr val="tx1"/>
                </a:solidFill>
                <a:latin typeface="Times New Roman" panose="02020603050405020304" pitchFamily="18" charset="0"/>
              </a:defRPr>
            </a:lvl3pPr>
            <a:lvl4pPr marL="1665288" indent="-236538">
              <a:spcBef>
                <a:spcPct val="30000"/>
              </a:spcBef>
              <a:defRPr sz="1200">
                <a:solidFill>
                  <a:schemeClr val="tx1"/>
                </a:solidFill>
                <a:latin typeface="Times New Roman" panose="02020603050405020304" pitchFamily="18" charset="0"/>
              </a:defRPr>
            </a:lvl4pPr>
            <a:lvl5pPr marL="2141538" indent="-236538">
              <a:spcBef>
                <a:spcPct val="30000"/>
              </a:spcBef>
              <a:defRPr sz="1200">
                <a:solidFill>
                  <a:schemeClr val="tx1"/>
                </a:solidFill>
                <a:latin typeface="Times New Roman" panose="02020603050405020304" pitchFamily="18" charset="0"/>
              </a:defRPr>
            </a:lvl5pPr>
            <a:lvl6pPr marL="2598738" indent="-236538" eaLnBrk="0" fontAlgn="base" hangingPunct="0">
              <a:spcBef>
                <a:spcPct val="30000"/>
              </a:spcBef>
              <a:spcAft>
                <a:spcPct val="0"/>
              </a:spcAft>
              <a:defRPr sz="1200">
                <a:solidFill>
                  <a:schemeClr val="tx1"/>
                </a:solidFill>
                <a:latin typeface="Times New Roman" panose="02020603050405020304" pitchFamily="18" charset="0"/>
              </a:defRPr>
            </a:lvl6pPr>
            <a:lvl7pPr marL="3055938" indent="-236538" eaLnBrk="0" fontAlgn="base" hangingPunct="0">
              <a:spcBef>
                <a:spcPct val="30000"/>
              </a:spcBef>
              <a:spcAft>
                <a:spcPct val="0"/>
              </a:spcAft>
              <a:defRPr sz="1200">
                <a:solidFill>
                  <a:schemeClr val="tx1"/>
                </a:solidFill>
                <a:latin typeface="Times New Roman" panose="02020603050405020304" pitchFamily="18" charset="0"/>
              </a:defRPr>
            </a:lvl7pPr>
            <a:lvl8pPr marL="3513138" indent="-236538" eaLnBrk="0" fontAlgn="base" hangingPunct="0">
              <a:spcBef>
                <a:spcPct val="30000"/>
              </a:spcBef>
              <a:spcAft>
                <a:spcPct val="0"/>
              </a:spcAft>
              <a:defRPr sz="1200">
                <a:solidFill>
                  <a:schemeClr val="tx1"/>
                </a:solidFill>
                <a:latin typeface="Times New Roman" panose="02020603050405020304" pitchFamily="18" charset="0"/>
              </a:defRPr>
            </a:lvl8pPr>
            <a:lvl9pPr marL="3970338" indent="-23653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193797-F2A1-40EF-B19F-C62E2B340AAC}" type="slidenum">
              <a:rPr kumimoji="0" lang="it-IT" altLang="it-IT" sz="13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it-IT" altLang="it-IT" sz="1300" b="0" i="0" u="none" strike="noStrike" kern="1200" cap="none" spc="0" normalizeH="0" baseline="0" noProof="0">
              <a:ln>
                <a:noFill/>
              </a:ln>
              <a:solidFill>
                <a:srgbClr val="000000"/>
              </a:solidFill>
              <a:effectLst/>
              <a:uLnTx/>
              <a:uFillTx/>
              <a:latin typeface="Calibri" panose="020F0502020204030204" pitchFamily="34" charset="0"/>
              <a:ea typeface="ＭＳ Ｐゴシック" charset="0"/>
            </a:endParaRPr>
          </a:p>
        </p:txBody>
      </p:sp>
    </p:spTree>
    <p:extLst>
      <p:ext uri="{BB962C8B-B14F-4D97-AF65-F5344CB8AC3E}">
        <p14:creationId xmlns:p14="http://schemas.microsoft.com/office/powerpoint/2010/main" val="1145608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0300E5-C1DE-4A88-86DB-7B92738DAEAB}" type="slidenum">
              <a:rPr kumimoji="0" lang="it-IT" altLang="it-IT"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it-IT" altLang="it-IT"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charset="0"/>
            </a:endParaRPr>
          </a:p>
        </p:txBody>
      </p:sp>
      <p:sp>
        <p:nvSpPr>
          <p:cNvPr id="234499" name="Rectangle 2"/>
          <p:cNvSpPr>
            <a:spLocks noGrp="1" noRot="1" noChangeAspect="1" noChangeArrowheads="1" noTextEdit="1"/>
          </p:cNvSpPr>
          <p:nvPr>
            <p:ph type="sldImg"/>
          </p:nvPr>
        </p:nvSpPr>
        <p:spPr>
          <a:xfrm>
            <a:off x="1093788" y="857250"/>
            <a:ext cx="4611687" cy="3457575"/>
          </a:xfrm>
          <a:ln/>
        </p:spPr>
      </p:sp>
      <p:sp>
        <p:nvSpPr>
          <p:cNvPr id="234500" name="Rectangle 3"/>
          <p:cNvSpPr>
            <a:spLocks noGrp="1" noChangeArrowheads="1"/>
          </p:cNvSpPr>
          <p:nvPr>
            <p:ph type="body" idx="1"/>
          </p:nvPr>
        </p:nvSpPr>
        <p:spPr>
          <a:xfrm>
            <a:off x="908050" y="4706938"/>
            <a:ext cx="4981575" cy="4395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150509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A5EA6E8-C5CA-408F-AC8C-32E192DC31A8}" type="slidenum">
              <a:rPr lang="it-IT" altLang="it-IT" smtClean="0"/>
              <a:pPr>
                <a:spcBef>
                  <a:spcPct val="0"/>
                </a:spcBef>
              </a:pPr>
              <a:t>14</a:t>
            </a:fld>
            <a:endParaRPr lang="it-IT" altLang="it-IT"/>
          </a:p>
        </p:txBody>
      </p:sp>
      <p:sp>
        <p:nvSpPr>
          <p:cNvPr id="266243" name="Rectangle 2"/>
          <p:cNvSpPr>
            <a:spLocks noGrp="1" noRot="1" noChangeAspect="1" noChangeArrowheads="1" noTextEdit="1"/>
          </p:cNvSpPr>
          <p:nvPr>
            <p:ph type="sldImg"/>
          </p:nvPr>
        </p:nvSpPr>
        <p:spPr>
          <a:xfrm>
            <a:off x="327025" y="857250"/>
            <a:ext cx="6145213" cy="3457575"/>
          </a:xfrm>
          <a:ln/>
        </p:spPr>
      </p:sp>
      <p:sp>
        <p:nvSpPr>
          <p:cNvPr id="266244" name="Rectangle 3"/>
          <p:cNvSpPr>
            <a:spLocks noGrp="1" noChangeArrowheads="1"/>
          </p:cNvSpPr>
          <p:nvPr>
            <p:ph type="body" idx="1"/>
          </p:nvPr>
        </p:nvSpPr>
        <p:spPr>
          <a:xfrm>
            <a:off x="908050" y="4706938"/>
            <a:ext cx="4981575" cy="43957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3179207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93988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381448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3938219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4093637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grafico 3"/>
          <p:cNvSpPr>
            <a:spLocks noGrp="1"/>
          </p:cNvSpPr>
          <p:nvPr>
            <p:ph type="chart" sz="half" idx="2"/>
          </p:nvPr>
        </p:nvSpPr>
        <p:spPr>
          <a:xfrm>
            <a:off x="6197600" y="1600201"/>
            <a:ext cx="5384800" cy="4525963"/>
          </a:xfrm>
        </p:spPr>
        <p:txBody>
          <a:bodyPr/>
          <a:lstStyle/>
          <a:p>
            <a:pPr lvl="0"/>
            <a:endParaRPr lang="it-IT" noProof="0"/>
          </a:p>
        </p:txBody>
      </p:sp>
      <p:sp>
        <p:nvSpPr>
          <p:cNvPr id="5"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880307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
            <a:ext cx="12192000" cy="6918325"/>
            <a:chOff x="0" y="0"/>
            <a:chExt cx="5760" cy="4358"/>
          </a:xfrm>
        </p:grpSpPr>
        <p:sp>
          <p:nvSpPr>
            <p:cNvPr id="5" name="Rectangle 3">
              <a:extLst>
                <a:ext uri="{FF2B5EF4-FFF2-40B4-BE49-F238E27FC236}">
                  <a16:creationId xmlns:a16="http://schemas.microsoft.com/office/drawing/2014/main" id="{20EFB1C1-5A1D-40BF-828E-D07963811CFC}"/>
                </a:ext>
              </a:extLst>
            </p:cNvPr>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1" hangingPunct="1">
                <a:defRPr/>
              </a:pPr>
              <a:endParaRPr lang="it-IT" sz="1800"/>
            </a:p>
          </p:txBody>
        </p:sp>
        <p:sp>
          <p:nvSpPr>
            <p:cNvPr id="6" name="Freeform 4">
              <a:extLst>
                <a:ext uri="{FF2B5EF4-FFF2-40B4-BE49-F238E27FC236}">
                  <a16:creationId xmlns:a16="http://schemas.microsoft.com/office/drawing/2014/main" id="{93DF5F32-DD7E-4D13-B771-82DDFAB8611E}"/>
                </a:ext>
              </a:extLst>
            </p:cNvPr>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1" hangingPunct="1">
                <a:defRPr/>
              </a:pPr>
              <a:endParaRPr lang="it-IT" sz="1800"/>
            </a:p>
          </p:txBody>
        </p:sp>
        <p:sp>
          <p:nvSpPr>
            <p:cNvPr id="7" name="Freeform 5">
              <a:extLst>
                <a:ext uri="{FF2B5EF4-FFF2-40B4-BE49-F238E27FC236}">
                  <a16:creationId xmlns:a16="http://schemas.microsoft.com/office/drawing/2014/main" id="{D0553806-24C1-40AA-ADE7-0611335B55DC}"/>
                </a:ext>
              </a:extLst>
            </p:cNvPr>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1" hangingPunct="1">
                <a:defRPr/>
              </a:pPr>
              <a:endParaRPr lang="it-IT" sz="1800"/>
            </a:p>
          </p:txBody>
        </p:sp>
        <p:sp>
          <p:nvSpPr>
            <p:cNvPr id="8" name="Freeform 6">
              <a:extLst>
                <a:ext uri="{FF2B5EF4-FFF2-40B4-BE49-F238E27FC236}">
                  <a16:creationId xmlns:a16="http://schemas.microsoft.com/office/drawing/2014/main" id="{0796F398-F6FA-4F03-BD8B-397FE7CF9AD3}"/>
                </a:ext>
              </a:extLst>
            </p:cNvPr>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1" hangingPunct="1">
                <a:defRPr/>
              </a:pPr>
              <a:endParaRPr lang="it-IT" sz="1800"/>
            </a:p>
          </p:txBody>
        </p:sp>
        <p:sp>
          <p:nvSpPr>
            <p:cNvPr id="9" name="Freeform 7">
              <a:extLst>
                <a:ext uri="{FF2B5EF4-FFF2-40B4-BE49-F238E27FC236}">
                  <a16:creationId xmlns:a16="http://schemas.microsoft.com/office/drawing/2014/main" id="{98FA4722-A4F4-4B0B-A2CB-510711B6C815}"/>
                </a:ext>
              </a:extLst>
            </p:cNvPr>
            <p:cNvSpPr>
              <a:spLocks/>
            </p:cNvSpPr>
            <p:nvPr/>
          </p:nvSpPr>
          <p:spPr bwMode="hidden">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defRPr/>
              </a:pPr>
              <a:endParaRPr lang="it-IT" sz="1800"/>
            </a:p>
          </p:txBody>
        </p:sp>
        <p:sp>
          <p:nvSpPr>
            <p:cNvPr id="10" name="Freeform 8">
              <a:extLst>
                <a:ext uri="{FF2B5EF4-FFF2-40B4-BE49-F238E27FC236}">
                  <a16:creationId xmlns:a16="http://schemas.microsoft.com/office/drawing/2014/main" id="{5F7B46C9-2D1B-4896-A267-514871FF9742}"/>
                </a:ext>
              </a:extLst>
            </p:cNvPr>
            <p:cNvSpPr>
              <a:spLocks/>
            </p:cNvSpPr>
            <p:nvPr/>
          </p:nvSpPr>
          <p:spPr bwMode="white">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1" hangingPunct="1">
                <a:defRPr/>
              </a:pPr>
              <a:endParaRPr lang="it-IT" sz="1800"/>
            </a:p>
          </p:txBody>
        </p:sp>
        <p:sp>
          <p:nvSpPr>
            <p:cNvPr id="11" name="Freeform 9">
              <a:extLst>
                <a:ext uri="{FF2B5EF4-FFF2-40B4-BE49-F238E27FC236}">
                  <a16:creationId xmlns:a16="http://schemas.microsoft.com/office/drawing/2014/main" id="{765B64AB-7462-4617-83F8-EEEE95E2A254}"/>
                </a:ext>
              </a:extLst>
            </p:cNvPr>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defRPr/>
              </a:pPr>
              <a:endParaRPr lang="it-IT" sz="1800"/>
            </a:p>
          </p:txBody>
        </p:sp>
        <p:sp>
          <p:nvSpPr>
            <p:cNvPr id="12" name="Freeform 10">
              <a:extLst>
                <a:ext uri="{FF2B5EF4-FFF2-40B4-BE49-F238E27FC236}">
                  <a16:creationId xmlns:a16="http://schemas.microsoft.com/office/drawing/2014/main" id="{AE964B32-386D-4147-A77F-DDCAA3B6ECD8}"/>
                </a:ext>
              </a:extLst>
            </p:cNvPr>
            <p:cNvSpPr>
              <a:spLocks/>
            </p:cNvSpPr>
            <p:nvPr/>
          </p:nvSpPr>
          <p:spPr bwMode="white">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1" hangingPunct="1">
                <a:defRPr/>
              </a:pPr>
              <a:endParaRPr lang="it-IT" sz="1800"/>
            </a:p>
          </p:txBody>
        </p:sp>
      </p:grpSp>
      <p:sp>
        <p:nvSpPr>
          <p:cNvPr id="4107" name="Rectangle 11"/>
          <p:cNvSpPr>
            <a:spLocks noGrp="1" noChangeArrowheads="1"/>
          </p:cNvSpPr>
          <p:nvPr>
            <p:ph type="ctrTitle"/>
          </p:nvPr>
        </p:nvSpPr>
        <p:spPr>
          <a:xfrm>
            <a:off x="914400" y="2286000"/>
            <a:ext cx="10363200" cy="1143000"/>
          </a:xfrm>
        </p:spPr>
        <p:txBody>
          <a:bodyPr/>
          <a:lstStyle>
            <a:lvl1pPr>
              <a:defRPr/>
            </a:lvl1pPr>
          </a:lstStyle>
          <a:p>
            <a:r>
              <a:rPr lang="it-IT"/>
              <a:t>Fare clic per modificare lo stile del titolo dello schema</a:t>
            </a:r>
          </a:p>
        </p:txBody>
      </p:sp>
      <p:sp>
        <p:nvSpPr>
          <p:cNvPr id="4108" name="Rectangle 12"/>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it-IT"/>
              <a:t>Fare clic per modificare lo stile del sottotitolo dello schema</a:t>
            </a:r>
          </a:p>
        </p:txBody>
      </p:sp>
      <p:sp>
        <p:nvSpPr>
          <p:cNvPr id="13" name="Rectangle 13">
            <a:extLst>
              <a:ext uri="{FF2B5EF4-FFF2-40B4-BE49-F238E27FC236}">
                <a16:creationId xmlns:a16="http://schemas.microsoft.com/office/drawing/2014/main" id="{3EED84BF-BFA4-41AF-8806-5477B17E95C9}"/>
              </a:ext>
            </a:extLst>
          </p:cNvPr>
          <p:cNvSpPr>
            <a:spLocks noGrp="1" noChangeArrowheads="1"/>
          </p:cNvSpPr>
          <p:nvPr>
            <p:ph type="dt" sz="quarter" idx="10"/>
          </p:nvPr>
        </p:nvSpPr>
        <p:spPr/>
        <p:txBody>
          <a:bodyPr/>
          <a:lstStyle>
            <a:lvl1pPr>
              <a:spcBef>
                <a:spcPct val="0"/>
              </a:spcBef>
              <a:defRPr/>
            </a:lvl1pPr>
          </a:lstStyle>
          <a:p>
            <a:pPr>
              <a:defRPr/>
            </a:pPr>
            <a:endParaRPr lang="it-IT"/>
          </a:p>
        </p:txBody>
      </p:sp>
      <p:sp>
        <p:nvSpPr>
          <p:cNvPr id="14" name="Rectangle 14">
            <a:extLst>
              <a:ext uri="{FF2B5EF4-FFF2-40B4-BE49-F238E27FC236}">
                <a16:creationId xmlns:a16="http://schemas.microsoft.com/office/drawing/2014/main" id="{0D43DB6D-2C16-476C-8490-5159AFAA65AA}"/>
              </a:ext>
            </a:extLst>
          </p:cNvPr>
          <p:cNvSpPr>
            <a:spLocks noGrp="1" noChangeArrowheads="1"/>
          </p:cNvSpPr>
          <p:nvPr>
            <p:ph type="ftr" sz="quarter" idx="11"/>
          </p:nvPr>
        </p:nvSpPr>
        <p:spPr/>
        <p:txBody>
          <a:bodyPr/>
          <a:lstStyle>
            <a:lvl1pPr>
              <a:spcBef>
                <a:spcPct val="0"/>
              </a:spcBef>
              <a:defRPr/>
            </a:lvl1pPr>
          </a:lstStyle>
          <a:p>
            <a:pPr>
              <a:defRPr/>
            </a:pPr>
            <a:endParaRPr lang="it-IT"/>
          </a:p>
        </p:txBody>
      </p:sp>
      <p:sp>
        <p:nvSpPr>
          <p:cNvPr id="15" name="Rectangle 15">
            <a:extLst>
              <a:ext uri="{FF2B5EF4-FFF2-40B4-BE49-F238E27FC236}">
                <a16:creationId xmlns:a16="http://schemas.microsoft.com/office/drawing/2014/main" id="{AF27A0E5-CF88-43D4-AC69-7CE6E4A20B9C}"/>
              </a:ext>
            </a:extLst>
          </p:cNvPr>
          <p:cNvSpPr>
            <a:spLocks noGrp="1" noChangeArrowheads="1"/>
          </p:cNvSpPr>
          <p:nvPr>
            <p:ph type="sldNum" sz="quarter" idx="12"/>
          </p:nvPr>
        </p:nvSpPr>
        <p:spPr/>
        <p:txBody>
          <a:bodyPr/>
          <a:lstStyle>
            <a:lvl1pPr>
              <a:spcBef>
                <a:spcPct val="0"/>
              </a:spcBef>
              <a:defRPr/>
            </a:lvl1pPr>
          </a:lstStyle>
          <a:p>
            <a:pPr>
              <a:defRPr/>
            </a:pPr>
            <a:fld id="{79F2A2C0-DA64-43A4-BA18-185DC86FFC8E}" type="slidenum">
              <a:rPr lang="it-IT" altLang="it-IT"/>
              <a:pPr>
                <a:defRPr/>
              </a:pPr>
              <a:t>‹N›</a:t>
            </a:fld>
            <a:endParaRPr lang="it-IT" altLang="it-IT"/>
          </a:p>
        </p:txBody>
      </p:sp>
    </p:spTree>
    <p:extLst>
      <p:ext uri="{BB962C8B-B14F-4D97-AF65-F5344CB8AC3E}">
        <p14:creationId xmlns:p14="http://schemas.microsoft.com/office/powerpoint/2010/main" val="2218757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E6EF157F-3305-44B1-9F4B-16F703747BE5}" type="slidenum">
              <a:rPr lang="it-IT" altLang="it-IT"/>
              <a:pPr>
                <a:defRPr/>
              </a:pPr>
              <a:t>‹N›</a:t>
            </a:fld>
            <a:endParaRPr lang="it-IT" altLang="it-IT"/>
          </a:p>
        </p:txBody>
      </p:sp>
    </p:spTree>
    <p:extLst>
      <p:ext uri="{BB962C8B-B14F-4D97-AF65-F5344CB8AC3E}">
        <p14:creationId xmlns:p14="http://schemas.microsoft.com/office/powerpoint/2010/main" val="1044400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2"/>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A4EAC427-C85B-4A90-80E8-15640D7802D6}" type="slidenum">
              <a:rPr lang="it-IT" altLang="it-IT"/>
              <a:pPr>
                <a:defRPr/>
              </a:pPr>
              <a:t>‹N›</a:t>
            </a:fld>
            <a:endParaRPr lang="it-IT" altLang="it-IT"/>
          </a:p>
        </p:txBody>
      </p:sp>
    </p:spTree>
    <p:extLst>
      <p:ext uri="{BB962C8B-B14F-4D97-AF65-F5344CB8AC3E}">
        <p14:creationId xmlns:p14="http://schemas.microsoft.com/office/powerpoint/2010/main" val="2730423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353F5234-FAEB-44F4-AF18-BB09A92BAD4D}" type="slidenum">
              <a:rPr lang="it-IT" altLang="it-IT"/>
              <a:pPr>
                <a:defRPr/>
              </a:pPr>
              <a:t>‹N›</a:t>
            </a:fld>
            <a:endParaRPr lang="it-IT" altLang="it-IT"/>
          </a:p>
        </p:txBody>
      </p:sp>
    </p:spTree>
    <p:extLst>
      <p:ext uri="{BB962C8B-B14F-4D97-AF65-F5344CB8AC3E}">
        <p14:creationId xmlns:p14="http://schemas.microsoft.com/office/powerpoint/2010/main" val="1381321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9"/>
            <a:ext cx="109728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78"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8"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9"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CCB0CA8C-2300-4B0E-BF50-E6AB4D23C47F}" type="slidenum">
              <a:rPr lang="it-IT" altLang="it-IT"/>
              <a:pPr>
                <a:defRPr/>
              </a:pPr>
              <a:t>‹N›</a:t>
            </a:fld>
            <a:endParaRPr lang="it-IT" altLang="it-IT"/>
          </a:p>
        </p:txBody>
      </p:sp>
    </p:spTree>
    <p:extLst>
      <p:ext uri="{BB962C8B-B14F-4D97-AF65-F5344CB8AC3E}">
        <p14:creationId xmlns:p14="http://schemas.microsoft.com/office/powerpoint/2010/main" val="3926128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4E59B64B-7FD7-4124-911D-3D8C43ACFA2D}" type="slidenum">
              <a:rPr lang="it-IT" altLang="it-IT"/>
              <a:pPr>
                <a:defRPr/>
              </a:pPr>
              <a:t>‹N›</a:t>
            </a:fld>
            <a:endParaRPr lang="it-IT" altLang="it-IT"/>
          </a:p>
        </p:txBody>
      </p:sp>
    </p:spTree>
    <p:extLst>
      <p:ext uri="{BB962C8B-B14F-4D97-AF65-F5344CB8AC3E}">
        <p14:creationId xmlns:p14="http://schemas.microsoft.com/office/powerpoint/2010/main" val="528743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2652501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3"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4"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92205CEB-F5D7-45CD-99ED-14A9550670B0}" type="slidenum">
              <a:rPr lang="it-IT" altLang="it-IT"/>
              <a:pPr>
                <a:defRPr/>
              </a:pPr>
              <a:t>‹N›</a:t>
            </a:fld>
            <a:endParaRPr lang="it-IT" altLang="it-IT"/>
          </a:p>
        </p:txBody>
      </p:sp>
    </p:spTree>
    <p:extLst>
      <p:ext uri="{BB962C8B-B14F-4D97-AF65-F5344CB8AC3E}">
        <p14:creationId xmlns:p14="http://schemas.microsoft.com/office/powerpoint/2010/main" val="3311557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25" y="273050"/>
            <a:ext cx="4011084" cy="1162051"/>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25"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6D27A3E9-0259-4373-B24C-FAF9148DD11B}" type="slidenum">
              <a:rPr lang="it-IT" altLang="it-IT"/>
              <a:pPr>
                <a:defRPr/>
              </a:pPr>
              <a:t>‹N›</a:t>
            </a:fld>
            <a:endParaRPr lang="it-IT" altLang="it-IT"/>
          </a:p>
        </p:txBody>
      </p:sp>
    </p:spTree>
    <p:extLst>
      <p:ext uri="{BB962C8B-B14F-4D97-AF65-F5344CB8AC3E}">
        <p14:creationId xmlns:p14="http://schemas.microsoft.com/office/powerpoint/2010/main" val="343771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2"/>
            <a:ext cx="7315200" cy="566739"/>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50"/>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6"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7"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DA3D49C1-58F1-4524-A979-E5CB3BB27A6C}" type="slidenum">
              <a:rPr lang="it-IT" altLang="it-IT"/>
              <a:pPr>
                <a:defRPr/>
              </a:pPr>
              <a:t>‹N›</a:t>
            </a:fld>
            <a:endParaRPr lang="it-IT" altLang="it-IT"/>
          </a:p>
        </p:txBody>
      </p:sp>
    </p:spTree>
    <p:extLst>
      <p:ext uri="{BB962C8B-B14F-4D97-AF65-F5344CB8AC3E}">
        <p14:creationId xmlns:p14="http://schemas.microsoft.com/office/powerpoint/2010/main" val="16426604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5905B7CE-4CBE-4EAE-8020-B534BC4AB51D}" type="slidenum">
              <a:rPr lang="it-IT" altLang="it-IT"/>
              <a:pPr>
                <a:defRPr/>
              </a:pPr>
              <a:t>‹N›</a:t>
            </a:fld>
            <a:endParaRPr lang="it-IT" altLang="it-IT"/>
          </a:p>
        </p:txBody>
      </p:sp>
    </p:spTree>
    <p:extLst>
      <p:ext uri="{BB962C8B-B14F-4D97-AF65-F5344CB8AC3E}">
        <p14:creationId xmlns:p14="http://schemas.microsoft.com/office/powerpoint/2010/main" val="3366887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686800" y="609600"/>
            <a:ext cx="25908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914400" y="609600"/>
            <a:ext cx="75692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5"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6"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1E8E7CEC-7BFE-4705-8F02-2F925EEF817E}" type="slidenum">
              <a:rPr lang="it-IT" altLang="it-IT"/>
              <a:pPr>
                <a:defRPr/>
              </a:pPr>
              <a:t>‹N›</a:t>
            </a:fld>
            <a:endParaRPr lang="it-IT" altLang="it-IT"/>
          </a:p>
        </p:txBody>
      </p:sp>
    </p:spTree>
    <p:extLst>
      <p:ext uri="{BB962C8B-B14F-4D97-AF65-F5344CB8AC3E}">
        <p14:creationId xmlns:p14="http://schemas.microsoft.com/office/powerpoint/2010/main" val="4292224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914400" y="609600"/>
            <a:ext cx="10363200" cy="54864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Rectangle 12">
            <a:extLst>
              <a:ext uri="{FF2B5EF4-FFF2-40B4-BE49-F238E27FC236}">
                <a16:creationId xmlns:a16="http://schemas.microsoft.com/office/drawing/2014/main" id="{30EAB3BC-02DE-4BAD-AA0B-79B1630642B7}"/>
              </a:ext>
            </a:extLst>
          </p:cNvPr>
          <p:cNvSpPr>
            <a:spLocks noGrp="1" noChangeArrowheads="1"/>
          </p:cNvSpPr>
          <p:nvPr>
            <p:ph type="dt" sz="half" idx="10"/>
          </p:nvPr>
        </p:nvSpPr>
        <p:spPr>
          <a:ln/>
        </p:spPr>
        <p:txBody>
          <a:bodyPr/>
          <a:lstStyle>
            <a:lvl1pPr>
              <a:defRPr/>
            </a:lvl1pPr>
          </a:lstStyle>
          <a:p>
            <a:pPr>
              <a:defRPr/>
            </a:pPr>
            <a:endParaRPr lang="it-IT"/>
          </a:p>
        </p:txBody>
      </p:sp>
      <p:sp>
        <p:nvSpPr>
          <p:cNvPr id="4" name="Rectangle 13">
            <a:extLst>
              <a:ext uri="{FF2B5EF4-FFF2-40B4-BE49-F238E27FC236}">
                <a16:creationId xmlns:a16="http://schemas.microsoft.com/office/drawing/2014/main" id="{2A9D4135-C8FC-4D68-A399-686683AC1FD7}"/>
              </a:ext>
            </a:extLst>
          </p:cNvPr>
          <p:cNvSpPr>
            <a:spLocks noGrp="1" noChangeArrowheads="1"/>
          </p:cNvSpPr>
          <p:nvPr>
            <p:ph type="ftr" sz="quarter" idx="11"/>
          </p:nvPr>
        </p:nvSpPr>
        <p:spPr>
          <a:ln/>
        </p:spPr>
        <p:txBody>
          <a:bodyPr/>
          <a:lstStyle>
            <a:lvl1pPr>
              <a:defRPr/>
            </a:lvl1pPr>
          </a:lstStyle>
          <a:p>
            <a:pPr>
              <a:defRPr/>
            </a:pPr>
            <a:endParaRPr lang="it-IT"/>
          </a:p>
        </p:txBody>
      </p:sp>
      <p:sp>
        <p:nvSpPr>
          <p:cNvPr id="5" name="Rectangle 14">
            <a:extLst>
              <a:ext uri="{FF2B5EF4-FFF2-40B4-BE49-F238E27FC236}">
                <a16:creationId xmlns:a16="http://schemas.microsoft.com/office/drawing/2014/main" id="{A8EDED6A-345D-4DAA-8919-65164466ABD1}"/>
              </a:ext>
            </a:extLst>
          </p:cNvPr>
          <p:cNvSpPr>
            <a:spLocks noGrp="1" noChangeArrowheads="1"/>
          </p:cNvSpPr>
          <p:nvPr>
            <p:ph type="sldNum" sz="quarter" idx="12"/>
          </p:nvPr>
        </p:nvSpPr>
        <p:spPr>
          <a:ln/>
        </p:spPr>
        <p:txBody>
          <a:bodyPr/>
          <a:lstStyle>
            <a:lvl1pPr>
              <a:defRPr/>
            </a:lvl1pPr>
          </a:lstStyle>
          <a:p>
            <a:pPr>
              <a:defRPr/>
            </a:pPr>
            <a:fld id="{741C3E65-62DC-44DE-A895-A395F294949D}" type="slidenum">
              <a:rPr lang="it-IT" altLang="it-IT"/>
              <a:pPr>
                <a:defRPr/>
              </a:pPr>
              <a:t>‹N›</a:t>
            </a:fld>
            <a:endParaRPr lang="it-IT" altLang="it-IT"/>
          </a:p>
        </p:txBody>
      </p:sp>
    </p:spTree>
    <p:extLst>
      <p:ext uri="{BB962C8B-B14F-4D97-AF65-F5344CB8AC3E}">
        <p14:creationId xmlns:p14="http://schemas.microsoft.com/office/powerpoint/2010/main" val="24860351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9"/>
            <a:ext cx="109728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609600" y="1600202"/>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2"/>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2">
            <a:extLst>
              <a:ext uri="{FF2B5EF4-FFF2-40B4-BE49-F238E27FC236}">
                <a16:creationId xmlns:a16="http://schemas.microsoft.com/office/drawing/2014/main" id="{2EEE547F-439E-40C2-BDE1-0CDA81743E70}"/>
              </a:ext>
            </a:extLst>
          </p:cNvPr>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3">
            <a:extLst>
              <a:ext uri="{FF2B5EF4-FFF2-40B4-BE49-F238E27FC236}">
                <a16:creationId xmlns:a16="http://schemas.microsoft.com/office/drawing/2014/main" id="{A5BE0D2C-425F-4A29-8380-CA13025B6D5E}"/>
              </a:ext>
            </a:extLst>
          </p:cNvPr>
          <p:cNvSpPr>
            <a:spLocks noGrp="1" noChangeArrowheads="1"/>
          </p:cNvSpPr>
          <p:nvPr>
            <p:ph type="sldNum" sz="quarter" idx="11"/>
          </p:nvPr>
        </p:nvSpPr>
        <p:spPr/>
        <p:txBody>
          <a:bodyPr/>
          <a:lstStyle>
            <a:lvl1pPr>
              <a:defRPr>
                <a:cs typeface="Arial" panose="020B0604020202020204" pitchFamily="34" charset="0"/>
              </a:defRPr>
            </a:lvl1pPr>
          </a:lstStyle>
          <a:p>
            <a:pPr>
              <a:defRPr/>
            </a:pPr>
            <a:fld id="{11498DD8-EFEA-46FA-B5EA-F64922495519}" type="slidenum">
              <a:rPr lang="en-US" altLang="it-IT"/>
              <a:pPr>
                <a:defRPr/>
              </a:pPr>
              <a:t>‹N›</a:t>
            </a:fld>
            <a:endParaRPr lang="en-US" altLang="it-IT"/>
          </a:p>
        </p:txBody>
      </p:sp>
      <p:sp>
        <p:nvSpPr>
          <p:cNvPr id="7" name="Rectangle 14">
            <a:extLst>
              <a:ext uri="{FF2B5EF4-FFF2-40B4-BE49-F238E27FC236}">
                <a16:creationId xmlns:a16="http://schemas.microsoft.com/office/drawing/2014/main" id="{499AB3C4-8D50-4A21-97BD-13BF48A52A1E}"/>
              </a:ext>
            </a:extLst>
          </p:cNvPr>
          <p:cNvSpPr>
            <a:spLocks noGrp="1" noChangeArrowheads="1"/>
          </p:cNvSpPr>
          <p:nvPr>
            <p:ph type="ftr" sz="quarter" idx="12"/>
          </p:nvPr>
        </p:nvSpPr>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5054445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33"/>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12AA0F5-4C20-4688-AE48-BDDF412281FD}"/>
              </a:ext>
            </a:extLst>
          </p:cNvPr>
          <p:cNvSpPr>
            <a:spLocks noGrp="1"/>
          </p:cNvSpPr>
          <p:nvPr>
            <p:ph type="dt" sz="half" idx="10"/>
          </p:nvPr>
        </p:nvSpPr>
        <p:spPr/>
        <p:txBody>
          <a:bodyPr/>
          <a:lstStyle>
            <a:lvl1pPr>
              <a:defRPr/>
            </a:lvl1pPr>
          </a:lstStyle>
          <a:p>
            <a:pPr>
              <a:defRPr/>
            </a:pPr>
            <a:fld id="{C33B4D40-A648-4FB5-B821-8E4164037F20}" type="datetimeFigureOut">
              <a:rPr lang="it-IT"/>
              <a:pPr>
                <a:defRPr/>
              </a:pPr>
              <a:t>16/04/2020</a:t>
            </a:fld>
            <a:endParaRPr lang="it-IT"/>
          </a:p>
        </p:txBody>
      </p:sp>
      <p:sp>
        <p:nvSpPr>
          <p:cNvPr id="5" name="Segnaposto piè di pagina 4">
            <a:extLst>
              <a:ext uri="{FF2B5EF4-FFF2-40B4-BE49-F238E27FC236}">
                <a16:creationId xmlns:a16="http://schemas.microsoft.com/office/drawing/2014/main" id="{870035F1-1D52-4CBD-B6E3-DBA36E1C8CC3}"/>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ED8634D0-0B72-49A7-A017-0AAF48D3462B}"/>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37F5A1F0-D31D-4D9D-9748-A885BECBC47B}" type="slidenum">
              <a:rPr lang="it-IT" altLang="it-IT"/>
              <a:pPr>
                <a:defRPr/>
              </a:pPr>
              <a:t>‹N›</a:t>
            </a:fld>
            <a:endParaRPr lang="it-IT" altLang="it-IT"/>
          </a:p>
        </p:txBody>
      </p:sp>
    </p:spTree>
    <p:extLst>
      <p:ext uri="{BB962C8B-B14F-4D97-AF65-F5344CB8AC3E}">
        <p14:creationId xmlns:p14="http://schemas.microsoft.com/office/powerpoint/2010/main" val="4261770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BB54FA-789B-4C5E-BA5D-D10D943AEE29}"/>
              </a:ext>
            </a:extLst>
          </p:cNvPr>
          <p:cNvSpPr>
            <a:spLocks noGrp="1"/>
          </p:cNvSpPr>
          <p:nvPr>
            <p:ph type="dt" sz="half" idx="10"/>
          </p:nvPr>
        </p:nvSpPr>
        <p:spPr/>
        <p:txBody>
          <a:bodyPr/>
          <a:lstStyle>
            <a:lvl1pPr>
              <a:defRPr/>
            </a:lvl1pPr>
          </a:lstStyle>
          <a:p>
            <a:pPr>
              <a:defRPr/>
            </a:pPr>
            <a:fld id="{7D2C29EC-0454-4AB1-873F-675E71AA4B2B}" type="datetimeFigureOut">
              <a:rPr lang="it-IT"/>
              <a:pPr>
                <a:defRPr/>
              </a:pPr>
              <a:t>16/04/2020</a:t>
            </a:fld>
            <a:endParaRPr lang="it-IT"/>
          </a:p>
        </p:txBody>
      </p:sp>
      <p:sp>
        <p:nvSpPr>
          <p:cNvPr id="5" name="Segnaposto piè di pagina 4">
            <a:extLst>
              <a:ext uri="{FF2B5EF4-FFF2-40B4-BE49-F238E27FC236}">
                <a16:creationId xmlns:a16="http://schemas.microsoft.com/office/drawing/2014/main" id="{EBA35FDF-26BC-44C9-9A49-9BAEEC3DF89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D35C7F5-9771-4A9B-B6B5-F2644EC86628}"/>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62E9961C-2905-4278-AE2B-1397B186D076}" type="slidenum">
              <a:rPr lang="it-IT" altLang="it-IT"/>
              <a:pPr>
                <a:defRPr/>
              </a:pPr>
              <a:t>‹N›</a:t>
            </a:fld>
            <a:endParaRPr lang="it-IT" altLang="it-IT"/>
          </a:p>
        </p:txBody>
      </p:sp>
    </p:spTree>
    <p:extLst>
      <p:ext uri="{BB962C8B-B14F-4D97-AF65-F5344CB8AC3E}">
        <p14:creationId xmlns:p14="http://schemas.microsoft.com/office/powerpoint/2010/main" val="26007558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2"/>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DE4CB3F1-F1BC-4145-8D4F-690CAF99A792}"/>
              </a:ext>
            </a:extLst>
          </p:cNvPr>
          <p:cNvSpPr>
            <a:spLocks noGrp="1"/>
          </p:cNvSpPr>
          <p:nvPr>
            <p:ph type="dt" sz="half" idx="10"/>
          </p:nvPr>
        </p:nvSpPr>
        <p:spPr/>
        <p:txBody>
          <a:bodyPr/>
          <a:lstStyle>
            <a:lvl1pPr>
              <a:defRPr/>
            </a:lvl1pPr>
          </a:lstStyle>
          <a:p>
            <a:pPr>
              <a:defRPr/>
            </a:pPr>
            <a:fld id="{9846E3EC-05B6-4647-B00C-E8336553AC67}" type="datetimeFigureOut">
              <a:rPr lang="it-IT"/>
              <a:pPr>
                <a:defRPr/>
              </a:pPr>
              <a:t>16/04/2020</a:t>
            </a:fld>
            <a:endParaRPr lang="it-IT"/>
          </a:p>
        </p:txBody>
      </p:sp>
      <p:sp>
        <p:nvSpPr>
          <p:cNvPr id="5" name="Segnaposto piè di pagina 4">
            <a:extLst>
              <a:ext uri="{FF2B5EF4-FFF2-40B4-BE49-F238E27FC236}">
                <a16:creationId xmlns:a16="http://schemas.microsoft.com/office/drawing/2014/main" id="{AA3DA7AA-6096-420E-8DA7-2ED8047C6D8C}"/>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A2255FD1-B34F-4346-BF62-F06359B06E45}"/>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75A36D13-F42D-446B-9C08-81A749EA3D6F}" type="slidenum">
              <a:rPr lang="it-IT" altLang="it-IT"/>
              <a:pPr>
                <a:defRPr/>
              </a:pPr>
              <a:t>‹N›</a:t>
            </a:fld>
            <a:endParaRPr lang="it-IT" altLang="it-IT"/>
          </a:p>
        </p:txBody>
      </p:sp>
    </p:spTree>
    <p:extLst>
      <p:ext uri="{BB962C8B-B14F-4D97-AF65-F5344CB8AC3E}">
        <p14:creationId xmlns:p14="http://schemas.microsoft.com/office/powerpoint/2010/main" val="1156289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5"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9825902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3B3E76CE-1C97-46D2-858B-27D68861C01D}"/>
              </a:ext>
            </a:extLst>
          </p:cNvPr>
          <p:cNvSpPr>
            <a:spLocks noGrp="1"/>
          </p:cNvSpPr>
          <p:nvPr>
            <p:ph type="dt" sz="half" idx="10"/>
          </p:nvPr>
        </p:nvSpPr>
        <p:spPr/>
        <p:txBody>
          <a:bodyPr/>
          <a:lstStyle>
            <a:lvl1pPr>
              <a:defRPr/>
            </a:lvl1pPr>
          </a:lstStyle>
          <a:p>
            <a:pPr>
              <a:defRPr/>
            </a:pPr>
            <a:fld id="{15907747-3FBB-4CE8-8588-1CB1D09DB3D7}" type="datetimeFigureOut">
              <a:rPr lang="it-IT"/>
              <a:pPr>
                <a:defRPr/>
              </a:pPr>
              <a:t>16/04/2020</a:t>
            </a:fld>
            <a:endParaRPr lang="it-IT"/>
          </a:p>
        </p:txBody>
      </p:sp>
      <p:sp>
        <p:nvSpPr>
          <p:cNvPr id="6" name="Segnaposto piè di pagina 4">
            <a:extLst>
              <a:ext uri="{FF2B5EF4-FFF2-40B4-BE49-F238E27FC236}">
                <a16:creationId xmlns:a16="http://schemas.microsoft.com/office/drawing/2014/main" id="{F528D761-BF6F-4D4F-B64D-719CEC47235E}"/>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F92CE4E7-6A72-4143-8569-E601036ECBFF}"/>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C26BC209-4DDC-485E-BB82-75564EA9F0B8}" type="slidenum">
              <a:rPr lang="it-IT" altLang="it-IT"/>
              <a:pPr>
                <a:defRPr/>
              </a:pPr>
              <a:t>‹N›</a:t>
            </a:fld>
            <a:endParaRPr lang="it-IT" altLang="it-IT"/>
          </a:p>
        </p:txBody>
      </p:sp>
    </p:spTree>
    <p:extLst>
      <p:ext uri="{BB962C8B-B14F-4D97-AF65-F5344CB8AC3E}">
        <p14:creationId xmlns:p14="http://schemas.microsoft.com/office/powerpoint/2010/main" val="1354596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78"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F70FA976-D970-4FDA-96E5-772FAFEA359C}"/>
              </a:ext>
            </a:extLst>
          </p:cNvPr>
          <p:cNvSpPr>
            <a:spLocks noGrp="1"/>
          </p:cNvSpPr>
          <p:nvPr>
            <p:ph type="dt" sz="half" idx="10"/>
          </p:nvPr>
        </p:nvSpPr>
        <p:spPr/>
        <p:txBody>
          <a:bodyPr/>
          <a:lstStyle>
            <a:lvl1pPr>
              <a:defRPr/>
            </a:lvl1pPr>
          </a:lstStyle>
          <a:p>
            <a:pPr>
              <a:defRPr/>
            </a:pPr>
            <a:fld id="{D160ED56-98D7-41D5-BD48-98A96E096492}" type="datetimeFigureOut">
              <a:rPr lang="it-IT"/>
              <a:pPr>
                <a:defRPr/>
              </a:pPr>
              <a:t>16/04/2020</a:t>
            </a:fld>
            <a:endParaRPr lang="it-IT"/>
          </a:p>
        </p:txBody>
      </p:sp>
      <p:sp>
        <p:nvSpPr>
          <p:cNvPr id="8" name="Segnaposto piè di pagina 4">
            <a:extLst>
              <a:ext uri="{FF2B5EF4-FFF2-40B4-BE49-F238E27FC236}">
                <a16:creationId xmlns:a16="http://schemas.microsoft.com/office/drawing/2014/main" id="{BAE3C77C-F5D5-4E31-9240-656177F8BD4C}"/>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B4A7BC28-7243-4CE7-8CC8-61A338C7AA4C}"/>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A2F978BF-8669-4FCF-AD5C-786D39B095F7}" type="slidenum">
              <a:rPr lang="it-IT" altLang="it-IT"/>
              <a:pPr>
                <a:defRPr/>
              </a:pPr>
              <a:t>‹N›</a:t>
            </a:fld>
            <a:endParaRPr lang="it-IT" altLang="it-IT"/>
          </a:p>
        </p:txBody>
      </p:sp>
    </p:spTree>
    <p:extLst>
      <p:ext uri="{BB962C8B-B14F-4D97-AF65-F5344CB8AC3E}">
        <p14:creationId xmlns:p14="http://schemas.microsoft.com/office/powerpoint/2010/main" val="13279350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1D99A41E-063D-4C88-A051-F192AD4269D6}"/>
              </a:ext>
            </a:extLst>
          </p:cNvPr>
          <p:cNvSpPr>
            <a:spLocks noGrp="1"/>
          </p:cNvSpPr>
          <p:nvPr>
            <p:ph type="dt" sz="half" idx="10"/>
          </p:nvPr>
        </p:nvSpPr>
        <p:spPr/>
        <p:txBody>
          <a:bodyPr/>
          <a:lstStyle>
            <a:lvl1pPr>
              <a:defRPr/>
            </a:lvl1pPr>
          </a:lstStyle>
          <a:p>
            <a:pPr>
              <a:defRPr/>
            </a:pPr>
            <a:fld id="{63205AD8-1088-49B0-AAA5-888C4775EDDE}" type="datetimeFigureOut">
              <a:rPr lang="it-IT"/>
              <a:pPr>
                <a:defRPr/>
              </a:pPr>
              <a:t>16/04/2020</a:t>
            </a:fld>
            <a:endParaRPr lang="it-IT"/>
          </a:p>
        </p:txBody>
      </p:sp>
      <p:sp>
        <p:nvSpPr>
          <p:cNvPr id="4" name="Segnaposto piè di pagina 4">
            <a:extLst>
              <a:ext uri="{FF2B5EF4-FFF2-40B4-BE49-F238E27FC236}">
                <a16:creationId xmlns:a16="http://schemas.microsoft.com/office/drawing/2014/main" id="{E50F04F9-0F2B-4DB5-A2DF-AD32E3E8023D}"/>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055240E5-0646-4071-919A-76C34C1DD03F}"/>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49EF7DF1-E55B-42DE-AA39-653D54B1795E}" type="slidenum">
              <a:rPr lang="it-IT" altLang="it-IT"/>
              <a:pPr>
                <a:defRPr/>
              </a:pPr>
              <a:t>‹N›</a:t>
            </a:fld>
            <a:endParaRPr lang="it-IT" altLang="it-IT"/>
          </a:p>
        </p:txBody>
      </p:sp>
    </p:spTree>
    <p:extLst>
      <p:ext uri="{BB962C8B-B14F-4D97-AF65-F5344CB8AC3E}">
        <p14:creationId xmlns:p14="http://schemas.microsoft.com/office/powerpoint/2010/main" val="39368210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890BD288-8513-4F5D-BB65-D29E07067EE8}"/>
              </a:ext>
            </a:extLst>
          </p:cNvPr>
          <p:cNvSpPr>
            <a:spLocks noGrp="1"/>
          </p:cNvSpPr>
          <p:nvPr>
            <p:ph type="dt" sz="half" idx="10"/>
          </p:nvPr>
        </p:nvSpPr>
        <p:spPr/>
        <p:txBody>
          <a:bodyPr/>
          <a:lstStyle>
            <a:lvl1pPr>
              <a:defRPr/>
            </a:lvl1pPr>
          </a:lstStyle>
          <a:p>
            <a:pPr>
              <a:defRPr/>
            </a:pPr>
            <a:fld id="{DD153E18-B316-40E8-9A5A-3F304C1B10F8}" type="datetimeFigureOut">
              <a:rPr lang="it-IT"/>
              <a:pPr>
                <a:defRPr/>
              </a:pPr>
              <a:t>16/04/2020</a:t>
            </a:fld>
            <a:endParaRPr lang="it-IT"/>
          </a:p>
        </p:txBody>
      </p:sp>
      <p:sp>
        <p:nvSpPr>
          <p:cNvPr id="3" name="Segnaposto piè di pagina 4">
            <a:extLst>
              <a:ext uri="{FF2B5EF4-FFF2-40B4-BE49-F238E27FC236}">
                <a16:creationId xmlns:a16="http://schemas.microsoft.com/office/drawing/2014/main" id="{27564A37-43A4-4C6D-AC77-18E769A49DFF}"/>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47CD0652-6989-4751-93C4-DD94DA2F9531}"/>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9577D232-3107-429A-945F-E0216C261FDF}" type="slidenum">
              <a:rPr lang="it-IT" altLang="it-IT"/>
              <a:pPr>
                <a:defRPr/>
              </a:pPr>
              <a:t>‹N›</a:t>
            </a:fld>
            <a:endParaRPr lang="it-IT" altLang="it-IT"/>
          </a:p>
        </p:txBody>
      </p:sp>
    </p:spTree>
    <p:extLst>
      <p:ext uri="{BB962C8B-B14F-4D97-AF65-F5344CB8AC3E}">
        <p14:creationId xmlns:p14="http://schemas.microsoft.com/office/powerpoint/2010/main" val="20240512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14" y="273050"/>
            <a:ext cx="4011084" cy="1162051"/>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8"/>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14"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09A1C322-D242-4232-B015-1D29D479CEFF}"/>
              </a:ext>
            </a:extLst>
          </p:cNvPr>
          <p:cNvSpPr>
            <a:spLocks noGrp="1"/>
          </p:cNvSpPr>
          <p:nvPr>
            <p:ph type="dt" sz="half" idx="10"/>
          </p:nvPr>
        </p:nvSpPr>
        <p:spPr/>
        <p:txBody>
          <a:bodyPr/>
          <a:lstStyle>
            <a:lvl1pPr>
              <a:defRPr/>
            </a:lvl1pPr>
          </a:lstStyle>
          <a:p>
            <a:pPr>
              <a:defRPr/>
            </a:pPr>
            <a:fld id="{F6EC62BE-1B0C-4AFE-892B-CB5DBCD080D5}" type="datetimeFigureOut">
              <a:rPr lang="it-IT"/>
              <a:pPr>
                <a:defRPr/>
              </a:pPr>
              <a:t>16/04/2020</a:t>
            </a:fld>
            <a:endParaRPr lang="it-IT"/>
          </a:p>
        </p:txBody>
      </p:sp>
      <p:sp>
        <p:nvSpPr>
          <p:cNvPr id="6" name="Segnaposto piè di pagina 4">
            <a:extLst>
              <a:ext uri="{FF2B5EF4-FFF2-40B4-BE49-F238E27FC236}">
                <a16:creationId xmlns:a16="http://schemas.microsoft.com/office/drawing/2014/main" id="{CEA2462A-B7D2-471F-B1CD-3C3209850473}"/>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A8A916CD-F128-4F99-91DB-CEDA9FA9C074}"/>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C2477F22-3669-483D-B7C2-DC032854A307}" type="slidenum">
              <a:rPr lang="it-IT" altLang="it-IT"/>
              <a:pPr>
                <a:defRPr/>
              </a:pPr>
              <a:t>‹N›</a:t>
            </a:fld>
            <a:endParaRPr lang="it-IT" altLang="it-IT"/>
          </a:p>
        </p:txBody>
      </p:sp>
    </p:spTree>
    <p:extLst>
      <p:ext uri="{BB962C8B-B14F-4D97-AF65-F5344CB8AC3E}">
        <p14:creationId xmlns:p14="http://schemas.microsoft.com/office/powerpoint/2010/main" val="40460274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2"/>
            <a:ext cx="7315200" cy="566739"/>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44"/>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76DC0D1F-8A63-4D1D-96C1-01DAD45A4389}"/>
              </a:ext>
            </a:extLst>
          </p:cNvPr>
          <p:cNvSpPr>
            <a:spLocks noGrp="1"/>
          </p:cNvSpPr>
          <p:nvPr>
            <p:ph type="dt" sz="half" idx="10"/>
          </p:nvPr>
        </p:nvSpPr>
        <p:spPr/>
        <p:txBody>
          <a:bodyPr/>
          <a:lstStyle>
            <a:lvl1pPr>
              <a:defRPr/>
            </a:lvl1pPr>
          </a:lstStyle>
          <a:p>
            <a:pPr>
              <a:defRPr/>
            </a:pPr>
            <a:fld id="{78CE65E3-09DE-4871-9CF1-7AEF885EF56C}" type="datetimeFigureOut">
              <a:rPr lang="it-IT"/>
              <a:pPr>
                <a:defRPr/>
              </a:pPr>
              <a:t>16/04/2020</a:t>
            </a:fld>
            <a:endParaRPr lang="it-IT"/>
          </a:p>
        </p:txBody>
      </p:sp>
      <p:sp>
        <p:nvSpPr>
          <p:cNvPr id="6" name="Segnaposto piè di pagina 4">
            <a:extLst>
              <a:ext uri="{FF2B5EF4-FFF2-40B4-BE49-F238E27FC236}">
                <a16:creationId xmlns:a16="http://schemas.microsoft.com/office/drawing/2014/main" id="{2B145770-0929-4378-9ED9-74D4173B5CD6}"/>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8C384F6F-3952-4C5E-BF2E-0EE899E6F441}"/>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7A465975-44E5-4811-A078-88D3DE473755}" type="slidenum">
              <a:rPr lang="it-IT" altLang="it-IT"/>
              <a:pPr>
                <a:defRPr/>
              </a:pPr>
              <a:t>‹N›</a:t>
            </a:fld>
            <a:endParaRPr lang="it-IT" altLang="it-IT"/>
          </a:p>
        </p:txBody>
      </p:sp>
    </p:spTree>
    <p:extLst>
      <p:ext uri="{BB962C8B-B14F-4D97-AF65-F5344CB8AC3E}">
        <p14:creationId xmlns:p14="http://schemas.microsoft.com/office/powerpoint/2010/main" val="11108994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DC7B4F1-B1E6-40D1-A9E8-041540C89A7E}"/>
              </a:ext>
            </a:extLst>
          </p:cNvPr>
          <p:cNvSpPr>
            <a:spLocks noGrp="1"/>
          </p:cNvSpPr>
          <p:nvPr>
            <p:ph type="dt" sz="half" idx="10"/>
          </p:nvPr>
        </p:nvSpPr>
        <p:spPr/>
        <p:txBody>
          <a:bodyPr/>
          <a:lstStyle>
            <a:lvl1pPr>
              <a:defRPr/>
            </a:lvl1pPr>
          </a:lstStyle>
          <a:p>
            <a:pPr>
              <a:defRPr/>
            </a:pPr>
            <a:fld id="{8B89858E-FED5-4BB9-A910-1D2F65418ACE}" type="datetimeFigureOut">
              <a:rPr lang="it-IT"/>
              <a:pPr>
                <a:defRPr/>
              </a:pPr>
              <a:t>16/04/2020</a:t>
            </a:fld>
            <a:endParaRPr lang="it-IT"/>
          </a:p>
        </p:txBody>
      </p:sp>
      <p:sp>
        <p:nvSpPr>
          <p:cNvPr id="5" name="Segnaposto piè di pagina 4">
            <a:extLst>
              <a:ext uri="{FF2B5EF4-FFF2-40B4-BE49-F238E27FC236}">
                <a16:creationId xmlns:a16="http://schemas.microsoft.com/office/drawing/2014/main" id="{DCF0BE77-E2FE-49FA-8DCF-13DA261D34B1}"/>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CDD0E337-6254-46A4-AD4D-D831C66DD4BE}"/>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1E027434-6D8F-4A54-B651-3689C2433903}" type="slidenum">
              <a:rPr lang="it-IT" altLang="it-IT"/>
              <a:pPr>
                <a:defRPr/>
              </a:pPr>
              <a:t>‹N›</a:t>
            </a:fld>
            <a:endParaRPr lang="it-IT" altLang="it-IT"/>
          </a:p>
        </p:txBody>
      </p:sp>
    </p:spTree>
    <p:extLst>
      <p:ext uri="{BB962C8B-B14F-4D97-AF65-F5344CB8AC3E}">
        <p14:creationId xmlns:p14="http://schemas.microsoft.com/office/powerpoint/2010/main" val="11821976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1"/>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41"/>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77C164-F03E-4BA5-B563-380649B79F4C}"/>
              </a:ext>
            </a:extLst>
          </p:cNvPr>
          <p:cNvSpPr>
            <a:spLocks noGrp="1"/>
          </p:cNvSpPr>
          <p:nvPr>
            <p:ph type="dt" sz="half" idx="10"/>
          </p:nvPr>
        </p:nvSpPr>
        <p:spPr/>
        <p:txBody>
          <a:bodyPr/>
          <a:lstStyle>
            <a:lvl1pPr>
              <a:defRPr/>
            </a:lvl1pPr>
          </a:lstStyle>
          <a:p>
            <a:pPr>
              <a:defRPr/>
            </a:pPr>
            <a:fld id="{E7D5986D-709C-4122-95B3-9E3DAE5EE56D}" type="datetimeFigureOut">
              <a:rPr lang="it-IT"/>
              <a:pPr>
                <a:defRPr/>
              </a:pPr>
              <a:t>16/04/2020</a:t>
            </a:fld>
            <a:endParaRPr lang="it-IT"/>
          </a:p>
        </p:txBody>
      </p:sp>
      <p:sp>
        <p:nvSpPr>
          <p:cNvPr id="5" name="Segnaposto piè di pagina 4">
            <a:extLst>
              <a:ext uri="{FF2B5EF4-FFF2-40B4-BE49-F238E27FC236}">
                <a16:creationId xmlns:a16="http://schemas.microsoft.com/office/drawing/2014/main" id="{9B1C8C6F-4557-45EF-8E6F-522698C8D9C2}"/>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32B4062F-EE2D-4A50-8A87-A9A828236597}"/>
              </a:ext>
            </a:extLst>
          </p:cNvPr>
          <p:cNvSpPr>
            <a:spLocks noGrp="1"/>
          </p:cNvSpPr>
          <p:nvPr>
            <p:ph type="sldNum" sz="quarter" idx="12"/>
          </p:nvPr>
        </p:nvSpPr>
        <p:spPr/>
        <p:txBody>
          <a:bodyPr/>
          <a:lstStyle>
            <a:lvl1pPr>
              <a:defRPr>
                <a:latin typeface="Times New Roman" panose="02020603050405020304" pitchFamily="18" charset="0"/>
              </a:defRPr>
            </a:lvl1pPr>
          </a:lstStyle>
          <a:p>
            <a:pPr>
              <a:defRPr/>
            </a:pPr>
            <a:fld id="{17736329-7FA5-4C9D-A723-D9BF9A124AE5}" type="slidenum">
              <a:rPr lang="it-IT" altLang="it-IT"/>
              <a:pPr>
                <a:defRPr/>
              </a:pPr>
              <a:t>‹N›</a:t>
            </a:fld>
            <a:endParaRPr lang="it-IT" altLang="it-IT"/>
          </a:p>
        </p:txBody>
      </p:sp>
    </p:spTree>
    <p:extLst>
      <p:ext uri="{BB962C8B-B14F-4D97-AF65-F5344CB8AC3E}">
        <p14:creationId xmlns:p14="http://schemas.microsoft.com/office/powerpoint/2010/main" val="17947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323336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8"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385283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4"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286862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3"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10463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267165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1028"/>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
        <p:nvSpPr>
          <p:cNvPr id="6" name="Rectangle 1030"/>
          <p:cNvSpPr>
            <a:spLocks noGrp="1" noChangeArrowheads="1"/>
          </p:cNvSpPr>
          <p:nvPr>
            <p:ph type="sldNum" sz="quarter" idx="11"/>
          </p:nvPr>
        </p:nvSpPr>
        <p:spPr>
          <a:ln/>
        </p:spPr>
        <p:txBody>
          <a:bodyPr/>
          <a:lstStyle>
            <a:lvl1pPr>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405167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Fare clic per modificare stile</a:t>
            </a:r>
          </a:p>
        </p:txBody>
      </p:sp>
      <p:sp>
        <p:nvSpPr>
          <p:cNvPr id="7171" name="Rectangle 1027"/>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Fare clic per modificare gli stili del testo dello schema</a:t>
            </a:r>
          </a:p>
          <a:p>
            <a:pPr lvl="1"/>
            <a:r>
              <a:rPr lang="en-US"/>
              <a:t>Secondo livello</a:t>
            </a:r>
          </a:p>
          <a:p>
            <a:pPr lvl="2"/>
            <a:r>
              <a:rPr lang="en-US"/>
              <a:t>Terzo livello</a:t>
            </a:r>
          </a:p>
          <a:p>
            <a:pPr lvl="3"/>
            <a:r>
              <a:rPr lang="en-US"/>
              <a:t>Quarto livello</a:t>
            </a:r>
          </a:p>
          <a:p>
            <a:pPr lvl="4"/>
            <a:r>
              <a:rPr lang="en-US"/>
              <a:t>Quinto livello</a:t>
            </a:r>
          </a:p>
        </p:txBody>
      </p:sp>
      <p:sp>
        <p:nvSpPr>
          <p:cNvPr id="702468" name="Rectangle 1028"/>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ea typeface="ＭＳ Ｐゴシック" charset="-128"/>
                <a:cs typeface="+mn-cs"/>
              </a:defRPr>
            </a:lvl1pPr>
          </a:lstStyle>
          <a:p>
            <a:pPr fontAlgn="base">
              <a:spcBef>
                <a:spcPct val="0"/>
              </a:spcBef>
              <a:spcAft>
                <a:spcPct val="0"/>
              </a:spcAft>
              <a:defRPr/>
            </a:pPr>
            <a:endParaRPr lang="en-US" sz="1400">
              <a:solidFill>
                <a:srgbClr val="000000"/>
              </a:solidFill>
            </a:endParaRPr>
          </a:p>
        </p:txBody>
      </p:sp>
      <p:sp>
        <p:nvSpPr>
          <p:cNvPr id="702470" name="Rectangle 1030"/>
          <p:cNvSpPr>
            <a:spLocks noGrp="1" noChangeArrowheads="1"/>
          </p:cNvSpPr>
          <p:nvPr>
            <p:ph type="sldNum" sz="quarter" idx="4"/>
          </p:nvPr>
        </p:nvSpPr>
        <p:spPr bwMode="auto">
          <a:xfrm>
            <a:off x="9347200" y="6245225"/>
            <a:ext cx="2235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ea typeface="ＭＳ Ｐゴシック" charset="-128"/>
                <a:cs typeface="+mn-cs"/>
              </a:defRPr>
            </a:lvl1pPr>
          </a:lstStyle>
          <a:p>
            <a:pPr fontAlgn="base">
              <a:spcBef>
                <a:spcPct val="0"/>
              </a:spcBef>
              <a:spcAft>
                <a:spcPct val="0"/>
              </a:spcAft>
              <a:defRPr/>
            </a:pPr>
            <a:endParaRPr lang="en-US" sz="1400">
              <a:solidFill>
                <a:srgbClr val="000000"/>
              </a:solidFill>
            </a:endParaRPr>
          </a:p>
        </p:txBody>
      </p:sp>
    </p:spTree>
    <p:extLst>
      <p:ext uri="{BB962C8B-B14F-4D97-AF65-F5344CB8AC3E}">
        <p14:creationId xmlns:p14="http://schemas.microsoft.com/office/powerpoint/2010/main" val="2774204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pitchFamily="34" charset="0"/>
          <a:ea typeface="ＭＳ Ｐゴシック" charset="-128"/>
          <a:cs typeface="ＭＳ Ｐゴシック" charset="-128"/>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
            <a:ext cx="12192000" cy="6918325"/>
            <a:chOff x="0" y="0"/>
            <a:chExt cx="5760" cy="4358"/>
          </a:xfrm>
        </p:grpSpPr>
        <p:sp>
          <p:nvSpPr>
            <p:cNvPr id="3075" name="Rectangle 3">
              <a:extLst>
                <a:ext uri="{FF2B5EF4-FFF2-40B4-BE49-F238E27FC236}">
                  <a16:creationId xmlns:a16="http://schemas.microsoft.com/office/drawing/2014/main" id="{323B73AF-B415-4600-96E1-08BBFBB03B8F}"/>
                </a:ext>
              </a:extLst>
            </p:cNvPr>
            <p:cNvSpPr>
              <a:spLocks noChangeArrowheads="1"/>
            </p:cNvSpPr>
            <p:nvPr/>
          </p:nvSpPr>
          <p:spPr bwMode="invGray">
            <a:xfrm>
              <a:off x="5533" y="280"/>
              <a:ext cx="227" cy="1986"/>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1" hangingPunct="1">
                <a:defRPr/>
              </a:pPr>
              <a:endParaRPr lang="it-IT" sz="1800"/>
            </a:p>
          </p:txBody>
        </p:sp>
        <p:sp>
          <p:nvSpPr>
            <p:cNvPr id="3076" name="Freeform 4">
              <a:extLst>
                <a:ext uri="{FF2B5EF4-FFF2-40B4-BE49-F238E27FC236}">
                  <a16:creationId xmlns:a16="http://schemas.microsoft.com/office/drawing/2014/main" id="{948609EF-8739-49B9-A589-9984FB355D96}"/>
                </a:ext>
              </a:extLst>
            </p:cNvPr>
            <p:cNvSpPr>
              <a:spLocks/>
            </p:cNvSpPr>
            <p:nvPr/>
          </p:nvSpPr>
          <p:spPr bwMode="invGray">
            <a:xfrm>
              <a:off x="0" y="0"/>
              <a:ext cx="5760" cy="1344"/>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1" hangingPunct="1">
                <a:defRPr/>
              </a:pPr>
              <a:endParaRPr lang="it-IT" sz="1800"/>
            </a:p>
          </p:txBody>
        </p:sp>
        <p:sp>
          <p:nvSpPr>
            <p:cNvPr id="3077" name="Freeform 5">
              <a:extLst>
                <a:ext uri="{FF2B5EF4-FFF2-40B4-BE49-F238E27FC236}">
                  <a16:creationId xmlns:a16="http://schemas.microsoft.com/office/drawing/2014/main" id="{C073F39F-32D0-41BE-B96A-B1C9A691BE0D}"/>
                </a:ext>
              </a:extLst>
            </p:cNvPr>
            <p:cNvSpPr>
              <a:spLocks/>
            </p:cNvSpPr>
            <p:nvPr/>
          </p:nvSpPr>
          <p:spPr bwMode="invGray">
            <a:xfrm>
              <a:off x="0" y="733"/>
              <a:ext cx="5760" cy="3587"/>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1" hangingPunct="1">
                <a:defRPr/>
              </a:pPr>
              <a:endParaRPr lang="it-IT" sz="1800"/>
            </a:p>
          </p:txBody>
        </p:sp>
        <p:sp>
          <p:nvSpPr>
            <p:cNvPr id="3078" name="Freeform 6">
              <a:extLst>
                <a:ext uri="{FF2B5EF4-FFF2-40B4-BE49-F238E27FC236}">
                  <a16:creationId xmlns:a16="http://schemas.microsoft.com/office/drawing/2014/main" id="{A14DBBB6-77E8-42E5-B58E-0B1633F5A67C}"/>
                </a:ext>
              </a:extLst>
            </p:cNvPr>
            <p:cNvSpPr>
              <a:spLocks/>
            </p:cNvSpPr>
            <p:nvPr/>
          </p:nvSpPr>
          <p:spPr bwMode="invGray">
            <a:xfrm>
              <a:off x="0" y="184"/>
              <a:ext cx="5760" cy="538"/>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1" hangingPunct="1">
                <a:defRPr/>
              </a:pPr>
              <a:endParaRPr lang="it-IT" sz="1800"/>
            </a:p>
          </p:txBody>
        </p:sp>
        <p:sp>
          <p:nvSpPr>
            <p:cNvPr id="3079" name="Freeform 7">
              <a:extLst>
                <a:ext uri="{FF2B5EF4-FFF2-40B4-BE49-F238E27FC236}">
                  <a16:creationId xmlns:a16="http://schemas.microsoft.com/office/drawing/2014/main" id="{D0E07D79-A78B-4048-8E04-B06597F3E3E0}"/>
                </a:ext>
              </a:extLst>
            </p:cNvPr>
            <p:cNvSpPr>
              <a:spLocks/>
            </p:cNvSpPr>
            <p:nvPr/>
          </p:nvSpPr>
          <p:spPr bwMode="invGray">
            <a:xfrm>
              <a:off x="0" y="1515"/>
              <a:ext cx="5760" cy="674"/>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defRPr/>
              </a:pPr>
              <a:endParaRPr lang="it-IT" sz="1800"/>
            </a:p>
          </p:txBody>
        </p:sp>
        <p:sp>
          <p:nvSpPr>
            <p:cNvPr id="3080" name="Freeform 8">
              <a:extLst>
                <a:ext uri="{FF2B5EF4-FFF2-40B4-BE49-F238E27FC236}">
                  <a16:creationId xmlns:a16="http://schemas.microsoft.com/office/drawing/2014/main" id="{5B08B2B6-CA15-47F8-A43C-79BFFBA69322}"/>
                </a:ext>
              </a:extLst>
            </p:cNvPr>
            <p:cNvSpPr>
              <a:spLocks/>
            </p:cNvSpPr>
            <p:nvPr/>
          </p:nvSpPr>
          <p:spPr bwMode="invGray">
            <a:xfrm>
              <a:off x="1560" y="959"/>
              <a:ext cx="4200" cy="3361"/>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1" hangingPunct="1">
                <a:defRPr/>
              </a:pPr>
              <a:endParaRPr lang="it-IT" sz="1800"/>
            </a:p>
          </p:txBody>
        </p:sp>
        <p:sp>
          <p:nvSpPr>
            <p:cNvPr id="3081" name="Freeform 9">
              <a:extLst>
                <a:ext uri="{FF2B5EF4-FFF2-40B4-BE49-F238E27FC236}">
                  <a16:creationId xmlns:a16="http://schemas.microsoft.com/office/drawing/2014/main" id="{07D64B28-9C23-4B20-94C9-A51A324C5C91}"/>
                </a:ext>
              </a:extLst>
            </p:cNvPr>
            <p:cNvSpPr>
              <a:spLocks/>
            </p:cNvSpPr>
            <p:nvPr/>
          </p:nvSpPr>
          <p:spPr bwMode="invGray">
            <a:xfrm>
              <a:off x="0" y="2169"/>
              <a:ext cx="5760" cy="1925"/>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1" hangingPunct="1">
                <a:defRPr/>
              </a:pPr>
              <a:endParaRPr lang="it-IT" sz="1800"/>
            </a:p>
          </p:txBody>
        </p:sp>
        <p:sp>
          <p:nvSpPr>
            <p:cNvPr id="3082" name="Freeform 10">
              <a:extLst>
                <a:ext uri="{FF2B5EF4-FFF2-40B4-BE49-F238E27FC236}">
                  <a16:creationId xmlns:a16="http://schemas.microsoft.com/office/drawing/2014/main" id="{E6AAD60F-4E22-484E-B504-43E886A2D5F1}"/>
                </a:ext>
              </a:extLst>
            </p:cNvPr>
            <p:cNvSpPr>
              <a:spLocks/>
            </p:cNvSpPr>
            <p:nvPr/>
          </p:nvSpPr>
          <p:spPr bwMode="invGray">
            <a:xfrm>
              <a:off x="0" y="2238"/>
              <a:ext cx="3929" cy="212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1" hangingPunct="1">
                <a:defRPr/>
              </a:pPr>
              <a:endParaRPr lang="it-IT" sz="1800"/>
            </a:p>
          </p:txBody>
        </p:sp>
      </p:grpSp>
      <p:sp>
        <p:nvSpPr>
          <p:cNvPr id="1027" name="Rectangle 11"/>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sp>
        <p:nvSpPr>
          <p:cNvPr id="3084" name="Rectangle 12">
            <a:extLst>
              <a:ext uri="{FF2B5EF4-FFF2-40B4-BE49-F238E27FC236}">
                <a16:creationId xmlns:a16="http://schemas.microsoft.com/office/drawing/2014/main" id="{30EAB3BC-02DE-4BAD-AA0B-79B1630642B7}"/>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spcBef>
                <a:spcPct val="50000"/>
              </a:spcBef>
              <a:defRPr sz="1400"/>
            </a:lvl1pPr>
          </a:lstStyle>
          <a:p>
            <a:pPr>
              <a:defRPr/>
            </a:pPr>
            <a:endParaRPr lang="it-IT"/>
          </a:p>
        </p:txBody>
      </p:sp>
      <p:sp>
        <p:nvSpPr>
          <p:cNvPr id="3085" name="Rectangle 13">
            <a:extLst>
              <a:ext uri="{FF2B5EF4-FFF2-40B4-BE49-F238E27FC236}">
                <a16:creationId xmlns:a16="http://schemas.microsoft.com/office/drawing/2014/main" id="{2A9D4135-C8FC-4D68-A399-686683AC1FD7}"/>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1" hangingPunct="1">
              <a:spcBef>
                <a:spcPct val="50000"/>
              </a:spcBef>
              <a:defRPr sz="1400"/>
            </a:lvl1pPr>
          </a:lstStyle>
          <a:p>
            <a:pPr>
              <a:defRPr/>
            </a:pPr>
            <a:endParaRPr lang="it-IT"/>
          </a:p>
        </p:txBody>
      </p:sp>
      <p:sp>
        <p:nvSpPr>
          <p:cNvPr id="3086" name="Rectangle 14">
            <a:extLst>
              <a:ext uri="{FF2B5EF4-FFF2-40B4-BE49-F238E27FC236}">
                <a16:creationId xmlns:a16="http://schemas.microsoft.com/office/drawing/2014/main" id="{A8EDED6A-345D-4DAA-8919-65164466ABD1}"/>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spcBef>
                <a:spcPct val="50000"/>
              </a:spcBef>
              <a:defRPr sz="1400"/>
            </a:lvl1pPr>
          </a:lstStyle>
          <a:p>
            <a:pPr>
              <a:defRPr/>
            </a:pPr>
            <a:fld id="{3FBB1026-4E5D-4469-BC25-5F3A85553C56}" type="slidenum">
              <a:rPr lang="it-IT" altLang="it-IT"/>
              <a:pPr>
                <a:defRPr/>
              </a:pPr>
              <a:t>‹N›</a:t>
            </a:fld>
            <a:endParaRPr lang="it-IT" altLang="it-IT"/>
          </a:p>
        </p:txBody>
      </p:sp>
      <p:sp>
        <p:nvSpPr>
          <p:cNvPr id="1031" name="Rectangle 15"/>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Tree>
    <p:extLst>
      <p:ext uri="{BB962C8B-B14F-4D97-AF65-F5344CB8AC3E}">
        <p14:creationId xmlns:p14="http://schemas.microsoft.com/office/powerpoint/2010/main" val="2996180992"/>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egnaposto titolo 1">
            <a:extLst>
              <a:ext uri="{FF2B5EF4-FFF2-40B4-BE49-F238E27FC236}">
                <a16:creationId xmlns:a16="http://schemas.microsoft.com/office/drawing/2014/main" id="{7A254896-BD73-4470-8706-680EA2E16BA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8195" name="Segnaposto testo 2">
            <a:extLst>
              <a:ext uri="{FF2B5EF4-FFF2-40B4-BE49-F238E27FC236}">
                <a16:creationId xmlns:a16="http://schemas.microsoft.com/office/drawing/2014/main" id="{C6826184-5182-4259-93D3-3E36290E6E31}"/>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A538EB16-CDE2-4D60-8EC1-63A899678508}"/>
              </a:ext>
            </a:extLst>
          </p:cNvPr>
          <p:cNvSpPr>
            <a:spLocks noGrp="1"/>
          </p:cNvSpPr>
          <p:nvPr>
            <p:ph type="dt" sz="half" idx="2"/>
          </p:nvPr>
        </p:nvSpPr>
        <p:spPr>
          <a:xfrm>
            <a:off x="609600" y="6356351"/>
            <a:ext cx="2844800" cy="366713"/>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9C78E728-6154-4321-AB60-4366CA66712E}" type="datetimeFigureOut">
              <a:rPr lang="it-IT"/>
              <a:pPr>
                <a:defRPr/>
              </a:pPr>
              <a:t>16/04/2020</a:t>
            </a:fld>
            <a:endParaRPr lang="it-IT"/>
          </a:p>
        </p:txBody>
      </p:sp>
      <p:sp>
        <p:nvSpPr>
          <p:cNvPr id="5" name="Segnaposto piè di pagina 4">
            <a:extLst>
              <a:ext uri="{FF2B5EF4-FFF2-40B4-BE49-F238E27FC236}">
                <a16:creationId xmlns:a16="http://schemas.microsoft.com/office/drawing/2014/main" id="{B7E76219-AA11-41F2-998C-60C61CEB4CE0}"/>
              </a:ext>
            </a:extLst>
          </p:cNvPr>
          <p:cNvSpPr>
            <a:spLocks noGrp="1"/>
          </p:cNvSpPr>
          <p:nvPr>
            <p:ph type="ftr" sz="quarter" idx="3"/>
          </p:nvPr>
        </p:nvSpPr>
        <p:spPr>
          <a:xfrm>
            <a:off x="4165600" y="6356351"/>
            <a:ext cx="3860800" cy="36671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it-IT"/>
          </a:p>
        </p:txBody>
      </p:sp>
      <p:sp>
        <p:nvSpPr>
          <p:cNvPr id="6" name="Segnaposto numero diapositiva 5">
            <a:extLst>
              <a:ext uri="{FF2B5EF4-FFF2-40B4-BE49-F238E27FC236}">
                <a16:creationId xmlns:a16="http://schemas.microsoft.com/office/drawing/2014/main" id="{AFF09F37-68AF-4720-87B0-CD7DEB848E09}"/>
              </a:ext>
            </a:extLst>
          </p:cNvPr>
          <p:cNvSpPr>
            <a:spLocks noGrp="1"/>
          </p:cNvSpPr>
          <p:nvPr>
            <p:ph type="sldNum" sz="quarter" idx="4"/>
          </p:nvPr>
        </p:nvSpPr>
        <p:spPr>
          <a:xfrm>
            <a:off x="8737600" y="6356351"/>
            <a:ext cx="2844800" cy="3667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a:defRPr/>
            </a:pPr>
            <a:fld id="{81F85767-E694-4A91-9F02-92E762BB946C}" type="slidenum">
              <a:rPr lang="it-IT" altLang="it-IT"/>
              <a:pPr>
                <a:defRPr/>
              </a:pPr>
              <a:t>‹N›</a:t>
            </a:fld>
            <a:endParaRPr lang="it-IT" altLang="it-IT"/>
          </a:p>
        </p:txBody>
      </p:sp>
    </p:spTree>
    <p:extLst>
      <p:ext uri="{BB962C8B-B14F-4D97-AF65-F5344CB8AC3E}">
        <p14:creationId xmlns:p14="http://schemas.microsoft.com/office/powerpoint/2010/main" val="55825190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torrinomedica.it/farmaci/sostanze/paracetamolo.asp"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1919288" y="1557338"/>
            <a:ext cx="8208962" cy="4114800"/>
          </a:xfrm>
          <a:solidFill>
            <a:srgbClr val="FF0000"/>
          </a:solidFill>
        </p:spPr>
        <p:txBody>
          <a:bodyPr/>
          <a:lstStyle/>
          <a:p>
            <a:pPr eaLnBrk="1" hangingPunct="1">
              <a:lnSpc>
                <a:spcPct val="90000"/>
              </a:lnSpc>
            </a:pPr>
            <a:endParaRPr lang="it-IT" sz="2800">
              <a:latin typeface="Arial" charset="0"/>
              <a:ea typeface="ＭＳ Ｐゴシック" charset="0"/>
              <a:cs typeface="ＭＳ Ｐゴシック" charset="0"/>
            </a:endParaRPr>
          </a:p>
          <a:p>
            <a:pPr algn="ctr" eaLnBrk="1" hangingPunct="1">
              <a:lnSpc>
                <a:spcPct val="90000"/>
              </a:lnSpc>
              <a:buFontTx/>
              <a:buNone/>
            </a:pPr>
            <a:endParaRPr lang="it-IT" sz="2800">
              <a:latin typeface="Arial" charset="0"/>
              <a:ea typeface="ＭＳ Ｐゴシック" charset="0"/>
              <a:cs typeface="ＭＳ Ｐゴシック" charset="0"/>
            </a:endParaRPr>
          </a:p>
          <a:p>
            <a:pPr algn="ctr" eaLnBrk="1" hangingPunct="1">
              <a:lnSpc>
                <a:spcPct val="90000"/>
              </a:lnSpc>
              <a:buFontTx/>
              <a:buNone/>
            </a:pPr>
            <a:endParaRPr lang="it-IT" sz="2800">
              <a:latin typeface="Arial" charset="0"/>
              <a:ea typeface="ＭＳ Ｐゴシック" charset="0"/>
              <a:cs typeface="ＭＳ Ｐゴシック" charset="0"/>
            </a:endParaRPr>
          </a:p>
        </p:txBody>
      </p:sp>
      <p:sp>
        <p:nvSpPr>
          <p:cNvPr id="78851" name="Rectangle 2"/>
          <p:cNvSpPr>
            <a:spLocks noGrp="1" noChangeArrowheads="1"/>
          </p:cNvSpPr>
          <p:nvPr>
            <p:ph type="title"/>
          </p:nvPr>
        </p:nvSpPr>
        <p:spPr>
          <a:xfrm>
            <a:off x="1525176" y="3068960"/>
            <a:ext cx="8991600" cy="1143000"/>
          </a:xfrm>
        </p:spPr>
        <p:txBody>
          <a:bodyPr/>
          <a:lstStyle/>
          <a:p>
            <a:pPr eaLnBrk="1" hangingPunct="1"/>
            <a:r>
              <a:rPr lang="it-IT" dirty="0">
                <a:solidFill>
                  <a:schemeClr val="bg1"/>
                </a:solidFill>
                <a:latin typeface="Arial" charset="0"/>
                <a:ea typeface="ＭＳ Ｐゴシック" charset="0"/>
                <a:cs typeface="ＭＳ Ｐゴシック" charset="0"/>
              </a:rPr>
              <a:t>Caso Farmacologico 1</a:t>
            </a:r>
            <a:br>
              <a:rPr lang="it-IT" dirty="0">
                <a:solidFill>
                  <a:schemeClr val="bg1"/>
                </a:solidFill>
                <a:latin typeface="Arial" charset="0"/>
                <a:ea typeface="ＭＳ Ｐゴシック" charset="0"/>
                <a:cs typeface="ＭＳ Ｐゴシック" charset="0"/>
              </a:rPr>
            </a:br>
            <a:r>
              <a:rPr lang="it-IT" dirty="0">
                <a:solidFill>
                  <a:schemeClr val="bg1"/>
                </a:solidFill>
                <a:latin typeface="Arial" charset="0"/>
                <a:ea typeface="ＭＳ Ｐゴシック" charset="0"/>
                <a:cs typeface="ＭＳ Ｐゴシック" charset="0"/>
              </a:rPr>
              <a:t/>
            </a:r>
            <a:br>
              <a:rPr lang="it-IT" dirty="0">
                <a:solidFill>
                  <a:schemeClr val="bg1"/>
                </a:solidFill>
                <a:latin typeface="Arial" charset="0"/>
                <a:ea typeface="ＭＳ Ｐゴシック" charset="0"/>
                <a:cs typeface="ＭＳ Ｐゴシック" charset="0"/>
              </a:rPr>
            </a:br>
            <a:r>
              <a:rPr lang="ja-JP" altLang="it-IT" dirty="0">
                <a:solidFill>
                  <a:schemeClr val="bg1"/>
                </a:solidFill>
                <a:latin typeface="Arial" charset="0"/>
                <a:ea typeface="ＭＳ Ｐゴシック" charset="0"/>
                <a:cs typeface="ＭＳ Ｐゴシック" charset="0"/>
              </a:rPr>
              <a:t>“</a:t>
            </a:r>
            <a:r>
              <a:rPr lang="it-IT" dirty="0">
                <a:solidFill>
                  <a:schemeClr val="bg1"/>
                </a:solidFill>
                <a:latin typeface="Arial" charset="0"/>
                <a:ea typeface="ＭＳ Ｐゴシック" charset="0"/>
                <a:cs typeface="ＭＳ Ｐゴシック" charset="0"/>
              </a:rPr>
              <a:t>Di tutto di più…</a:t>
            </a:r>
            <a:r>
              <a:rPr lang="ja-JP" altLang="it-IT" dirty="0">
                <a:solidFill>
                  <a:schemeClr val="bg1"/>
                </a:solidFill>
                <a:latin typeface="Arial" charset="0"/>
                <a:ea typeface="ＭＳ Ｐゴシック" charset="0"/>
                <a:cs typeface="ＭＳ Ｐゴシック" charset="0"/>
              </a:rPr>
              <a:t>”</a:t>
            </a:r>
            <a:endParaRPr lang="it-IT" dirty="0">
              <a:solidFill>
                <a:schemeClr val="bg1"/>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43782607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p:cNvSpPr txBox="1">
            <a:spLocks noChangeArrowheads="1"/>
          </p:cNvSpPr>
          <p:nvPr/>
        </p:nvSpPr>
        <p:spPr bwMode="auto">
          <a:xfrm>
            <a:off x="2446338" y="220663"/>
            <a:ext cx="789781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kumimoji="1" lang="it-IT" altLang="it-IT" b="1">
                <a:solidFill>
                  <a:srgbClr val="66FF33"/>
                </a:solidFill>
                <a:latin typeface="Arial" panose="020B0604020202020204" pitchFamily="34" charset="0"/>
              </a:rPr>
              <a:t>Epidemiologia epatotossicità da paracetamolo</a:t>
            </a:r>
          </a:p>
        </p:txBody>
      </p:sp>
      <p:sp>
        <p:nvSpPr>
          <p:cNvPr id="250883" name="CasellaDiTesto 1"/>
          <p:cNvSpPr txBox="1">
            <a:spLocks noChangeArrowheads="1"/>
          </p:cNvSpPr>
          <p:nvPr/>
        </p:nvSpPr>
        <p:spPr bwMode="auto">
          <a:xfrm>
            <a:off x="2162176" y="6262688"/>
            <a:ext cx="55673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it-IT" altLang="it-IT" sz="2400">
                <a:solidFill>
                  <a:srgbClr val="000022"/>
                </a:solidFill>
              </a:rPr>
              <a:t>Negli USA 30.000 persone /anno ricoverate</a:t>
            </a:r>
          </a:p>
        </p:txBody>
      </p:sp>
      <p:sp>
        <p:nvSpPr>
          <p:cNvPr id="250884" name="CasellaDiTesto 3"/>
          <p:cNvSpPr txBox="1">
            <a:spLocks noChangeArrowheads="1"/>
          </p:cNvSpPr>
          <p:nvPr/>
        </p:nvSpPr>
        <p:spPr bwMode="auto">
          <a:xfrm>
            <a:off x="1876425" y="1714500"/>
            <a:ext cx="86487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ts val="600"/>
              </a:spcAft>
              <a:buClr>
                <a:srgbClr val="FFFF00"/>
              </a:buClr>
              <a:buFont typeface="Wingdings" panose="05000000000000000000" pitchFamily="2" charset="2"/>
              <a:buChar char="Ø"/>
            </a:pPr>
            <a:r>
              <a:rPr lang="it-IT" altLang="it-IT" sz="2600">
                <a:solidFill>
                  <a:srgbClr val="FFFFFF"/>
                </a:solidFill>
              </a:rPr>
              <a:t>Negli USA e UK la maggioranza delle chiamate ai Centri Antiveleni riguarda le intossicazioni da paracetamolo</a:t>
            </a:r>
          </a:p>
          <a:p>
            <a:pPr eaLnBrk="0" fontAlgn="base" hangingPunct="0">
              <a:spcBef>
                <a:spcPct val="0"/>
              </a:spcBef>
              <a:spcAft>
                <a:spcPts val="600"/>
              </a:spcAft>
              <a:buClr>
                <a:srgbClr val="FFFF00"/>
              </a:buClr>
              <a:buFont typeface="Wingdings" panose="05000000000000000000" pitchFamily="2" charset="2"/>
              <a:buChar char="Ø"/>
            </a:pPr>
            <a:r>
              <a:rPr lang="it-IT" altLang="it-IT" sz="2600">
                <a:solidFill>
                  <a:srgbClr val="FFFFFF"/>
                </a:solidFill>
              </a:rPr>
              <a:t>Negli stessi paesi è la causa principale di insufficienza epatica acuta (ALF), negli USA 48% dei casi, in UK dal 40 al 70%</a:t>
            </a:r>
          </a:p>
          <a:p>
            <a:pPr eaLnBrk="0" fontAlgn="base" hangingPunct="0">
              <a:spcBef>
                <a:spcPct val="0"/>
              </a:spcBef>
              <a:spcAft>
                <a:spcPts val="600"/>
              </a:spcAft>
              <a:buClr>
                <a:srgbClr val="FFFF00"/>
              </a:buClr>
              <a:buFont typeface="Wingdings" panose="05000000000000000000" pitchFamily="2" charset="2"/>
              <a:buChar char="Ø"/>
            </a:pPr>
            <a:r>
              <a:rPr lang="it-IT" altLang="it-IT" sz="2600">
                <a:solidFill>
                  <a:srgbClr val="FFFFFF"/>
                </a:solidFill>
              </a:rPr>
              <a:t>Circa il 30% dei casi di ALF necessità di trapianto di fegato</a:t>
            </a:r>
          </a:p>
          <a:p>
            <a:pPr eaLnBrk="0" fontAlgn="base" hangingPunct="0">
              <a:spcBef>
                <a:spcPct val="0"/>
              </a:spcBef>
              <a:spcAft>
                <a:spcPts val="600"/>
              </a:spcAft>
              <a:buClr>
                <a:srgbClr val="FFFF00"/>
              </a:buClr>
              <a:buFont typeface="Wingdings" panose="05000000000000000000" pitchFamily="2" charset="2"/>
              <a:buChar char="Ø"/>
            </a:pPr>
            <a:r>
              <a:rPr lang="it-IT" altLang="it-IT" sz="2600">
                <a:solidFill>
                  <a:srgbClr val="FFFFFF"/>
                </a:solidFill>
              </a:rPr>
              <a:t>Negli USA circa 30.000 persone/anno vengono ospedalizzate per epatotossicità da paracetamolo </a:t>
            </a:r>
          </a:p>
          <a:p>
            <a:pPr eaLnBrk="0" fontAlgn="base" hangingPunct="0">
              <a:spcBef>
                <a:spcPct val="0"/>
              </a:spcBef>
              <a:spcAft>
                <a:spcPts val="600"/>
              </a:spcAft>
              <a:buClr>
                <a:srgbClr val="FFFF00"/>
              </a:buClr>
              <a:buFont typeface="Wingdings" panose="05000000000000000000" pitchFamily="2" charset="2"/>
              <a:buChar char="Ø"/>
            </a:pPr>
            <a:r>
              <a:rPr lang="it-IT" altLang="it-IT" sz="2600">
                <a:solidFill>
                  <a:srgbClr val="FFFFFF"/>
                </a:solidFill>
              </a:rPr>
              <a:t>Negli USA 52% delle intossicazioni sono volontarie (tentati suicidi) e 48% involontarie (accidentali)</a:t>
            </a:r>
          </a:p>
        </p:txBody>
      </p:sp>
      <p:sp>
        <p:nvSpPr>
          <p:cNvPr id="250885" name="Rettangolo 6"/>
          <p:cNvSpPr>
            <a:spLocks noChangeArrowheads="1"/>
          </p:cNvSpPr>
          <p:nvPr/>
        </p:nvSpPr>
        <p:spPr bwMode="auto">
          <a:xfrm>
            <a:off x="4333875" y="6392864"/>
            <a:ext cx="6972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en-US" altLang="it-IT" sz="1800">
                <a:solidFill>
                  <a:srgbClr val="FFFFFF"/>
                </a:solidFill>
              </a:rPr>
              <a:t>Journal of Clinical and Translational Hepatology 2016; 4:131-42</a:t>
            </a:r>
            <a:endParaRPr lang="it-IT" altLang="it-IT" sz="1800">
              <a:solidFill>
                <a:srgbClr val="FFFFFF"/>
              </a:solidFill>
            </a:endParaRPr>
          </a:p>
        </p:txBody>
      </p:sp>
    </p:spTree>
    <p:extLst>
      <p:ext uri="{BB962C8B-B14F-4D97-AF65-F5344CB8AC3E}">
        <p14:creationId xmlns:p14="http://schemas.microsoft.com/office/powerpoint/2010/main" val="3078587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402" name="Immagin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998539"/>
            <a:ext cx="9113838" cy="513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0403" name="CasellaDiTesto 2"/>
          <p:cNvSpPr txBox="1">
            <a:spLocks noChangeArrowheads="1"/>
          </p:cNvSpPr>
          <p:nvPr/>
        </p:nvSpPr>
        <p:spPr bwMode="auto">
          <a:xfrm>
            <a:off x="7267576" y="4527551"/>
            <a:ext cx="3470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it-IT" altLang="it-IT" sz="1400" b="1">
                <a:solidFill>
                  <a:srgbClr val="FF0000"/>
                </a:solidFill>
                <a:latin typeface="Garamond" panose="02020404030301010803" pitchFamily="18" charset="0"/>
                <a:ea typeface="ＭＳ Ｐゴシック" charset="0"/>
                <a:cs typeface="Arial" panose="020B0604020202020204" pitchFamily="34" charset="0"/>
              </a:rPr>
              <a:t>NAPQI: N-acetil-benzochinone imina</a:t>
            </a:r>
          </a:p>
        </p:txBody>
      </p:sp>
      <p:sp>
        <p:nvSpPr>
          <p:cNvPr id="230404" name="CasellaDiTesto 2"/>
          <p:cNvSpPr txBox="1">
            <a:spLocks noChangeArrowheads="1"/>
          </p:cNvSpPr>
          <p:nvPr/>
        </p:nvSpPr>
        <p:spPr bwMode="auto">
          <a:xfrm>
            <a:off x="2479676" y="52388"/>
            <a:ext cx="7262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it-IT" altLang="it-IT" sz="2400">
                <a:solidFill>
                  <a:srgbClr val="FF0000"/>
                </a:solidFill>
                <a:latin typeface="Comic Sans MS" panose="030F0702030302020204" pitchFamily="66" charset="0"/>
                <a:ea typeface="ＭＳ Ｐゴシック" charset="0"/>
              </a:rPr>
              <a:t>Meccanismo dell’epatotossicità del paracetamolo</a:t>
            </a:r>
          </a:p>
        </p:txBody>
      </p:sp>
      <p:sp>
        <p:nvSpPr>
          <p:cNvPr id="230405" name="Rettangolo 3"/>
          <p:cNvSpPr>
            <a:spLocks noChangeArrowheads="1"/>
          </p:cNvSpPr>
          <p:nvPr/>
        </p:nvSpPr>
        <p:spPr bwMode="auto">
          <a:xfrm>
            <a:off x="4333875" y="6392864"/>
            <a:ext cx="6972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it-IT" sz="1800">
                <a:solidFill>
                  <a:srgbClr val="000000"/>
                </a:solidFill>
                <a:latin typeface="Times New Roman" panose="02020603050405020304" pitchFamily="18" charset="0"/>
                <a:ea typeface="ＭＳ Ｐゴシック" charset="0"/>
              </a:rPr>
              <a:t>Journal of Clinical and Translational Hepatology 2016; 4:131-42</a:t>
            </a:r>
            <a:endParaRPr lang="it-IT" altLang="it-IT" sz="1800">
              <a:solidFill>
                <a:srgbClr val="000000"/>
              </a:solidFill>
              <a:latin typeface="Times New Roman" panose="02020603050405020304" pitchFamily="18" charset="0"/>
              <a:ea typeface="ＭＳ Ｐゴシック" charset="0"/>
            </a:endParaRPr>
          </a:p>
        </p:txBody>
      </p:sp>
    </p:spTree>
    <p:extLst>
      <p:ext uri="{BB962C8B-B14F-4D97-AF65-F5344CB8AC3E}">
        <p14:creationId xmlns:p14="http://schemas.microsoft.com/office/powerpoint/2010/main" val="3614214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ttangolo 2"/>
          <p:cNvSpPr>
            <a:spLocks noChangeArrowheads="1"/>
          </p:cNvSpPr>
          <p:nvPr/>
        </p:nvSpPr>
        <p:spPr bwMode="auto">
          <a:xfrm>
            <a:off x="2116138" y="1355725"/>
            <a:ext cx="8229600"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fontAlgn="base">
              <a:spcBef>
                <a:spcPct val="0"/>
              </a:spcBef>
              <a:spcAft>
                <a:spcPct val="0"/>
              </a:spcAft>
              <a:buNone/>
            </a:pPr>
            <a:r>
              <a:rPr lang="it-IT" altLang="it-IT" sz="2400">
                <a:solidFill>
                  <a:srgbClr val="333333"/>
                </a:solidFill>
                <a:latin typeface="Open Sans"/>
                <a:ea typeface="ＭＳ Ｐゴシック" charset="0"/>
              </a:rPr>
              <a:t>In caso di assunzione accidentale di dosi molto elevate di </a:t>
            </a:r>
            <a:r>
              <a:rPr lang="it-IT" altLang="it-IT" sz="2400">
                <a:solidFill>
                  <a:srgbClr val="0000EE"/>
                </a:solidFill>
                <a:latin typeface="Open Sans"/>
                <a:ea typeface="ＭＳ Ｐゴシック" charset="0"/>
                <a:hlinkClick r:id="rId2"/>
              </a:rPr>
              <a:t>paracetamolo</a:t>
            </a:r>
            <a:r>
              <a:rPr lang="it-IT" altLang="it-IT" sz="2400">
                <a:solidFill>
                  <a:srgbClr val="333333"/>
                </a:solidFill>
                <a:latin typeface="Open Sans"/>
                <a:ea typeface="ＭＳ Ｐゴシック" charset="0"/>
              </a:rPr>
              <a:t>, l’intossicazione acuta si manifesta con </a:t>
            </a:r>
            <a:r>
              <a:rPr lang="it-IT" altLang="it-IT" sz="2400">
                <a:solidFill>
                  <a:srgbClr val="FF0000"/>
                </a:solidFill>
                <a:latin typeface="Open Sans"/>
                <a:ea typeface="ＭＳ Ｐゴシック" charset="0"/>
              </a:rPr>
              <a:t>anoressia, nausea e vomito </a:t>
            </a:r>
            <a:r>
              <a:rPr lang="it-IT" altLang="it-IT" sz="2400">
                <a:solidFill>
                  <a:srgbClr val="333333"/>
                </a:solidFill>
                <a:latin typeface="Open Sans"/>
                <a:ea typeface="ＭＳ Ｐゴシック" charset="0"/>
              </a:rPr>
              <a:t>seguiti da profondo decadimento delle condizioni generali; tali sintomi compaiono in genere entro le prime 24 ore. In caso di sovradosaggio il </a:t>
            </a:r>
            <a:r>
              <a:rPr lang="it-IT" altLang="it-IT" sz="2400">
                <a:solidFill>
                  <a:srgbClr val="0000EE"/>
                </a:solidFill>
                <a:latin typeface="Open Sans"/>
                <a:ea typeface="ＭＳ Ｐゴシック" charset="0"/>
                <a:hlinkClick r:id="rId2"/>
              </a:rPr>
              <a:t>paracetamolo</a:t>
            </a:r>
            <a:r>
              <a:rPr lang="it-IT" altLang="it-IT" sz="2400">
                <a:solidFill>
                  <a:srgbClr val="333333"/>
                </a:solidFill>
                <a:latin typeface="Open Sans"/>
                <a:ea typeface="ＭＳ Ｐゴシック" charset="0"/>
              </a:rPr>
              <a:t> può provocare citolisi epatica che può evolvere verso la necrosi massiva e irreversibile, con conseguente insufficienza epatocellulare, </a:t>
            </a:r>
            <a:r>
              <a:rPr lang="it-IT" altLang="it-IT" sz="2400">
                <a:solidFill>
                  <a:srgbClr val="FF0000"/>
                </a:solidFill>
                <a:latin typeface="Open Sans"/>
                <a:ea typeface="ＭＳ Ｐゴシック" charset="0"/>
              </a:rPr>
              <a:t>acidosi metabolica ed encefalopatia</a:t>
            </a:r>
            <a:r>
              <a:rPr lang="it-IT" altLang="it-IT" sz="2400">
                <a:solidFill>
                  <a:srgbClr val="333333"/>
                </a:solidFill>
                <a:latin typeface="Open Sans"/>
                <a:ea typeface="ＭＳ Ｐゴシック" charset="0"/>
              </a:rPr>
              <a:t>, che possono portare al </a:t>
            </a:r>
            <a:r>
              <a:rPr lang="it-IT" altLang="it-IT" sz="2400">
                <a:solidFill>
                  <a:srgbClr val="FF0000"/>
                </a:solidFill>
                <a:latin typeface="Open Sans"/>
                <a:ea typeface="ＭＳ Ｐゴシック" charset="0"/>
              </a:rPr>
              <a:t>coma e alla morte</a:t>
            </a:r>
            <a:r>
              <a:rPr lang="it-IT" altLang="it-IT" sz="2400">
                <a:solidFill>
                  <a:srgbClr val="333333"/>
                </a:solidFill>
                <a:latin typeface="Open Sans"/>
                <a:ea typeface="ＭＳ Ｐゴシック" charset="0"/>
              </a:rPr>
              <a:t>. Simultaneamente vengono osservati un incremento dei livelli di transaminasi epatiche, lattico-deidrogenasi e bilirubinemia, ed una riduzione dei livelli di protrombina, che possono manifestarsi nelle 12-48 ore successive all’ingestione</a:t>
            </a:r>
            <a:endParaRPr lang="it-IT" altLang="it-IT" sz="2400">
              <a:solidFill>
                <a:srgbClr val="000000"/>
              </a:solidFill>
              <a:ea typeface="ＭＳ Ｐゴシック" charset="0"/>
            </a:endParaRPr>
          </a:p>
        </p:txBody>
      </p:sp>
      <p:sp>
        <p:nvSpPr>
          <p:cNvPr id="232451" name="CasellaDiTesto 3"/>
          <p:cNvSpPr txBox="1">
            <a:spLocks noChangeArrowheads="1"/>
          </p:cNvSpPr>
          <p:nvPr/>
        </p:nvSpPr>
        <p:spPr bwMode="auto">
          <a:xfrm>
            <a:off x="2838450" y="136525"/>
            <a:ext cx="66373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None/>
            </a:pPr>
            <a:r>
              <a:rPr lang="it-IT" altLang="it-IT" b="1">
                <a:solidFill>
                  <a:srgbClr val="FF0000"/>
                </a:solidFill>
                <a:latin typeface="Comic Sans MS" panose="030F0702030302020204" pitchFamily="66" charset="0"/>
                <a:ea typeface="ＭＳ Ｐゴシック" charset="0"/>
              </a:rPr>
              <a:t>Epatopatia da paracetamolo</a:t>
            </a:r>
            <a:r>
              <a:rPr lang="it-IT" altLang="it-IT" sz="2400">
                <a:solidFill>
                  <a:srgbClr val="FF0000"/>
                </a:solidFill>
                <a:latin typeface="Comic Sans MS" panose="030F0702030302020204" pitchFamily="66" charset="0"/>
                <a:ea typeface="ＭＳ Ｐゴシック" charset="0"/>
              </a:rPr>
              <a:t/>
            </a:r>
            <a:br>
              <a:rPr lang="it-IT" altLang="it-IT" sz="2400">
                <a:solidFill>
                  <a:srgbClr val="FF0000"/>
                </a:solidFill>
                <a:latin typeface="Comic Sans MS" panose="030F0702030302020204" pitchFamily="66" charset="0"/>
                <a:ea typeface="ＭＳ Ｐゴシック" charset="0"/>
              </a:rPr>
            </a:br>
            <a:r>
              <a:rPr lang="it-IT" altLang="it-IT" sz="2200">
                <a:solidFill>
                  <a:srgbClr val="FF0000"/>
                </a:solidFill>
                <a:latin typeface="Comic Sans MS" panose="030F0702030302020204" pitchFamily="66" charset="0"/>
                <a:ea typeface="ＭＳ Ｐゴシック" charset="0"/>
              </a:rPr>
              <a:t>[dalla scheda tecnica della Tachipirina®]</a:t>
            </a:r>
          </a:p>
        </p:txBody>
      </p:sp>
    </p:spTree>
    <p:extLst>
      <p:ext uri="{BB962C8B-B14F-4D97-AF65-F5344CB8AC3E}">
        <p14:creationId xmlns:p14="http://schemas.microsoft.com/office/powerpoint/2010/main" val="2770668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p:cNvSpPr>
          <p:nvPr>
            <p:ph type="title"/>
          </p:nvPr>
        </p:nvSpPr>
        <p:spPr>
          <a:xfrm>
            <a:off x="1908176" y="168275"/>
            <a:ext cx="8448675" cy="636588"/>
          </a:xfrm>
        </p:spPr>
        <p:txBody>
          <a:bodyPr/>
          <a:lstStyle/>
          <a:p>
            <a:pPr eaLnBrk="1" hangingPunct="1"/>
            <a:r>
              <a:rPr lang="it-IT" altLang="it-IT" sz="2800" b="1">
                <a:solidFill>
                  <a:srgbClr val="FF0000"/>
                </a:solidFill>
              </a:rPr>
              <a:t>Necrosi epatocitaria da sovradosaggio di paracetamolo</a:t>
            </a:r>
          </a:p>
        </p:txBody>
      </p:sp>
      <p:pic>
        <p:nvPicPr>
          <p:cNvPr id="2334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4225" y="854075"/>
            <a:ext cx="5570538" cy="451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33476" name="Text Box 4"/>
          <p:cNvSpPr txBox="1">
            <a:spLocks noChangeArrowheads="1"/>
          </p:cNvSpPr>
          <p:nvPr/>
        </p:nvSpPr>
        <p:spPr bwMode="auto">
          <a:xfrm>
            <a:off x="2228850" y="5599113"/>
            <a:ext cx="80025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ts val="600"/>
              </a:spcBef>
              <a:spcAft>
                <a:spcPct val="0"/>
              </a:spcAft>
              <a:buNone/>
            </a:pPr>
            <a:r>
              <a:rPr lang="it-IT" altLang="it-IT" sz="2000">
                <a:solidFill>
                  <a:srgbClr val="000000"/>
                </a:solidFill>
                <a:latin typeface="Times New Roman" panose="02020603050405020304" pitchFamily="18" charset="0"/>
                <a:ea typeface="ＭＳ Ｐゴシック" charset="0"/>
              </a:rPr>
              <a:t>Severa necrosi centrolobulare e medio - zonale con risparmio dei tratti portali e degli epatociti periportali.(L’area centrolobulare ha la maggiore concentrazione di CYP2E1 e quindi la maggiore produzione di NAPQI)</a:t>
            </a:r>
          </a:p>
        </p:txBody>
      </p:sp>
    </p:spTree>
    <p:extLst>
      <p:ext uri="{BB962C8B-B14F-4D97-AF65-F5344CB8AC3E}">
        <p14:creationId xmlns:p14="http://schemas.microsoft.com/office/powerpoint/2010/main" val="3948526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p:cNvSpPr>
          <p:nvPr>
            <p:ph type="title"/>
          </p:nvPr>
        </p:nvSpPr>
        <p:spPr>
          <a:xfrm>
            <a:off x="1463040" y="105568"/>
            <a:ext cx="9602008" cy="571500"/>
          </a:xfrm>
        </p:spPr>
        <p:txBody>
          <a:bodyPr/>
          <a:lstStyle/>
          <a:p>
            <a:pPr eaLnBrk="1" hangingPunct="1"/>
            <a:r>
              <a:rPr lang="it-IT" altLang="it-IT" sz="2800" b="1" dirty="0">
                <a:solidFill>
                  <a:srgbClr val="FF0000"/>
                </a:solidFill>
              </a:rPr>
              <a:t>Fattori di rischio per danno epatico da paracetamolo</a:t>
            </a:r>
          </a:p>
        </p:txBody>
      </p:sp>
      <p:sp>
        <p:nvSpPr>
          <p:cNvPr id="265219" name="Line 4"/>
          <p:cNvSpPr>
            <a:spLocks noChangeShapeType="1"/>
          </p:cNvSpPr>
          <p:nvPr/>
        </p:nvSpPr>
        <p:spPr bwMode="auto">
          <a:xfrm flipV="1">
            <a:off x="1760539" y="6299200"/>
            <a:ext cx="8726487" cy="12700"/>
          </a:xfrm>
          <a:prstGeom prst="line">
            <a:avLst/>
          </a:prstGeom>
          <a:noFill/>
          <a:ln w="12700">
            <a:solidFill>
              <a:srgbClr val="FFFF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pic>
        <p:nvPicPr>
          <p:cNvPr id="265220"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06481" y="578247"/>
            <a:ext cx="6715125"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5221" name="Rettangolo 7"/>
          <p:cNvSpPr>
            <a:spLocks noChangeArrowheads="1"/>
          </p:cNvSpPr>
          <p:nvPr/>
        </p:nvSpPr>
        <p:spPr bwMode="auto">
          <a:xfrm>
            <a:off x="6038850" y="6488113"/>
            <a:ext cx="615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it-IT" sz="1800" dirty="0">
                <a:latin typeface="Times New Roman" panose="02020603050405020304" pitchFamily="18" charset="0"/>
              </a:rPr>
              <a:t>Journal of Clinical and Translational </a:t>
            </a:r>
            <a:r>
              <a:rPr lang="en-US" altLang="it-IT" sz="1800" dirty="0" err="1">
                <a:latin typeface="Times New Roman" panose="02020603050405020304" pitchFamily="18" charset="0"/>
              </a:rPr>
              <a:t>Hepatology</a:t>
            </a:r>
            <a:r>
              <a:rPr lang="en-US" altLang="it-IT" sz="1800" dirty="0">
                <a:latin typeface="Times New Roman" panose="02020603050405020304" pitchFamily="18" charset="0"/>
              </a:rPr>
              <a:t> 2016; 4:131-42</a:t>
            </a:r>
            <a:endParaRPr lang="it-IT" altLang="it-IT" sz="1800" dirty="0">
              <a:latin typeface="Times New Roman" panose="02020603050405020304" pitchFamily="18" charset="0"/>
            </a:endParaRPr>
          </a:p>
        </p:txBody>
      </p:sp>
    </p:spTree>
    <p:extLst>
      <p:ext uri="{BB962C8B-B14F-4D97-AF65-F5344CB8AC3E}">
        <p14:creationId xmlns:p14="http://schemas.microsoft.com/office/powerpoint/2010/main" val="3585154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ttangolo 3">
            <a:extLst>
              <a:ext uri="{FF2B5EF4-FFF2-40B4-BE49-F238E27FC236}">
                <a16:creationId xmlns:a16="http://schemas.microsoft.com/office/drawing/2014/main" id="{BDEC8B76-BCAC-45A6-987E-8C1499379B93}"/>
              </a:ext>
            </a:extLst>
          </p:cNvPr>
          <p:cNvSpPr>
            <a:spLocks noChangeArrowheads="1"/>
          </p:cNvSpPr>
          <p:nvPr/>
        </p:nvSpPr>
        <p:spPr bwMode="auto">
          <a:xfrm>
            <a:off x="2524125" y="1978025"/>
            <a:ext cx="74295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r>
              <a:rPr lang="it-IT" altLang="it-IT" sz="2800">
                <a:solidFill>
                  <a:srgbClr val="333333"/>
                </a:solidFill>
                <a:latin typeface="Open Sans"/>
              </a:rPr>
              <a:t>I provvedimenti da adottare consistono nello svuotamento gastrico precoce e nel ricovero ospedaliero per le cure del caso, mediante somministrazione, il più precocemente possibile, di </a:t>
            </a:r>
            <a:r>
              <a:rPr lang="it-IT" altLang="it-IT" sz="2800" b="1">
                <a:solidFill>
                  <a:srgbClr val="FF0000"/>
                </a:solidFill>
                <a:latin typeface="Open Sans"/>
              </a:rPr>
              <a:t>N-acetilcisteina</a:t>
            </a:r>
            <a:r>
              <a:rPr lang="it-IT" altLang="it-IT" sz="2800">
                <a:solidFill>
                  <a:srgbClr val="333333"/>
                </a:solidFill>
                <a:latin typeface="Open Sans"/>
              </a:rPr>
              <a:t> come antidoto: la posologia è di 150 mg/kg e.v. in soluzione glucosata in 15 minuti, poi 50 mg/kg nelle 4 ore successive e 100 mg/kg nelle 16 ore successive, per un totale di 300 mg/kg in 20 ore.</a:t>
            </a:r>
            <a:endParaRPr lang="it-IT" altLang="it-IT" sz="2800">
              <a:solidFill>
                <a:prstClr val="black"/>
              </a:solidFill>
              <a:latin typeface="Times New Roman" panose="02020603050405020304" pitchFamily="18" charset="0"/>
            </a:endParaRPr>
          </a:p>
        </p:txBody>
      </p:sp>
      <p:sp>
        <p:nvSpPr>
          <p:cNvPr id="267267" name="CasellaDiTesto 4">
            <a:extLst>
              <a:ext uri="{FF2B5EF4-FFF2-40B4-BE49-F238E27FC236}">
                <a16:creationId xmlns:a16="http://schemas.microsoft.com/office/drawing/2014/main" id="{A98D5B4A-D399-41A6-ADCE-786C4F1BEC82}"/>
              </a:ext>
            </a:extLst>
          </p:cNvPr>
          <p:cNvSpPr txBox="1">
            <a:spLocks noChangeArrowheads="1"/>
          </p:cNvSpPr>
          <p:nvPr/>
        </p:nvSpPr>
        <p:spPr bwMode="auto">
          <a:xfrm>
            <a:off x="2838450" y="136525"/>
            <a:ext cx="6637338"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0" fontAlgn="base" hangingPunct="0">
              <a:spcBef>
                <a:spcPct val="0"/>
              </a:spcBef>
              <a:spcAft>
                <a:spcPct val="0"/>
              </a:spcAft>
              <a:buNone/>
            </a:pPr>
            <a:r>
              <a:rPr lang="it-IT" altLang="it-IT" b="1">
                <a:solidFill>
                  <a:srgbClr val="FF0000"/>
                </a:solidFill>
                <a:latin typeface="Comic Sans MS" panose="030F0702030302020204" pitchFamily="66" charset="0"/>
              </a:rPr>
              <a:t>Trattamento dell’intossicazione da paracetamolo</a:t>
            </a:r>
            <a:r>
              <a:rPr lang="it-IT" altLang="it-IT" sz="2400">
                <a:solidFill>
                  <a:srgbClr val="FF0000"/>
                </a:solidFill>
                <a:latin typeface="Comic Sans MS" panose="030F0702030302020204" pitchFamily="66" charset="0"/>
              </a:rPr>
              <a:t/>
            </a:r>
            <a:br>
              <a:rPr lang="it-IT" altLang="it-IT" sz="2400">
                <a:solidFill>
                  <a:srgbClr val="FF0000"/>
                </a:solidFill>
                <a:latin typeface="Comic Sans MS" panose="030F0702030302020204" pitchFamily="66" charset="0"/>
              </a:rPr>
            </a:br>
            <a:r>
              <a:rPr lang="it-IT" altLang="it-IT" sz="2200">
                <a:solidFill>
                  <a:srgbClr val="FF0000"/>
                </a:solidFill>
                <a:latin typeface="Comic Sans MS" panose="030F0702030302020204" pitchFamily="66" charset="0"/>
              </a:rPr>
              <a:t>[dalla scheda tecnica della Tachipirina®]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15680" y="6562222"/>
            <a:ext cx="7272808" cy="2511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it-IT" sz="1400">
              <a:solidFill>
                <a:srgbClr val="FFFFFF"/>
              </a:solidFill>
              <a:latin typeface="Arial"/>
            </a:endParaRPr>
          </a:p>
        </p:txBody>
      </p:sp>
      <p:sp>
        <p:nvSpPr>
          <p:cNvPr id="3" name="Rettangolo 2"/>
          <p:cNvSpPr/>
          <p:nvPr/>
        </p:nvSpPr>
        <p:spPr>
          <a:xfrm>
            <a:off x="3222382" y="154033"/>
            <a:ext cx="5681940" cy="523220"/>
          </a:xfrm>
          <a:prstGeom prst="rect">
            <a:avLst/>
          </a:prstGeom>
        </p:spPr>
        <p:txBody>
          <a:bodyPr wrap="none">
            <a:spAutoFit/>
          </a:bodyPr>
          <a:lstStyle/>
          <a:p>
            <a:pPr algn="ctr" fontAlgn="base">
              <a:spcBef>
                <a:spcPct val="0"/>
              </a:spcBef>
              <a:spcAft>
                <a:spcPct val="0"/>
              </a:spcAft>
            </a:pPr>
            <a:r>
              <a:rPr lang="it-IT" sz="2800" b="1" dirty="0">
                <a:solidFill>
                  <a:srgbClr val="FF0000"/>
                </a:solidFill>
                <a:latin typeface="Arial" charset="0"/>
                <a:ea typeface="ＭＳ Ｐゴシック" charset="0"/>
              </a:rPr>
              <a:t>INTERPRETAZIONE EPICRITICA</a:t>
            </a:r>
          </a:p>
        </p:txBody>
      </p:sp>
      <p:sp>
        <p:nvSpPr>
          <p:cNvPr id="5" name="CasellaDiTesto 4"/>
          <p:cNvSpPr txBox="1"/>
          <p:nvPr/>
        </p:nvSpPr>
        <p:spPr>
          <a:xfrm>
            <a:off x="11334967" y="154033"/>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4</a:t>
            </a:r>
          </a:p>
        </p:txBody>
      </p:sp>
      <p:sp>
        <p:nvSpPr>
          <p:cNvPr id="4" name="Rettangolo 3"/>
          <p:cNvSpPr/>
          <p:nvPr/>
        </p:nvSpPr>
        <p:spPr>
          <a:xfrm>
            <a:off x="822959" y="1255534"/>
            <a:ext cx="10806546" cy="4919488"/>
          </a:xfrm>
          <a:prstGeom prst="rect">
            <a:avLst/>
          </a:prstGeom>
        </p:spPr>
        <p:txBody>
          <a:bodyPr wrap="square">
            <a:spAutoFit/>
          </a:bodyPr>
          <a:lstStyle/>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Per la tempistica e per le dosi assunte (300 mg/die) risulta più probabile che la causa dell’epatite acuta sia stata la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nimesulide</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Questo FANS è stato sospettato essere causa di gravi reazioni epatiche, e in alcuni Paesi europei (Irlanda, Spagna, Finlandia) è stato ritirato dal commercio. Sicuramente è il FANS più epatotossico anche se l’incidenza della reazione avversa non sembra così frequente come ipotizzato da alcuni ricercatori stranieri. L’AIFA ha modificato il regime di dispensazione del farmaco che si può acquistare oggi solo dietro presentazione di ricetta medica non ripetibile. Questo per cercare di limitarne l’uso essendo uno dei FANS più utilizzati e abusati in Italia, che si otteneva facilmente in farmacia anche senza ricetta. Il meccanismo del danno non è chiarissimo, ma sembra più di natura idiosincrasica che tossica, si consiglia comunque di non superare la dose massima di 200 mg/die e di non utilizzarlo per più di 15 giorni.</a:t>
            </a:r>
          </a:p>
        </p:txBody>
      </p:sp>
    </p:spTree>
    <p:extLst>
      <p:ext uri="{BB962C8B-B14F-4D97-AF65-F5344CB8AC3E}">
        <p14:creationId xmlns:p14="http://schemas.microsoft.com/office/powerpoint/2010/main" val="2129131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168525" y="131763"/>
            <a:ext cx="7772400" cy="747712"/>
          </a:xfrm>
          <a:prstGeom prst="rect">
            <a:avLst/>
          </a:prstGeom>
        </p:spPr>
        <p:txBody>
          <a:bodyPr/>
          <a:lstStyle/>
          <a:p>
            <a:pPr algn="ctr" fontAlgn="base">
              <a:spcBef>
                <a:spcPct val="0"/>
              </a:spcBef>
              <a:spcAft>
                <a:spcPct val="0"/>
              </a:spcAft>
              <a:defRPr/>
            </a:pPr>
            <a:r>
              <a:rPr lang="it-IT" sz="4000" b="1" kern="0">
                <a:solidFill>
                  <a:srgbClr val="FF0000"/>
                </a:solidFill>
                <a:latin typeface="Arial" charset="0"/>
                <a:ea typeface="ＭＳ Ｐゴシック" charset="0"/>
              </a:rPr>
              <a:t>Danno epatico da FANS</a:t>
            </a:r>
          </a:p>
        </p:txBody>
      </p:sp>
      <p:sp>
        <p:nvSpPr>
          <p:cNvPr id="3" name="Rectangle 3"/>
          <p:cNvSpPr txBox="1">
            <a:spLocks noChangeArrowheads="1"/>
          </p:cNvSpPr>
          <p:nvPr/>
        </p:nvSpPr>
        <p:spPr>
          <a:xfrm>
            <a:off x="1758950" y="1022350"/>
            <a:ext cx="8909050" cy="5549900"/>
          </a:xfrm>
          <a:prstGeom prst="rect">
            <a:avLst/>
          </a:prstGeom>
        </p:spPr>
        <p:txBody>
          <a:bodyPr/>
          <a:lstStyle/>
          <a:p>
            <a:pPr fontAlgn="base">
              <a:spcBef>
                <a:spcPct val="20000"/>
              </a:spcBef>
              <a:spcAft>
                <a:spcPct val="0"/>
              </a:spcAft>
              <a:buClr>
                <a:srgbClr val="FF0000"/>
              </a:buClr>
              <a:buSzPct val="120000"/>
              <a:buFont typeface="Wingdings" pitchFamily="2" charset="2"/>
              <a:buChar char="Ø"/>
              <a:defRPr/>
            </a:pPr>
            <a:endParaRPr lang="it-IT" sz="1400" kern="0" dirty="0">
              <a:solidFill>
                <a:srgbClr val="002060"/>
              </a:solidFill>
              <a:latin typeface="Arial"/>
              <a:ea typeface="ＭＳ Ｐゴシック" charset="0"/>
            </a:endParaRPr>
          </a:p>
          <a:p>
            <a:pPr marL="361950" indent="-361950" fontAlgn="base">
              <a:spcBef>
                <a:spcPct val="20000"/>
              </a:spcBef>
              <a:spcAft>
                <a:spcPct val="0"/>
              </a:spcAft>
              <a:buClr>
                <a:srgbClr val="FF0000"/>
              </a:buClr>
              <a:buSzPct val="120000"/>
              <a:buFont typeface="Wingdings" pitchFamily="2" charset="2"/>
              <a:buChar char="Ø"/>
              <a:defRPr/>
            </a:pPr>
            <a:r>
              <a:rPr lang="it-IT" sz="2600" kern="0" dirty="0">
                <a:solidFill>
                  <a:srgbClr val="002060"/>
                </a:solidFill>
                <a:latin typeface="Arial"/>
                <a:ea typeface="ＭＳ Ｐゴシック" charset="0"/>
              </a:rPr>
              <a:t>Danni epatici reversibili e non gravi evidenziati da un aumento delle </a:t>
            </a:r>
            <a:r>
              <a:rPr lang="it-IT" sz="2600" kern="0" dirty="0" err="1">
                <a:solidFill>
                  <a:srgbClr val="002060"/>
                </a:solidFill>
                <a:latin typeface="Arial"/>
                <a:ea typeface="ＭＳ Ｐゴシック" charset="0"/>
              </a:rPr>
              <a:t>aminotransferasi</a:t>
            </a:r>
            <a:r>
              <a:rPr lang="it-IT" sz="2600" kern="0" dirty="0">
                <a:solidFill>
                  <a:srgbClr val="002060"/>
                </a:solidFill>
                <a:latin typeface="Arial"/>
                <a:ea typeface="ＭＳ Ｐゴシック" charset="0"/>
              </a:rPr>
              <a:t> </a:t>
            </a:r>
            <a:r>
              <a:rPr lang="it-IT" sz="2600" kern="0" dirty="0" err="1">
                <a:solidFill>
                  <a:srgbClr val="002060"/>
                </a:solidFill>
                <a:latin typeface="Arial"/>
                <a:ea typeface="ＭＳ Ｐゴシック" charset="0"/>
              </a:rPr>
              <a:t>sieriche</a:t>
            </a:r>
            <a:r>
              <a:rPr lang="it-IT" sz="2600" kern="0" dirty="0">
                <a:solidFill>
                  <a:srgbClr val="002060"/>
                </a:solidFill>
                <a:latin typeface="Arial"/>
                <a:ea typeface="ＭＳ Ｐゴシック" charset="0"/>
              </a:rPr>
              <a:t> possono manifestarsi con tutti i FANS specie se assunti in modo cronico a dosi antiinfiammatorie</a:t>
            </a:r>
            <a:r>
              <a:rPr lang="it-IT" sz="1400" kern="0" dirty="0">
                <a:solidFill>
                  <a:srgbClr val="002060"/>
                </a:solidFill>
                <a:latin typeface="Arial"/>
                <a:ea typeface="ＭＳ Ｐゴシック" charset="0"/>
              </a:rPr>
              <a:t>.</a:t>
            </a:r>
          </a:p>
          <a:p>
            <a:pPr marL="361950" indent="-361950" fontAlgn="base">
              <a:spcBef>
                <a:spcPct val="20000"/>
              </a:spcBef>
              <a:spcAft>
                <a:spcPct val="0"/>
              </a:spcAft>
              <a:buClr>
                <a:srgbClr val="FF0000"/>
              </a:buClr>
              <a:buSzPct val="120000"/>
              <a:buFont typeface="Wingdings" pitchFamily="2" charset="2"/>
              <a:buChar char="Ø"/>
              <a:defRPr/>
            </a:pPr>
            <a:r>
              <a:rPr lang="it-IT" sz="2600" kern="0" dirty="0">
                <a:solidFill>
                  <a:srgbClr val="002060"/>
                </a:solidFill>
                <a:latin typeface="Arial"/>
                <a:ea typeface="ＭＳ Ｐゴシック" charset="0"/>
              </a:rPr>
              <a:t>Reazioni epatotossiche: 1-10 per 100.000 p/y, sia citotossiche che </a:t>
            </a:r>
            <a:r>
              <a:rPr lang="it-IT" sz="2600" kern="0" dirty="0" err="1">
                <a:solidFill>
                  <a:srgbClr val="002060"/>
                </a:solidFill>
                <a:latin typeface="Arial"/>
                <a:ea typeface="ＭＳ Ｐゴシック" charset="0"/>
              </a:rPr>
              <a:t>colestatiche</a:t>
            </a:r>
            <a:r>
              <a:rPr lang="it-IT" sz="1400" kern="0" dirty="0">
                <a:solidFill>
                  <a:srgbClr val="002060"/>
                </a:solidFill>
                <a:latin typeface="Arial"/>
                <a:ea typeface="ＭＳ Ｐゴシック" charset="0"/>
              </a:rPr>
              <a:t> </a:t>
            </a:r>
            <a:r>
              <a:rPr lang="it-IT" kern="0" dirty="0">
                <a:solidFill>
                  <a:srgbClr val="002060"/>
                </a:solidFill>
                <a:latin typeface="Arial"/>
                <a:ea typeface="ＭＳ Ｐゴシック" charset="0"/>
              </a:rPr>
              <a:t>[Garcia Rodriguez 1995, </a:t>
            </a:r>
            <a:r>
              <a:rPr lang="it-IT" kern="0" dirty="0" err="1">
                <a:solidFill>
                  <a:srgbClr val="002060"/>
                </a:solidFill>
                <a:latin typeface="Arial"/>
                <a:ea typeface="ＭＳ Ｐゴシック" charset="0"/>
              </a:rPr>
              <a:t>Sgro</a:t>
            </a:r>
            <a:r>
              <a:rPr lang="it-IT" kern="0" dirty="0">
                <a:solidFill>
                  <a:srgbClr val="002060"/>
                </a:solidFill>
                <a:latin typeface="Arial"/>
                <a:ea typeface="ＭＳ Ｐゴシック" charset="0"/>
              </a:rPr>
              <a:t> 2003, </a:t>
            </a:r>
            <a:r>
              <a:rPr lang="it-IT" kern="0" dirty="0" err="1">
                <a:solidFill>
                  <a:srgbClr val="002060"/>
                </a:solidFill>
                <a:latin typeface="Arial"/>
                <a:ea typeface="ＭＳ Ｐゴシック" charset="0"/>
              </a:rPr>
              <a:t>Teoh</a:t>
            </a:r>
            <a:r>
              <a:rPr lang="it-IT" kern="0" dirty="0">
                <a:solidFill>
                  <a:srgbClr val="002060"/>
                </a:solidFill>
                <a:latin typeface="Arial"/>
                <a:ea typeface="ＭＳ Ｐゴシック" charset="0"/>
              </a:rPr>
              <a:t> 2003, </a:t>
            </a:r>
            <a:r>
              <a:rPr lang="it-IT" kern="0" dirty="0" err="1">
                <a:solidFill>
                  <a:srgbClr val="002060"/>
                </a:solidFill>
                <a:latin typeface="Arial"/>
                <a:ea typeface="ＭＳ Ｐゴシック" charset="0"/>
              </a:rPr>
              <a:t>Velayudham</a:t>
            </a:r>
            <a:r>
              <a:rPr lang="it-IT" kern="0" dirty="0">
                <a:solidFill>
                  <a:srgbClr val="002060"/>
                </a:solidFill>
                <a:latin typeface="Arial"/>
                <a:ea typeface="ＭＳ Ｐゴシック" charset="0"/>
              </a:rPr>
              <a:t> 2003. </a:t>
            </a:r>
            <a:r>
              <a:rPr lang="en-US" kern="0" dirty="0" err="1">
                <a:solidFill>
                  <a:srgbClr val="002060"/>
                </a:solidFill>
                <a:latin typeface="Arial"/>
                <a:ea typeface="ＭＳ Ｐゴシック" charset="0"/>
              </a:rPr>
              <a:t>Triantafyllou</a:t>
            </a:r>
            <a:r>
              <a:rPr lang="en-US" kern="0" dirty="0">
                <a:solidFill>
                  <a:srgbClr val="002060"/>
                </a:solidFill>
                <a:latin typeface="Arial"/>
                <a:ea typeface="ＭＳ Ｐゴシック" charset="0"/>
              </a:rPr>
              <a:t> K et al. Best </a:t>
            </a:r>
            <a:r>
              <a:rPr lang="en-US" kern="0" dirty="0" err="1">
                <a:solidFill>
                  <a:srgbClr val="002060"/>
                </a:solidFill>
                <a:latin typeface="Arial"/>
                <a:ea typeface="ＭＳ Ｐゴシック" charset="0"/>
              </a:rPr>
              <a:t>Pract</a:t>
            </a:r>
            <a:r>
              <a:rPr lang="en-US" kern="0" dirty="0">
                <a:solidFill>
                  <a:srgbClr val="002060"/>
                </a:solidFill>
                <a:latin typeface="Arial"/>
                <a:ea typeface="ＭＳ Ｐゴシック" charset="0"/>
              </a:rPr>
              <a:t> &amp; Res </a:t>
            </a:r>
            <a:r>
              <a:rPr lang="en-US" kern="0" dirty="0" err="1">
                <a:solidFill>
                  <a:srgbClr val="002060"/>
                </a:solidFill>
                <a:latin typeface="Arial"/>
                <a:ea typeface="ＭＳ Ｐゴシック" charset="0"/>
              </a:rPr>
              <a:t>Clin</a:t>
            </a:r>
            <a:r>
              <a:rPr lang="en-US" kern="0" dirty="0">
                <a:solidFill>
                  <a:srgbClr val="002060"/>
                </a:solidFill>
                <a:latin typeface="Arial"/>
                <a:ea typeface="ＭＳ Ｐゴシック" charset="0"/>
              </a:rPr>
              <a:t> </a:t>
            </a:r>
            <a:r>
              <a:rPr lang="en-US" kern="0" dirty="0" err="1">
                <a:solidFill>
                  <a:srgbClr val="002060"/>
                </a:solidFill>
                <a:latin typeface="Arial"/>
                <a:ea typeface="ＭＳ Ｐゴシック" charset="0"/>
              </a:rPr>
              <a:t>Gastroenterol</a:t>
            </a:r>
            <a:r>
              <a:rPr lang="en-US" kern="0" dirty="0">
                <a:solidFill>
                  <a:srgbClr val="002060"/>
                </a:solidFill>
                <a:latin typeface="Arial"/>
                <a:ea typeface="ＭＳ Ｐゴシック" charset="0"/>
              </a:rPr>
              <a:t> 2010; 24:203–15</a:t>
            </a:r>
            <a:r>
              <a:rPr lang="it-IT" kern="0" dirty="0">
                <a:solidFill>
                  <a:srgbClr val="002060"/>
                </a:solidFill>
                <a:latin typeface="Arial"/>
                <a:ea typeface="ＭＳ Ｐゴシック" charset="0"/>
              </a:rPr>
              <a:t>]</a:t>
            </a:r>
            <a:r>
              <a:rPr lang="it-IT" sz="1400" kern="0" dirty="0">
                <a:solidFill>
                  <a:srgbClr val="002060"/>
                </a:solidFill>
                <a:latin typeface="Arial"/>
                <a:ea typeface="ＭＳ Ｐゴシック" charset="0"/>
              </a:rPr>
              <a:t>.</a:t>
            </a:r>
          </a:p>
          <a:p>
            <a:pPr marL="361950" indent="-361950" fontAlgn="base">
              <a:spcBef>
                <a:spcPct val="20000"/>
              </a:spcBef>
              <a:spcAft>
                <a:spcPct val="0"/>
              </a:spcAft>
              <a:buClr>
                <a:srgbClr val="FF0000"/>
              </a:buClr>
              <a:buSzPct val="120000"/>
              <a:buFont typeface="Wingdings" pitchFamily="2" charset="2"/>
              <a:buChar char="Ø"/>
              <a:defRPr/>
            </a:pPr>
            <a:r>
              <a:rPr lang="it-IT" sz="2600" kern="0" dirty="0">
                <a:solidFill>
                  <a:srgbClr val="002060"/>
                </a:solidFill>
                <a:latin typeface="Arial"/>
                <a:ea typeface="ＭＳ Ｐゴシック" charset="0"/>
              </a:rPr>
              <a:t>I FANS con maggiore rischio di epatotossicità sono il </a:t>
            </a:r>
            <a:r>
              <a:rPr lang="it-IT" sz="2600" kern="0" dirty="0" err="1">
                <a:solidFill>
                  <a:srgbClr val="002060"/>
                </a:solidFill>
                <a:latin typeface="Arial"/>
                <a:ea typeface="ＭＳ Ｐゴシック" charset="0"/>
              </a:rPr>
              <a:t>diclofenac</a:t>
            </a:r>
            <a:r>
              <a:rPr lang="it-IT" sz="2600" kern="0" dirty="0">
                <a:solidFill>
                  <a:srgbClr val="002060"/>
                </a:solidFill>
                <a:latin typeface="Arial"/>
                <a:ea typeface="ＭＳ Ｐゴシック" charset="0"/>
              </a:rPr>
              <a:t> e la </a:t>
            </a:r>
            <a:r>
              <a:rPr lang="it-IT" sz="2600" kern="0" dirty="0" err="1">
                <a:solidFill>
                  <a:srgbClr val="002060"/>
                </a:solidFill>
                <a:latin typeface="Arial"/>
                <a:ea typeface="ＭＳ Ｐゴシック" charset="0"/>
              </a:rPr>
              <a:t>nimesulide</a:t>
            </a:r>
            <a:r>
              <a:rPr lang="it-IT" sz="2600" kern="0" dirty="0">
                <a:solidFill>
                  <a:srgbClr val="002060"/>
                </a:solidFill>
                <a:latin typeface="Arial"/>
                <a:ea typeface="ＭＳ Ｐゴシック" charset="0"/>
              </a:rPr>
              <a:t> </a:t>
            </a:r>
            <a:r>
              <a:rPr lang="it-IT" sz="2000" kern="0" dirty="0">
                <a:solidFill>
                  <a:srgbClr val="002060"/>
                </a:solidFill>
                <a:latin typeface="Arial"/>
                <a:ea typeface="ＭＳ Ｐゴシック" charset="0"/>
              </a:rPr>
              <a:t>[</a:t>
            </a:r>
            <a:r>
              <a:rPr lang="en-US" sz="2000" kern="0" dirty="0" err="1">
                <a:solidFill>
                  <a:srgbClr val="002060"/>
                </a:solidFill>
                <a:latin typeface="Arial"/>
                <a:ea typeface="ＭＳ Ｐゴシック" charset="0"/>
              </a:rPr>
              <a:t>Triantafyllou</a:t>
            </a:r>
            <a:r>
              <a:rPr lang="en-US" sz="2000" kern="0" dirty="0">
                <a:solidFill>
                  <a:srgbClr val="002060"/>
                </a:solidFill>
                <a:latin typeface="Arial"/>
                <a:ea typeface="ＭＳ Ｐゴシック" charset="0"/>
              </a:rPr>
              <a:t> K et al. Best </a:t>
            </a:r>
            <a:r>
              <a:rPr lang="en-US" sz="2000" kern="0" dirty="0" err="1">
                <a:solidFill>
                  <a:srgbClr val="002060"/>
                </a:solidFill>
                <a:latin typeface="Arial"/>
                <a:ea typeface="ＭＳ Ｐゴシック" charset="0"/>
              </a:rPr>
              <a:t>Pract</a:t>
            </a:r>
            <a:r>
              <a:rPr lang="en-US" sz="2000" kern="0" dirty="0">
                <a:solidFill>
                  <a:srgbClr val="002060"/>
                </a:solidFill>
                <a:latin typeface="Arial"/>
                <a:ea typeface="ＭＳ Ｐゴシック" charset="0"/>
              </a:rPr>
              <a:t> &amp; Res </a:t>
            </a:r>
            <a:r>
              <a:rPr lang="en-US" sz="2000" kern="0" dirty="0" err="1">
                <a:solidFill>
                  <a:srgbClr val="002060"/>
                </a:solidFill>
                <a:latin typeface="Arial"/>
                <a:ea typeface="ＭＳ Ｐゴシック" charset="0"/>
              </a:rPr>
              <a:t>Clin</a:t>
            </a:r>
            <a:r>
              <a:rPr lang="en-US" sz="2000" kern="0" dirty="0">
                <a:solidFill>
                  <a:srgbClr val="002060"/>
                </a:solidFill>
                <a:latin typeface="Arial"/>
                <a:ea typeface="ＭＳ Ｐゴシック" charset="0"/>
              </a:rPr>
              <a:t> </a:t>
            </a:r>
            <a:r>
              <a:rPr lang="en-US" sz="2000" kern="0" dirty="0" err="1">
                <a:solidFill>
                  <a:srgbClr val="002060"/>
                </a:solidFill>
                <a:latin typeface="Arial"/>
                <a:ea typeface="ＭＳ Ｐゴシック" charset="0"/>
              </a:rPr>
              <a:t>Gastroenterol</a:t>
            </a:r>
            <a:r>
              <a:rPr lang="en-US" sz="2000" kern="0" dirty="0">
                <a:solidFill>
                  <a:srgbClr val="002060"/>
                </a:solidFill>
                <a:latin typeface="Arial"/>
                <a:ea typeface="ＭＳ Ｐゴシック" charset="0"/>
              </a:rPr>
              <a:t> 2010; 24:203–15. </a:t>
            </a:r>
            <a:r>
              <a:rPr lang="it-IT" sz="2000" kern="0" dirty="0">
                <a:solidFill>
                  <a:srgbClr val="002060"/>
                </a:solidFill>
                <a:latin typeface="Arial"/>
                <a:ea typeface="ＭＳ Ｐゴシック" charset="0"/>
              </a:rPr>
              <a:t>Traversa G </a:t>
            </a:r>
            <a:r>
              <a:rPr lang="it-IT" sz="2000" kern="0" dirty="0" err="1">
                <a:solidFill>
                  <a:srgbClr val="002060"/>
                </a:solidFill>
                <a:latin typeface="Arial"/>
                <a:ea typeface="ＭＳ Ｐゴシック" charset="0"/>
              </a:rPr>
              <a:t>et</a:t>
            </a:r>
            <a:r>
              <a:rPr lang="it-IT" sz="2000" kern="0" dirty="0">
                <a:solidFill>
                  <a:srgbClr val="002060"/>
                </a:solidFill>
                <a:latin typeface="Arial"/>
                <a:ea typeface="ＭＳ Ｐゴシック" charset="0"/>
              </a:rPr>
              <a:t> al. BMJ 2003; 327:18-22]</a:t>
            </a:r>
            <a:r>
              <a:rPr lang="it-IT" sz="2600" kern="0" dirty="0">
                <a:solidFill>
                  <a:srgbClr val="002060"/>
                </a:solidFill>
                <a:latin typeface="Arial"/>
                <a:ea typeface="ＭＳ Ｐゴシック" charset="0"/>
              </a:rPr>
              <a:t>. Il rischio è comunque basso e l’eccesso di rischio meno rilevante rispetto alle problematiche GI e </a:t>
            </a:r>
            <a:r>
              <a:rPr lang="it-IT" sz="2600" kern="0" dirty="0" err="1">
                <a:solidFill>
                  <a:srgbClr val="002060"/>
                </a:solidFill>
                <a:latin typeface="Arial"/>
                <a:ea typeface="ＭＳ Ｐゴシック" charset="0"/>
              </a:rPr>
              <a:t>CV</a:t>
            </a:r>
            <a:endParaRPr lang="it-IT" sz="2600" kern="0" dirty="0">
              <a:solidFill>
                <a:srgbClr val="002060"/>
              </a:solidFill>
              <a:latin typeface="Arial"/>
              <a:ea typeface="ＭＳ Ｐゴシック" charset="0"/>
            </a:endParaRPr>
          </a:p>
          <a:p>
            <a:pPr fontAlgn="base">
              <a:spcBef>
                <a:spcPct val="20000"/>
              </a:spcBef>
              <a:spcAft>
                <a:spcPct val="0"/>
              </a:spcAft>
              <a:buClr>
                <a:srgbClr val="FF0000"/>
              </a:buClr>
              <a:buSzPct val="120000"/>
              <a:buFont typeface="Wingdings" pitchFamily="2" charset="2"/>
              <a:buChar char="Ø"/>
              <a:defRPr/>
            </a:pPr>
            <a:endParaRPr lang="it-IT" sz="1400" kern="0" dirty="0">
              <a:solidFill>
                <a:srgbClr val="002060"/>
              </a:solidFill>
              <a:latin typeface="Arial"/>
              <a:ea typeface="ＭＳ Ｐゴシック" charset="0"/>
            </a:endParaRPr>
          </a:p>
          <a:p>
            <a:pPr fontAlgn="base">
              <a:spcBef>
                <a:spcPct val="20000"/>
              </a:spcBef>
              <a:spcAft>
                <a:spcPct val="0"/>
              </a:spcAft>
              <a:buClr>
                <a:srgbClr val="FF0000"/>
              </a:buClr>
              <a:buSzPct val="120000"/>
              <a:buFont typeface="Wingdings" pitchFamily="2" charset="2"/>
              <a:buChar char="Ø"/>
              <a:defRPr/>
            </a:pPr>
            <a:endParaRPr lang="it-IT" sz="1400" kern="0" dirty="0">
              <a:solidFill>
                <a:srgbClr val="002060"/>
              </a:solidFill>
              <a:latin typeface="Arial"/>
              <a:ea typeface="ＭＳ Ｐゴシック" charset="0"/>
            </a:endParaRPr>
          </a:p>
        </p:txBody>
      </p:sp>
      <p:grpSp>
        <p:nvGrpSpPr>
          <p:cNvPr id="104452" name="Group 105"/>
          <p:cNvGrpSpPr>
            <a:grpSpLocks/>
          </p:cNvGrpSpPr>
          <p:nvPr/>
        </p:nvGrpSpPr>
        <p:grpSpPr bwMode="auto">
          <a:xfrm>
            <a:off x="1925638" y="407988"/>
            <a:ext cx="658812" cy="658812"/>
            <a:chOff x="1106" y="3495"/>
            <a:chExt cx="276" cy="276"/>
          </a:xfrm>
        </p:grpSpPr>
        <p:sp>
          <p:nvSpPr>
            <p:cNvPr id="104453" name="Freeform 106"/>
            <p:cNvSpPr>
              <a:spLocks/>
            </p:cNvSpPr>
            <p:nvPr/>
          </p:nvSpPr>
          <p:spPr bwMode="auto">
            <a:xfrm>
              <a:off x="1202" y="3603"/>
              <a:ext cx="168" cy="126"/>
            </a:xfrm>
            <a:custGeom>
              <a:avLst/>
              <a:gdLst>
                <a:gd name="T0" fmla="*/ 2147483647 w 28"/>
                <a:gd name="T1" fmla="*/ 2147483647 h 21"/>
                <a:gd name="T2" fmla="*/ 2147483647 w 28"/>
                <a:gd name="T3" fmla="*/ 2147483647 h 21"/>
                <a:gd name="T4" fmla="*/ 2147483647 w 28"/>
                <a:gd name="T5" fmla="*/ 2147483647 h 21"/>
                <a:gd name="T6" fmla="*/ 2147483647 w 28"/>
                <a:gd name="T7" fmla="*/ 2147483647 h 21"/>
                <a:gd name="T8" fmla="*/ 2147483647 w 28"/>
                <a:gd name="T9" fmla="*/ 2147483647 h 21"/>
                <a:gd name="T10" fmla="*/ 2147483647 w 28"/>
                <a:gd name="T11" fmla="*/ 2147483647 h 21"/>
                <a:gd name="T12" fmla="*/ 2147483647 w 28"/>
                <a:gd name="T13" fmla="*/ 2147483647 h 21"/>
                <a:gd name="T14" fmla="*/ 2147483647 w 28"/>
                <a:gd name="T15" fmla="*/ 2147483647 h 21"/>
                <a:gd name="T16" fmla="*/ 2147483647 w 28"/>
                <a:gd name="T17" fmla="*/ 2147483647 h 21"/>
                <a:gd name="T18" fmla="*/ 2147483647 w 28"/>
                <a:gd name="T19" fmla="*/ 2147483647 h 21"/>
                <a:gd name="T20" fmla="*/ 2147483647 w 28"/>
                <a:gd name="T21" fmla="*/ 2147483647 h 21"/>
                <a:gd name="T22" fmla="*/ 2147483647 w 28"/>
                <a:gd name="T23" fmla="*/ 2147483647 h 21"/>
                <a:gd name="T24" fmla="*/ 2147483647 w 28"/>
                <a:gd name="T25" fmla="*/ 2147483647 h 21"/>
                <a:gd name="T26" fmla="*/ 2147483647 w 28"/>
                <a:gd name="T27" fmla="*/ 2147483647 h 21"/>
                <a:gd name="T28" fmla="*/ 2147483647 w 28"/>
                <a:gd name="T29" fmla="*/ 2147483647 h 21"/>
                <a:gd name="T30" fmla="*/ 2147483647 w 28"/>
                <a:gd name="T31" fmla="*/ 2147483647 h 21"/>
                <a:gd name="T32" fmla="*/ 2147483647 w 28"/>
                <a:gd name="T33" fmla="*/ 2147483647 h 21"/>
                <a:gd name="T34" fmla="*/ 2147483647 w 28"/>
                <a:gd name="T35" fmla="*/ 2147483647 h 21"/>
                <a:gd name="T36" fmla="*/ 2147483647 w 28"/>
                <a:gd name="T37" fmla="*/ 2147483647 h 21"/>
                <a:gd name="T38" fmla="*/ 2147483647 w 28"/>
                <a:gd name="T39" fmla="*/ 0 h 21"/>
                <a:gd name="T40" fmla="*/ 2147483647 w 28"/>
                <a:gd name="T41" fmla="*/ 0 h 21"/>
                <a:gd name="T42" fmla="*/ 2147483647 w 28"/>
                <a:gd name="T43" fmla="*/ 2147483647 h 21"/>
                <a:gd name="T44" fmla="*/ 2147483647 w 28"/>
                <a:gd name="T45" fmla="*/ 2147483647 h 21"/>
                <a:gd name="T46" fmla="*/ 2147483647 w 28"/>
                <a:gd name="T47" fmla="*/ 2147483647 h 21"/>
                <a:gd name="T48" fmla="*/ 2147483647 w 28"/>
                <a:gd name="T49" fmla="*/ 2147483647 h 21"/>
                <a:gd name="T50" fmla="*/ 2147483647 w 28"/>
                <a:gd name="T51" fmla="*/ 2147483647 h 21"/>
                <a:gd name="T52" fmla="*/ 2147483647 w 28"/>
                <a:gd name="T53" fmla="*/ 2147483647 h 21"/>
                <a:gd name="T54" fmla="*/ 2147483647 w 28"/>
                <a:gd name="T55" fmla="*/ 2147483647 h 21"/>
                <a:gd name="T56" fmla="*/ 2147483647 w 28"/>
                <a:gd name="T57" fmla="*/ 2147483647 h 21"/>
                <a:gd name="T58" fmla="*/ 2147483647 w 28"/>
                <a:gd name="T59" fmla="*/ 2147483647 h 21"/>
                <a:gd name="T60" fmla="*/ 2147483647 w 28"/>
                <a:gd name="T61" fmla="*/ 2147483647 h 21"/>
                <a:gd name="T62" fmla="*/ 2147483647 w 28"/>
                <a:gd name="T63" fmla="*/ 2147483647 h 21"/>
                <a:gd name="T64" fmla="*/ 2147483647 w 28"/>
                <a:gd name="T65" fmla="*/ 2147483647 h 21"/>
                <a:gd name="T66" fmla="*/ 2147483647 w 28"/>
                <a:gd name="T67" fmla="*/ 2147483647 h 21"/>
                <a:gd name="T68" fmla="*/ 2147483647 w 28"/>
                <a:gd name="T69" fmla="*/ 2147483647 h 21"/>
                <a:gd name="T70" fmla="*/ 2147483647 w 28"/>
                <a:gd name="T71" fmla="*/ 2147483647 h 21"/>
                <a:gd name="T72" fmla="*/ 2147483647 w 28"/>
                <a:gd name="T73" fmla="*/ 2147483647 h 21"/>
                <a:gd name="T74" fmla="*/ 2147483647 w 28"/>
                <a:gd name="T75" fmla="*/ 2147483647 h 21"/>
                <a:gd name="T76" fmla="*/ 2147483647 w 28"/>
                <a:gd name="T77" fmla="*/ 2147483647 h 21"/>
                <a:gd name="T78" fmla="*/ 2147483647 w 28"/>
                <a:gd name="T79" fmla="*/ 2147483647 h 21"/>
                <a:gd name="T80" fmla="*/ 2147483647 w 28"/>
                <a:gd name="T81" fmla="*/ 2147483647 h 21"/>
                <a:gd name="T82" fmla="*/ 2147483647 w 28"/>
                <a:gd name="T83" fmla="*/ 2147483647 h 21"/>
                <a:gd name="T84" fmla="*/ 0 w 28"/>
                <a:gd name="T85" fmla="*/ 2147483647 h 21"/>
                <a:gd name="T86" fmla="*/ 0 w 28"/>
                <a:gd name="T87" fmla="*/ 2147483647 h 21"/>
                <a:gd name="T88" fmla="*/ 2147483647 w 28"/>
                <a:gd name="T89" fmla="*/ 2147483647 h 21"/>
                <a:gd name="T90" fmla="*/ 2147483647 w 28"/>
                <a:gd name="T91" fmla="*/ 2147483647 h 21"/>
                <a:gd name="T92" fmla="*/ 2147483647 w 28"/>
                <a:gd name="T93" fmla="*/ 2147483647 h 2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
                <a:gd name="T142" fmla="*/ 0 h 21"/>
                <a:gd name="T143" fmla="*/ 28 w 28"/>
                <a:gd name="T144" fmla="*/ 21 h 2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 h="21">
                  <a:moveTo>
                    <a:pt x="11" y="19"/>
                  </a:moveTo>
                  <a:lnTo>
                    <a:pt x="11" y="18"/>
                  </a:lnTo>
                  <a:lnTo>
                    <a:pt x="11" y="17"/>
                  </a:lnTo>
                  <a:lnTo>
                    <a:pt x="10" y="16"/>
                  </a:lnTo>
                  <a:lnTo>
                    <a:pt x="9" y="16"/>
                  </a:lnTo>
                  <a:lnTo>
                    <a:pt x="9" y="15"/>
                  </a:lnTo>
                  <a:lnTo>
                    <a:pt x="8" y="15"/>
                  </a:lnTo>
                  <a:lnTo>
                    <a:pt x="9" y="14"/>
                  </a:lnTo>
                  <a:lnTo>
                    <a:pt x="10" y="14"/>
                  </a:lnTo>
                  <a:lnTo>
                    <a:pt x="11" y="14"/>
                  </a:lnTo>
                  <a:lnTo>
                    <a:pt x="11" y="13"/>
                  </a:lnTo>
                  <a:lnTo>
                    <a:pt x="12" y="13"/>
                  </a:lnTo>
                  <a:lnTo>
                    <a:pt x="13" y="13"/>
                  </a:lnTo>
                  <a:lnTo>
                    <a:pt x="14" y="13"/>
                  </a:lnTo>
                  <a:lnTo>
                    <a:pt x="14" y="12"/>
                  </a:lnTo>
                  <a:lnTo>
                    <a:pt x="15" y="12"/>
                  </a:lnTo>
                  <a:lnTo>
                    <a:pt x="16" y="12"/>
                  </a:lnTo>
                  <a:lnTo>
                    <a:pt x="17" y="12"/>
                  </a:lnTo>
                  <a:lnTo>
                    <a:pt x="18" y="11"/>
                  </a:lnTo>
                  <a:lnTo>
                    <a:pt x="19" y="11"/>
                  </a:lnTo>
                  <a:lnTo>
                    <a:pt x="20" y="11"/>
                  </a:lnTo>
                  <a:lnTo>
                    <a:pt x="21" y="10"/>
                  </a:lnTo>
                  <a:lnTo>
                    <a:pt x="22" y="9"/>
                  </a:lnTo>
                  <a:lnTo>
                    <a:pt x="23" y="9"/>
                  </a:lnTo>
                  <a:lnTo>
                    <a:pt x="24" y="8"/>
                  </a:lnTo>
                  <a:lnTo>
                    <a:pt x="25" y="7"/>
                  </a:lnTo>
                  <a:lnTo>
                    <a:pt x="26" y="6"/>
                  </a:lnTo>
                  <a:lnTo>
                    <a:pt x="27" y="6"/>
                  </a:lnTo>
                  <a:lnTo>
                    <a:pt x="27" y="5"/>
                  </a:lnTo>
                  <a:lnTo>
                    <a:pt x="28" y="4"/>
                  </a:lnTo>
                  <a:lnTo>
                    <a:pt x="28" y="3"/>
                  </a:lnTo>
                  <a:lnTo>
                    <a:pt x="28" y="2"/>
                  </a:lnTo>
                  <a:lnTo>
                    <a:pt x="28" y="0"/>
                  </a:lnTo>
                  <a:lnTo>
                    <a:pt x="27" y="0"/>
                  </a:lnTo>
                  <a:lnTo>
                    <a:pt x="25" y="1"/>
                  </a:lnTo>
                  <a:lnTo>
                    <a:pt x="24" y="2"/>
                  </a:lnTo>
                  <a:lnTo>
                    <a:pt x="23" y="2"/>
                  </a:lnTo>
                  <a:lnTo>
                    <a:pt x="22" y="3"/>
                  </a:lnTo>
                  <a:lnTo>
                    <a:pt x="21" y="3"/>
                  </a:lnTo>
                  <a:lnTo>
                    <a:pt x="20" y="3"/>
                  </a:lnTo>
                  <a:lnTo>
                    <a:pt x="19" y="4"/>
                  </a:lnTo>
                  <a:lnTo>
                    <a:pt x="18" y="4"/>
                  </a:lnTo>
                  <a:lnTo>
                    <a:pt x="17" y="4"/>
                  </a:lnTo>
                  <a:lnTo>
                    <a:pt x="17" y="5"/>
                  </a:lnTo>
                  <a:lnTo>
                    <a:pt x="16" y="5"/>
                  </a:lnTo>
                  <a:lnTo>
                    <a:pt x="15" y="4"/>
                  </a:lnTo>
                  <a:lnTo>
                    <a:pt x="15" y="5"/>
                  </a:lnTo>
                  <a:lnTo>
                    <a:pt x="14" y="5"/>
                  </a:lnTo>
                  <a:lnTo>
                    <a:pt x="13" y="5"/>
                  </a:lnTo>
                  <a:lnTo>
                    <a:pt x="12" y="5"/>
                  </a:lnTo>
                  <a:lnTo>
                    <a:pt x="11" y="6"/>
                  </a:lnTo>
                  <a:lnTo>
                    <a:pt x="10" y="6"/>
                  </a:lnTo>
                  <a:lnTo>
                    <a:pt x="9" y="6"/>
                  </a:lnTo>
                  <a:lnTo>
                    <a:pt x="9" y="7"/>
                  </a:lnTo>
                  <a:lnTo>
                    <a:pt x="8" y="7"/>
                  </a:lnTo>
                  <a:lnTo>
                    <a:pt x="7" y="7"/>
                  </a:lnTo>
                  <a:lnTo>
                    <a:pt x="6" y="7"/>
                  </a:lnTo>
                  <a:lnTo>
                    <a:pt x="5" y="8"/>
                  </a:lnTo>
                  <a:lnTo>
                    <a:pt x="4" y="8"/>
                  </a:lnTo>
                  <a:lnTo>
                    <a:pt x="3" y="9"/>
                  </a:lnTo>
                  <a:lnTo>
                    <a:pt x="2" y="9"/>
                  </a:lnTo>
                  <a:lnTo>
                    <a:pt x="2" y="10"/>
                  </a:lnTo>
                  <a:lnTo>
                    <a:pt x="1" y="10"/>
                  </a:lnTo>
                  <a:lnTo>
                    <a:pt x="0" y="11"/>
                  </a:lnTo>
                  <a:lnTo>
                    <a:pt x="0" y="12"/>
                  </a:lnTo>
                  <a:lnTo>
                    <a:pt x="0" y="14"/>
                  </a:lnTo>
                  <a:lnTo>
                    <a:pt x="0" y="15"/>
                  </a:lnTo>
                  <a:lnTo>
                    <a:pt x="2" y="18"/>
                  </a:lnTo>
                  <a:lnTo>
                    <a:pt x="4" y="20"/>
                  </a:lnTo>
                  <a:lnTo>
                    <a:pt x="7" y="21"/>
                  </a:lnTo>
                  <a:lnTo>
                    <a:pt x="9" y="21"/>
                  </a:lnTo>
                  <a:lnTo>
                    <a:pt x="10" y="20"/>
                  </a:lnTo>
                  <a:lnTo>
                    <a:pt x="11" y="19"/>
                  </a:lnTo>
                  <a:close/>
                </a:path>
              </a:pathLst>
            </a:custGeom>
            <a:solidFill>
              <a:srgbClr val="F1D68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54" name="Freeform 107"/>
            <p:cNvSpPr>
              <a:spLocks/>
            </p:cNvSpPr>
            <p:nvPr/>
          </p:nvSpPr>
          <p:spPr bwMode="auto">
            <a:xfrm>
              <a:off x="1214" y="3645"/>
              <a:ext cx="48" cy="18"/>
            </a:xfrm>
            <a:custGeom>
              <a:avLst/>
              <a:gdLst>
                <a:gd name="T0" fmla="*/ 2147483647 w 8"/>
                <a:gd name="T1" fmla="*/ 0 h 3"/>
                <a:gd name="T2" fmla="*/ 2147483647 w 8"/>
                <a:gd name="T3" fmla="*/ 0 h 3"/>
                <a:gd name="T4" fmla="*/ 2147483647 w 8"/>
                <a:gd name="T5" fmla="*/ 0 h 3"/>
                <a:gd name="T6" fmla="*/ 2147483647 w 8"/>
                <a:gd name="T7" fmla="*/ 0 h 3"/>
                <a:gd name="T8" fmla="*/ 2147483647 w 8"/>
                <a:gd name="T9" fmla="*/ 2147483647 h 3"/>
                <a:gd name="T10" fmla="*/ 2147483647 w 8"/>
                <a:gd name="T11" fmla="*/ 0 h 3"/>
                <a:gd name="T12" fmla="*/ 2147483647 w 8"/>
                <a:gd name="T13" fmla="*/ 2147483647 h 3"/>
                <a:gd name="T14" fmla="*/ 2147483647 w 8"/>
                <a:gd name="T15" fmla="*/ 2147483647 h 3"/>
                <a:gd name="T16" fmla="*/ 2147483647 w 8"/>
                <a:gd name="T17" fmla="*/ 2147483647 h 3"/>
                <a:gd name="T18" fmla="*/ 2147483647 w 8"/>
                <a:gd name="T19" fmla="*/ 2147483647 h 3"/>
                <a:gd name="T20" fmla="*/ 2147483647 w 8"/>
                <a:gd name="T21" fmla="*/ 2147483647 h 3"/>
                <a:gd name="T22" fmla="*/ 2147483647 w 8"/>
                <a:gd name="T23" fmla="*/ 2147483647 h 3"/>
                <a:gd name="T24" fmla="*/ 2147483647 w 8"/>
                <a:gd name="T25" fmla="*/ 2147483647 h 3"/>
                <a:gd name="T26" fmla="*/ 2147483647 w 8"/>
                <a:gd name="T27" fmla="*/ 2147483647 h 3"/>
                <a:gd name="T28" fmla="*/ 2147483647 w 8"/>
                <a:gd name="T29" fmla="*/ 2147483647 h 3"/>
                <a:gd name="T30" fmla="*/ 2147483647 w 8"/>
                <a:gd name="T31" fmla="*/ 2147483647 h 3"/>
                <a:gd name="T32" fmla="*/ 2147483647 w 8"/>
                <a:gd name="T33" fmla="*/ 2147483647 h 3"/>
                <a:gd name="T34" fmla="*/ 2147483647 w 8"/>
                <a:gd name="T35" fmla="*/ 2147483647 h 3"/>
                <a:gd name="T36" fmla="*/ 2147483647 w 8"/>
                <a:gd name="T37" fmla="*/ 2147483647 h 3"/>
                <a:gd name="T38" fmla="*/ 0 w 8"/>
                <a:gd name="T39" fmla="*/ 2147483647 h 3"/>
                <a:gd name="T40" fmla="*/ 0 w 8"/>
                <a:gd name="T41" fmla="*/ 2147483647 h 3"/>
                <a:gd name="T42" fmla="*/ 0 w 8"/>
                <a:gd name="T43" fmla="*/ 2147483647 h 3"/>
                <a:gd name="T44" fmla="*/ 0 w 8"/>
                <a:gd name="T45" fmla="*/ 2147483647 h 3"/>
                <a:gd name="T46" fmla="*/ 2147483647 w 8"/>
                <a:gd name="T47" fmla="*/ 2147483647 h 3"/>
                <a:gd name="T48" fmla="*/ 2147483647 w 8"/>
                <a:gd name="T49" fmla="*/ 2147483647 h 3"/>
                <a:gd name="T50" fmla="*/ 2147483647 w 8"/>
                <a:gd name="T51" fmla="*/ 2147483647 h 3"/>
                <a:gd name="T52" fmla="*/ 2147483647 w 8"/>
                <a:gd name="T53" fmla="*/ 2147483647 h 3"/>
                <a:gd name="T54" fmla="*/ 2147483647 w 8"/>
                <a:gd name="T55" fmla="*/ 2147483647 h 3"/>
                <a:gd name="T56" fmla="*/ 2147483647 w 8"/>
                <a:gd name="T57" fmla="*/ 2147483647 h 3"/>
                <a:gd name="T58" fmla="*/ 2147483647 w 8"/>
                <a:gd name="T59" fmla="*/ 2147483647 h 3"/>
                <a:gd name="T60" fmla="*/ 2147483647 w 8"/>
                <a:gd name="T61" fmla="*/ 0 h 3"/>
                <a:gd name="T62" fmla="*/ 2147483647 w 8"/>
                <a:gd name="T63" fmla="*/ 0 h 3"/>
                <a:gd name="T64" fmla="*/ 2147483647 w 8"/>
                <a:gd name="T65" fmla="*/ 0 h 3"/>
                <a:gd name="T66" fmla="*/ 2147483647 w 8"/>
                <a:gd name="T67" fmla="*/ 0 h 3"/>
                <a:gd name="T68" fmla="*/ 2147483647 w 8"/>
                <a:gd name="T69" fmla="*/ 0 h 3"/>
                <a:gd name="T70" fmla="*/ 2147483647 w 8"/>
                <a:gd name="T71" fmla="*/ 0 h 3"/>
                <a:gd name="T72" fmla="*/ 2147483647 w 8"/>
                <a:gd name="T73" fmla="*/ 0 h 3"/>
                <a:gd name="T74" fmla="*/ 2147483647 w 8"/>
                <a:gd name="T75" fmla="*/ 0 h 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
                <a:gd name="T115" fmla="*/ 0 h 3"/>
                <a:gd name="T116" fmla="*/ 8 w 8"/>
                <a:gd name="T117" fmla="*/ 3 h 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 h="3">
                  <a:moveTo>
                    <a:pt x="8" y="0"/>
                  </a:moveTo>
                  <a:lnTo>
                    <a:pt x="8" y="0"/>
                  </a:lnTo>
                  <a:lnTo>
                    <a:pt x="7" y="0"/>
                  </a:lnTo>
                  <a:lnTo>
                    <a:pt x="7" y="1"/>
                  </a:lnTo>
                  <a:lnTo>
                    <a:pt x="7" y="0"/>
                  </a:lnTo>
                  <a:lnTo>
                    <a:pt x="6" y="1"/>
                  </a:lnTo>
                  <a:lnTo>
                    <a:pt x="5" y="1"/>
                  </a:lnTo>
                  <a:lnTo>
                    <a:pt x="5" y="2"/>
                  </a:lnTo>
                  <a:lnTo>
                    <a:pt x="4" y="1"/>
                  </a:lnTo>
                  <a:lnTo>
                    <a:pt x="4" y="2"/>
                  </a:lnTo>
                  <a:lnTo>
                    <a:pt x="3" y="2"/>
                  </a:lnTo>
                  <a:lnTo>
                    <a:pt x="2" y="2"/>
                  </a:lnTo>
                  <a:lnTo>
                    <a:pt x="1" y="3"/>
                  </a:lnTo>
                  <a:lnTo>
                    <a:pt x="0" y="3"/>
                  </a:lnTo>
                  <a:lnTo>
                    <a:pt x="1" y="2"/>
                  </a:lnTo>
                  <a:lnTo>
                    <a:pt x="2" y="2"/>
                  </a:lnTo>
                  <a:lnTo>
                    <a:pt x="3" y="1"/>
                  </a:lnTo>
                  <a:lnTo>
                    <a:pt x="4" y="1"/>
                  </a:lnTo>
                  <a:lnTo>
                    <a:pt x="4" y="0"/>
                  </a:lnTo>
                  <a:lnTo>
                    <a:pt x="5" y="0"/>
                  </a:lnTo>
                  <a:lnTo>
                    <a:pt x="6" y="0"/>
                  </a:lnTo>
                  <a:lnTo>
                    <a:pt x="7" y="0"/>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55" name="Freeform 108"/>
            <p:cNvSpPr>
              <a:spLocks/>
            </p:cNvSpPr>
            <p:nvPr/>
          </p:nvSpPr>
          <p:spPr bwMode="auto">
            <a:xfrm>
              <a:off x="1316" y="3621"/>
              <a:ext cx="24" cy="12"/>
            </a:xfrm>
            <a:custGeom>
              <a:avLst/>
              <a:gdLst>
                <a:gd name="T0" fmla="*/ 2147483647 w 4"/>
                <a:gd name="T1" fmla="*/ 2147483647 h 2"/>
                <a:gd name="T2" fmla="*/ 0 w 4"/>
                <a:gd name="T3" fmla="*/ 2147483647 h 2"/>
                <a:gd name="T4" fmla="*/ 0 w 4"/>
                <a:gd name="T5" fmla="*/ 2147483647 h 2"/>
                <a:gd name="T6" fmla="*/ 2147483647 w 4"/>
                <a:gd name="T7" fmla="*/ 2147483647 h 2"/>
                <a:gd name="T8" fmla="*/ 2147483647 w 4"/>
                <a:gd name="T9" fmla="*/ 2147483647 h 2"/>
                <a:gd name="T10" fmla="*/ 2147483647 w 4"/>
                <a:gd name="T11" fmla="*/ 2147483647 h 2"/>
                <a:gd name="T12" fmla="*/ 2147483647 w 4"/>
                <a:gd name="T13" fmla="*/ 2147483647 h 2"/>
                <a:gd name="T14" fmla="*/ 2147483647 w 4"/>
                <a:gd name="T15" fmla="*/ 0 h 2"/>
                <a:gd name="T16" fmla="*/ 2147483647 w 4"/>
                <a:gd name="T17" fmla="*/ 0 h 2"/>
                <a:gd name="T18" fmla="*/ 2147483647 w 4"/>
                <a:gd name="T19" fmla="*/ 0 h 2"/>
                <a:gd name="T20" fmla="*/ 2147483647 w 4"/>
                <a:gd name="T21" fmla="*/ 2147483647 h 2"/>
                <a:gd name="T22" fmla="*/ 2147483647 w 4"/>
                <a:gd name="T23" fmla="*/ 2147483647 h 2"/>
                <a:gd name="T24" fmla="*/ 2147483647 w 4"/>
                <a:gd name="T25" fmla="*/ 2147483647 h 2"/>
                <a:gd name="T26" fmla="*/ 2147483647 w 4"/>
                <a:gd name="T27" fmla="*/ 2147483647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
                <a:gd name="T43" fmla="*/ 0 h 2"/>
                <a:gd name="T44" fmla="*/ 4 w 4"/>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 h="2">
                  <a:moveTo>
                    <a:pt x="1" y="1"/>
                  </a:moveTo>
                  <a:lnTo>
                    <a:pt x="0" y="1"/>
                  </a:lnTo>
                  <a:lnTo>
                    <a:pt x="0" y="2"/>
                  </a:lnTo>
                  <a:lnTo>
                    <a:pt x="1" y="2"/>
                  </a:lnTo>
                  <a:lnTo>
                    <a:pt x="2" y="1"/>
                  </a:lnTo>
                  <a:lnTo>
                    <a:pt x="3" y="1"/>
                  </a:lnTo>
                  <a:lnTo>
                    <a:pt x="4" y="0"/>
                  </a:lnTo>
                  <a:lnTo>
                    <a:pt x="3" y="0"/>
                  </a:lnTo>
                  <a:lnTo>
                    <a:pt x="3" y="1"/>
                  </a:lnTo>
                  <a:lnTo>
                    <a:pt x="2" y="1"/>
                  </a:ln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56" name="Freeform 109"/>
            <p:cNvSpPr>
              <a:spLocks/>
            </p:cNvSpPr>
            <p:nvPr/>
          </p:nvSpPr>
          <p:spPr bwMode="auto">
            <a:xfrm>
              <a:off x="1202" y="3615"/>
              <a:ext cx="156" cy="102"/>
            </a:xfrm>
            <a:custGeom>
              <a:avLst/>
              <a:gdLst>
                <a:gd name="T0" fmla="*/ 2147483647 w 26"/>
                <a:gd name="T1" fmla="*/ 2147483647 h 17"/>
                <a:gd name="T2" fmla="*/ 2147483647 w 26"/>
                <a:gd name="T3" fmla="*/ 2147483647 h 17"/>
                <a:gd name="T4" fmla="*/ 2147483647 w 26"/>
                <a:gd name="T5" fmla="*/ 2147483647 h 17"/>
                <a:gd name="T6" fmla="*/ 2147483647 w 26"/>
                <a:gd name="T7" fmla="*/ 2147483647 h 17"/>
                <a:gd name="T8" fmla="*/ 2147483647 w 26"/>
                <a:gd name="T9" fmla="*/ 2147483647 h 17"/>
                <a:gd name="T10" fmla="*/ 2147483647 w 26"/>
                <a:gd name="T11" fmla="*/ 2147483647 h 17"/>
                <a:gd name="T12" fmla="*/ 2147483647 w 26"/>
                <a:gd name="T13" fmla="*/ 2147483647 h 17"/>
                <a:gd name="T14" fmla="*/ 2147483647 w 26"/>
                <a:gd name="T15" fmla="*/ 2147483647 h 17"/>
                <a:gd name="T16" fmla="*/ 2147483647 w 26"/>
                <a:gd name="T17" fmla="*/ 2147483647 h 17"/>
                <a:gd name="T18" fmla="*/ 2147483647 w 26"/>
                <a:gd name="T19" fmla="*/ 2147483647 h 17"/>
                <a:gd name="T20" fmla="*/ 2147483647 w 26"/>
                <a:gd name="T21" fmla="*/ 2147483647 h 17"/>
                <a:gd name="T22" fmla="*/ 2147483647 w 26"/>
                <a:gd name="T23" fmla="*/ 2147483647 h 17"/>
                <a:gd name="T24" fmla="*/ 2147483647 w 26"/>
                <a:gd name="T25" fmla="*/ 2147483647 h 17"/>
                <a:gd name="T26" fmla="*/ 2147483647 w 26"/>
                <a:gd name="T27" fmla="*/ 2147483647 h 17"/>
                <a:gd name="T28" fmla="*/ 2147483647 w 26"/>
                <a:gd name="T29" fmla="*/ 2147483647 h 17"/>
                <a:gd name="T30" fmla="*/ 2147483647 w 26"/>
                <a:gd name="T31" fmla="*/ 2147483647 h 17"/>
                <a:gd name="T32" fmla="*/ 2147483647 w 26"/>
                <a:gd name="T33" fmla="*/ 2147483647 h 17"/>
                <a:gd name="T34" fmla="*/ 2147483647 w 26"/>
                <a:gd name="T35" fmla="*/ 2147483647 h 17"/>
                <a:gd name="T36" fmla="*/ 2147483647 w 26"/>
                <a:gd name="T37" fmla="*/ 2147483647 h 17"/>
                <a:gd name="T38" fmla="*/ 2147483647 w 26"/>
                <a:gd name="T39" fmla="*/ 2147483647 h 17"/>
                <a:gd name="T40" fmla="*/ 2147483647 w 26"/>
                <a:gd name="T41" fmla="*/ 2147483647 h 17"/>
                <a:gd name="T42" fmla="*/ 0 w 26"/>
                <a:gd name="T43" fmla="*/ 2147483647 h 17"/>
                <a:gd name="T44" fmla="*/ 2147483647 w 26"/>
                <a:gd name="T45" fmla="*/ 2147483647 h 17"/>
                <a:gd name="T46" fmla="*/ 2147483647 w 26"/>
                <a:gd name="T47" fmla="*/ 2147483647 h 17"/>
                <a:gd name="T48" fmla="*/ 2147483647 w 26"/>
                <a:gd name="T49" fmla="*/ 2147483647 h 17"/>
                <a:gd name="T50" fmla="*/ 2147483647 w 26"/>
                <a:gd name="T51" fmla="*/ 2147483647 h 17"/>
                <a:gd name="T52" fmla="*/ 2147483647 w 26"/>
                <a:gd name="T53" fmla="*/ 2147483647 h 17"/>
                <a:gd name="T54" fmla="*/ 2147483647 w 26"/>
                <a:gd name="T55" fmla="*/ 2147483647 h 17"/>
                <a:gd name="T56" fmla="*/ 2147483647 w 26"/>
                <a:gd name="T57" fmla="*/ 2147483647 h 17"/>
                <a:gd name="T58" fmla="*/ 2147483647 w 26"/>
                <a:gd name="T59" fmla="*/ 2147483647 h 17"/>
                <a:gd name="T60" fmla="*/ 2147483647 w 26"/>
                <a:gd name="T61" fmla="*/ 2147483647 h 17"/>
                <a:gd name="T62" fmla="*/ 2147483647 w 26"/>
                <a:gd name="T63" fmla="*/ 2147483647 h 17"/>
                <a:gd name="T64" fmla="*/ 2147483647 w 26"/>
                <a:gd name="T65" fmla="*/ 2147483647 h 17"/>
                <a:gd name="T66" fmla="*/ 2147483647 w 26"/>
                <a:gd name="T67" fmla="*/ 2147483647 h 17"/>
                <a:gd name="T68" fmla="*/ 2147483647 w 26"/>
                <a:gd name="T69" fmla="*/ 2147483647 h 17"/>
                <a:gd name="T70" fmla="*/ 2147483647 w 26"/>
                <a:gd name="T71" fmla="*/ 2147483647 h 17"/>
                <a:gd name="T72" fmla="*/ 2147483647 w 26"/>
                <a:gd name="T73" fmla="*/ 2147483647 h 17"/>
                <a:gd name="T74" fmla="*/ 2147483647 w 26"/>
                <a:gd name="T75" fmla="*/ 2147483647 h 17"/>
                <a:gd name="T76" fmla="*/ 2147483647 w 26"/>
                <a:gd name="T77" fmla="*/ 2147483647 h 17"/>
                <a:gd name="T78" fmla="*/ 2147483647 w 26"/>
                <a:gd name="T79" fmla="*/ 2147483647 h 17"/>
                <a:gd name="T80" fmla="*/ 2147483647 w 26"/>
                <a:gd name="T81" fmla="*/ 2147483647 h 17"/>
                <a:gd name="T82" fmla="*/ 2147483647 w 26"/>
                <a:gd name="T83" fmla="*/ 0 h 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6"/>
                <a:gd name="T127" fmla="*/ 0 h 17"/>
                <a:gd name="T128" fmla="*/ 26 w 26"/>
                <a:gd name="T129" fmla="*/ 17 h 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6" h="17">
                  <a:moveTo>
                    <a:pt x="26" y="0"/>
                  </a:moveTo>
                  <a:lnTo>
                    <a:pt x="26" y="1"/>
                  </a:lnTo>
                  <a:lnTo>
                    <a:pt x="26" y="2"/>
                  </a:lnTo>
                  <a:lnTo>
                    <a:pt x="25" y="3"/>
                  </a:lnTo>
                  <a:lnTo>
                    <a:pt x="24" y="4"/>
                  </a:lnTo>
                  <a:lnTo>
                    <a:pt x="23" y="4"/>
                  </a:lnTo>
                  <a:lnTo>
                    <a:pt x="22" y="5"/>
                  </a:lnTo>
                  <a:lnTo>
                    <a:pt x="21" y="6"/>
                  </a:lnTo>
                  <a:lnTo>
                    <a:pt x="20" y="6"/>
                  </a:lnTo>
                  <a:lnTo>
                    <a:pt x="19" y="7"/>
                  </a:lnTo>
                  <a:lnTo>
                    <a:pt x="18" y="7"/>
                  </a:lnTo>
                  <a:lnTo>
                    <a:pt x="17" y="7"/>
                  </a:lnTo>
                  <a:lnTo>
                    <a:pt x="16" y="8"/>
                  </a:lnTo>
                  <a:lnTo>
                    <a:pt x="15" y="8"/>
                  </a:lnTo>
                  <a:lnTo>
                    <a:pt x="14" y="9"/>
                  </a:lnTo>
                  <a:lnTo>
                    <a:pt x="13" y="9"/>
                  </a:lnTo>
                  <a:lnTo>
                    <a:pt x="12" y="9"/>
                  </a:lnTo>
                  <a:lnTo>
                    <a:pt x="11" y="9"/>
                  </a:lnTo>
                  <a:lnTo>
                    <a:pt x="10" y="9"/>
                  </a:lnTo>
                  <a:lnTo>
                    <a:pt x="9" y="10"/>
                  </a:lnTo>
                  <a:lnTo>
                    <a:pt x="8" y="11"/>
                  </a:lnTo>
                  <a:lnTo>
                    <a:pt x="8" y="12"/>
                  </a:lnTo>
                  <a:lnTo>
                    <a:pt x="7" y="13"/>
                  </a:lnTo>
                  <a:lnTo>
                    <a:pt x="7" y="14"/>
                  </a:lnTo>
                  <a:lnTo>
                    <a:pt x="7" y="15"/>
                  </a:lnTo>
                  <a:lnTo>
                    <a:pt x="7" y="16"/>
                  </a:lnTo>
                  <a:lnTo>
                    <a:pt x="6" y="17"/>
                  </a:lnTo>
                  <a:lnTo>
                    <a:pt x="5" y="17"/>
                  </a:lnTo>
                  <a:lnTo>
                    <a:pt x="5" y="16"/>
                  </a:lnTo>
                  <a:lnTo>
                    <a:pt x="4" y="16"/>
                  </a:lnTo>
                  <a:lnTo>
                    <a:pt x="3" y="16"/>
                  </a:lnTo>
                  <a:lnTo>
                    <a:pt x="2" y="16"/>
                  </a:lnTo>
                  <a:lnTo>
                    <a:pt x="2" y="15"/>
                  </a:lnTo>
                  <a:lnTo>
                    <a:pt x="1" y="14"/>
                  </a:lnTo>
                  <a:lnTo>
                    <a:pt x="0" y="13"/>
                  </a:lnTo>
                  <a:lnTo>
                    <a:pt x="0" y="12"/>
                  </a:lnTo>
                  <a:lnTo>
                    <a:pt x="1" y="11"/>
                  </a:lnTo>
                  <a:lnTo>
                    <a:pt x="2" y="10"/>
                  </a:lnTo>
                  <a:lnTo>
                    <a:pt x="3" y="10"/>
                  </a:lnTo>
                  <a:lnTo>
                    <a:pt x="4" y="10"/>
                  </a:lnTo>
                  <a:lnTo>
                    <a:pt x="5" y="9"/>
                  </a:lnTo>
                  <a:lnTo>
                    <a:pt x="6" y="9"/>
                  </a:lnTo>
                  <a:lnTo>
                    <a:pt x="7" y="8"/>
                  </a:lnTo>
                  <a:lnTo>
                    <a:pt x="8" y="8"/>
                  </a:lnTo>
                  <a:lnTo>
                    <a:pt x="9" y="7"/>
                  </a:lnTo>
                  <a:lnTo>
                    <a:pt x="10" y="7"/>
                  </a:lnTo>
                  <a:lnTo>
                    <a:pt x="11" y="7"/>
                  </a:lnTo>
                  <a:lnTo>
                    <a:pt x="11" y="6"/>
                  </a:lnTo>
                  <a:lnTo>
                    <a:pt x="11" y="5"/>
                  </a:lnTo>
                  <a:lnTo>
                    <a:pt x="11" y="4"/>
                  </a:lnTo>
                  <a:lnTo>
                    <a:pt x="12" y="4"/>
                  </a:lnTo>
                  <a:lnTo>
                    <a:pt x="13" y="4"/>
                  </a:lnTo>
                  <a:lnTo>
                    <a:pt x="14" y="4"/>
                  </a:lnTo>
                  <a:lnTo>
                    <a:pt x="15" y="4"/>
                  </a:lnTo>
                  <a:lnTo>
                    <a:pt x="15" y="3"/>
                  </a:lnTo>
                  <a:lnTo>
                    <a:pt x="16" y="4"/>
                  </a:lnTo>
                  <a:lnTo>
                    <a:pt x="17" y="3"/>
                  </a:lnTo>
                  <a:lnTo>
                    <a:pt x="18" y="3"/>
                  </a:lnTo>
                  <a:lnTo>
                    <a:pt x="19" y="3"/>
                  </a:lnTo>
                  <a:lnTo>
                    <a:pt x="20" y="4"/>
                  </a:lnTo>
                  <a:lnTo>
                    <a:pt x="21" y="3"/>
                  </a:lnTo>
                  <a:lnTo>
                    <a:pt x="22" y="3"/>
                  </a:lnTo>
                  <a:lnTo>
                    <a:pt x="23" y="2"/>
                  </a:lnTo>
                  <a:lnTo>
                    <a:pt x="24" y="2"/>
                  </a:lnTo>
                  <a:lnTo>
                    <a:pt x="25" y="1"/>
                  </a:lnTo>
                  <a:lnTo>
                    <a:pt x="26" y="0"/>
                  </a:lnTo>
                  <a:close/>
                </a:path>
              </a:pathLst>
            </a:custGeom>
            <a:solidFill>
              <a:srgbClr val="505D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57" name="Freeform 110"/>
            <p:cNvSpPr>
              <a:spLocks/>
            </p:cNvSpPr>
            <p:nvPr/>
          </p:nvSpPr>
          <p:spPr bwMode="auto">
            <a:xfrm>
              <a:off x="1190" y="3627"/>
              <a:ext cx="156" cy="72"/>
            </a:xfrm>
            <a:custGeom>
              <a:avLst/>
              <a:gdLst>
                <a:gd name="T0" fmla="*/ 2147483647 w 26"/>
                <a:gd name="T1" fmla="*/ 2147483647 h 12"/>
                <a:gd name="T2" fmla="*/ 2147483647 w 26"/>
                <a:gd name="T3" fmla="*/ 2147483647 h 12"/>
                <a:gd name="T4" fmla="*/ 2147483647 w 26"/>
                <a:gd name="T5" fmla="*/ 2147483647 h 12"/>
                <a:gd name="T6" fmla="*/ 2147483647 w 26"/>
                <a:gd name="T7" fmla="*/ 2147483647 h 12"/>
                <a:gd name="T8" fmla="*/ 2147483647 w 26"/>
                <a:gd name="T9" fmla="*/ 2147483647 h 12"/>
                <a:gd name="T10" fmla="*/ 2147483647 w 26"/>
                <a:gd name="T11" fmla="*/ 2147483647 h 12"/>
                <a:gd name="T12" fmla="*/ 2147483647 w 26"/>
                <a:gd name="T13" fmla="*/ 2147483647 h 12"/>
                <a:gd name="T14" fmla="*/ 2147483647 w 26"/>
                <a:gd name="T15" fmla="*/ 2147483647 h 12"/>
                <a:gd name="T16" fmla="*/ 2147483647 w 26"/>
                <a:gd name="T17" fmla="*/ 2147483647 h 12"/>
                <a:gd name="T18" fmla="*/ 2147483647 w 26"/>
                <a:gd name="T19" fmla="*/ 2147483647 h 12"/>
                <a:gd name="T20" fmla="*/ 2147483647 w 26"/>
                <a:gd name="T21" fmla="*/ 0 h 12"/>
                <a:gd name="T22" fmla="*/ 2147483647 w 26"/>
                <a:gd name="T23" fmla="*/ 2147483647 h 12"/>
                <a:gd name="T24" fmla="*/ 2147483647 w 26"/>
                <a:gd name="T25" fmla="*/ 2147483647 h 12"/>
                <a:gd name="T26" fmla="*/ 2147483647 w 26"/>
                <a:gd name="T27" fmla="*/ 2147483647 h 12"/>
                <a:gd name="T28" fmla="*/ 2147483647 w 26"/>
                <a:gd name="T29" fmla="*/ 2147483647 h 12"/>
                <a:gd name="T30" fmla="*/ 2147483647 w 26"/>
                <a:gd name="T31" fmla="*/ 2147483647 h 12"/>
                <a:gd name="T32" fmla="*/ 2147483647 w 26"/>
                <a:gd name="T33" fmla="*/ 2147483647 h 12"/>
                <a:gd name="T34" fmla="*/ 2147483647 w 26"/>
                <a:gd name="T35" fmla="*/ 2147483647 h 12"/>
                <a:gd name="T36" fmla="*/ 2147483647 w 26"/>
                <a:gd name="T37" fmla="*/ 2147483647 h 12"/>
                <a:gd name="T38" fmla="*/ 2147483647 w 26"/>
                <a:gd name="T39" fmla="*/ 2147483647 h 12"/>
                <a:gd name="T40" fmla="*/ 2147483647 w 26"/>
                <a:gd name="T41" fmla="*/ 2147483647 h 12"/>
                <a:gd name="T42" fmla="*/ 2147483647 w 26"/>
                <a:gd name="T43" fmla="*/ 2147483647 h 12"/>
                <a:gd name="T44" fmla="*/ 2147483647 w 26"/>
                <a:gd name="T45" fmla="*/ 2147483647 h 12"/>
                <a:gd name="T46" fmla="*/ 2147483647 w 26"/>
                <a:gd name="T47" fmla="*/ 2147483647 h 12"/>
                <a:gd name="T48" fmla="*/ 2147483647 w 26"/>
                <a:gd name="T49" fmla="*/ 2147483647 h 12"/>
                <a:gd name="T50" fmla="*/ 2147483647 w 26"/>
                <a:gd name="T51" fmla="*/ 2147483647 h 12"/>
                <a:gd name="T52" fmla="*/ 2147483647 w 26"/>
                <a:gd name="T53" fmla="*/ 2147483647 h 12"/>
                <a:gd name="T54" fmla="*/ 2147483647 w 26"/>
                <a:gd name="T55" fmla="*/ 2147483647 h 12"/>
                <a:gd name="T56" fmla="*/ 2147483647 w 26"/>
                <a:gd name="T57" fmla="*/ 2147483647 h 12"/>
                <a:gd name="T58" fmla="*/ 2147483647 w 26"/>
                <a:gd name="T59" fmla="*/ 2147483647 h 12"/>
                <a:gd name="T60" fmla="*/ 2147483647 w 26"/>
                <a:gd name="T61" fmla="*/ 2147483647 h 12"/>
                <a:gd name="T62" fmla="*/ 2147483647 w 26"/>
                <a:gd name="T63" fmla="*/ 2147483647 h 12"/>
                <a:gd name="T64" fmla="*/ 2147483647 w 26"/>
                <a:gd name="T65" fmla="*/ 2147483647 h 12"/>
                <a:gd name="T66" fmla="*/ 2147483647 w 26"/>
                <a:gd name="T67" fmla="*/ 2147483647 h 12"/>
                <a:gd name="T68" fmla="*/ 2147483647 w 26"/>
                <a:gd name="T69" fmla="*/ 2147483647 h 12"/>
                <a:gd name="T70" fmla="*/ 2147483647 w 26"/>
                <a:gd name="T71" fmla="*/ 2147483647 h 12"/>
                <a:gd name="T72" fmla="*/ 2147483647 w 26"/>
                <a:gd name="T73" fmla="*/ 2147483647 h 12"/>
                <a:gd name="T74" fmla="*/ 2147483647 w 26"/>
                <a:gd name="T75" fmla="*/ 2147483647 h 12"/>
                <a:gd name="T76" fmla="*/ 2147483647 w 26"/>
                <a:gd name="T77" fmla="*/ 2147483647 h 12"/>
                <a:gd name="T78" fmla="*/ 2147483647 w 26"/>
                <a:gd name="T79" fmla="*/ 2147483647 h 12"/>
                <a:gd name="T80" fmla="*/ 2147483647 w 26"/>
                <a:gd name="T81" fmla="*/ 2147483647 h 12"/>
                <a:gd name="T82" fmla="*/ 2147483647 w 26"/>
                <a:gd name="T83" fmla="*/ 2147483647 h 12"/>
                <a:gd name="T84" fmla="*/ 2147483647 w 26"/>
                <a:gd name="T85" fmla="*/ 2147483647 h 12"/>
                <a:gd name="T86" fmla="*/ 2147483647 w 26"/>
                <a:gd name="T87" fmla="*/ 2147483647 h 12"/>
                <a:gd name="T88" fmla="*/ 0 w 26"/>
                <a:gd name="T89" fmla="*/ 2147483647 h 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
                <a:gd name="T136" fmla="*/ 0 h 12"/>
                <a:gd name="T137" fmla="*/ 26 w 26"/>
                <a:gd name="T138" fmla="*/ 12 h 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 h="12">
                  <a:moveTo>
                    <a:pt x="0" y="10"/>
                  </a:moveTo>
                  <a:lnTo>
                    <a:pt x="2" y="10"/>
                  </a:lnTo>
                  <a:lnTo>
                    <a:pt x="3" y="9"/>
                  </a:lnTo>
                  <a:lnTo>
                    <a:pt x="4" y="9"/>
                  </a:lnTo>
                  <a:lnTo>
                    <a:pt x="5" y="9"/>
                  </a:lnTo>
                  <a:lnTo>
                    <a:pt x="6" y="8"/>
                  </a:lnTo>
                  <a:lnTo>
                    <a:pt x="8" y="7"/>
                  </a:lnTo>
                  <a:lnTo>
                    <a:pt x="9" y="7"/>
                  </a:lnTo>
                  <a:lnTo>
                    <a:pt x="9" y="6"/>
                  </a:lnTo>
                  <a:lnTo>
                    <a:pt x="11" y="6"/>
                  </a:lnTo>
                  <a:lnTo>
                    <a:pt x="12" y="5"/>
                  </a:lnTo>
                  <a:lnTo>
                    <a:pt x="14" y="5"/>
                  </a:lnTo>
                  <a:lnTo>
                    <a:pt x="14" y="4"/>
                  </a:lnTo>
                  <a:lnTo>
                    <a:pt x="14" y="5"/>
                  </a:lnTo>
                  <a:lnTo>
                    <a:pt x="16" y="4"/>
                  </a:lnTo>
                  <a:lnTo>
                    <a:pt x="18" y="4"/>
                  </a:lnTo>
                  <a:lnTo>
                    <a:pt x="20" y="3"/>
                  </a:lnTo>
                  <a:lnTo>
                    <a:pt x="22" y="2"/>
                  </a:lnTo>
                  <a:lnTo>
                    <a:pt x="24" y="1"/>
                  </a:lnTo>
                  <a:lnTo>
                    <a:pt x="25" y="1"/>
                  </a:lnTo>
                  <a:lnTo>
                    <a:pt x="26" y="0"/>
                  </a:lnTo>
                  <a:lnTo>
                    <a:pt x="25" y="2"/>
                  </a:lnTo>
                  <a:lnTo>
                    <a:pt x="24" y="2"/>
                  </a:lnTo>
                  <a:lnTo>
                    <a:pt x="23" y="3"/>
                  </a:lnTo>
                  <a:lnTo>
                    <a:pt x="22" y="3"/>
                  </a:lnTo>
                  <a:lnTo>
                    <a:pt x="21" y="3"/>
                  </a:lnTo>
                  <a:lnTo>
                    <a:pt x="21" y="4"/>
                  </a:lnTo>
                  <a:lnTo>
                    <a:pt x="20" y="3"/>
                  </a:lnTo>
                  <a:lnTo>
                    <a:pt x="19" y="4"/>
                  </a:lnTo>
                  <a:lnTo>
                    <a:pt x="18" y="4"/>
                  </a:lnTo>
                  <a:lnTo>
                    <a:pt x="18" y="5"/>
                  </a:lnTo>
                  <a:lnTo>
                    <a:pt x="17" y="5"/>
                  </a:lnTo>
                  <a:lnTo>
                    <a:pt x="15" y="5"/>
                  </a:lnTo>
                  <a:lnTo>
                    <a:pt x="15" y="6"/>
                  </a:lnTo>
                  <a:lnTo>
                    <a:pt x="14" y="5"/>
                  </a:lnTo>
                  <a:lnTo>
                    <a:pt x="13" y="6"/>
                  </a:lnTo>
                  <a:lnTo>
                    <a:pt x="12" y="6"/>
                  </a:lnTo>
                  <a:lnTo>
                    <a:pt x="11" y="6"/>
                  </a:lnTo>
                  <a:lnTo>
                    <a:pt x="11" y="7"/>
                  </a:lnTo>
                  <a:lnTo>
                    <a:pt x="11" y="8"/>
                  </a:lnTo>
                  <a:lnTo>
                    <a:pt x="11" y="7"/>
                  </a:lnTo>
                  <a:lnTo>
                    <a:pt x="10" y="7"/>
                  </a:lnTo>
                  <a:lnTo>
                    <a:pt x="9" y="7"/>
                  </a:lnTo>
                  <a:lnTo>
                    <a:pt x="9" y="8"/>
                  </a:lnTo>
                  <a:lnTo>
                    <a:pt x="9" y="9"/>
                  </a:lnTo>
                  <a:lnTo>
                    <a:pt x="9" y="8"/>
                  </a:lnTo>
                  <a:lnTo>
                    <a:pt x="9" y="9"/>
                  </a:lnTo>
                  <a:lnTo>
                    <a:pt x="8" y="9"/>
                  </a:lnTo>
                  <a:lnTo>
                    <a:pt x="8" y="10"/>
                  </a:lnTo>
                  <a:lnTo>
                    <a:pt x="7" y="11"/>
                  </a:lnTo>
                  <a:lnTo>
                    <a:pt x="6" y="11"/>
                  </a:lnTo>
                  <a:lnTo>
                    <a:pt x="6" y="12"/>
                  </a:lnTo>
                  <a:lnTo>
                    <a:pt x="4" y="12"/>
                  </a:lnTo>
                  <a:lnTo>
                    <a:pt x="3" y="12"/>
                  </a:lnTo>
                  <a:lnTo>
                    <a:pt x="2" y="12"/>
                  </a:lnTo>
                  <a:lnTo>
                    <a:pt x="3" y="11"/>
                  </a:lnTo>
                  <a:lnTo>
                    <a:pt x="4" y="10"/>
                  </a:lnTo>
                  <a:lnTo>
                    <a:pt x="4" y="11"/>
                  </a:lnTo>
                  <a:lnTo>
                    <a:pt x="6" y="11"/>
                  </a:lnTo>
                  <a:lnTo>
                    <a:pt x="7" y="11"/>
                  </a:lnTo>
                  <a:lnTo>
                    <a:pt x="6" y="10"/>
                  </a:lnTo>
                  <a:lnTo>
                    <a:pt x="7" y="10"/>
                  </a:lnTo>
                  <a:lnTo>
                    <a:pt x="8" y="9"/>
                  </a:lnTo>
                  <a:lnTo>
                    <a:pt x="8" y="8"/>
                  </a:lnTo>
                  <a:lnTo>
                    <a:pt x="7" y="9"/>
                  </a:lnTo>
                  <a:lnTo>
                    <a:pt x="4" y="9"/>
                  </a:lnTo>
                  <a:lnTo>
                    <a:pt x="3" y="10"/>
                  </a:lnTo>
                  <a:lnTo>
                    <a:pt x="1" y="11"/>
                  </a:ln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58" name="Freeform 111"/>
            <p:cNvSpPr>
              <a:spLocks/>
            </p:cNvSpPr>
            <p:nvPr/>
          </p:nvSpPr>
          <p:spPr bwMode="auto">
            <a:xfrm>
              <a:off x="1160" y="3687"/>
              <a:ext cx="150" cy="84"/>
            </a:xfrm>
            <a:custGeom>
              <a:avLst/>
              <a:gdLst>
                <a:gd name="T0" fmla="*/ 2147483647 w 25"/>
                <a:gd name="T1" fmla="*/ 0 h 14"/>
                <a:gd name="T2" fmla="*/ 2147483647 w 25"/>
                <a:gd name="T3" fmla="*/ 2147483647 h 14"/>
                <a:gd name="T4" fmla="*/ 2147483647 w 25"/>
                <a:gd name="T5" fmla="*/ 2147483647 h 14"/>
                <a:gd name="T6" fmla="*/ 2147483647 w 25"/>
                <a:gd name="T7" fmla="*/ 2147483647 h 14"/>
                <a:gd name="T8" fmla="*/ 2147483647 w 25"/>
                <a:gd name="T9" fmla="*/ 2147483647 h 14"/>
                <a:gd name="T10" fmla="*/ 2147483647 w 25"/>
                <a:gd name="T11" fmla="*/ 2147483647 h 14"/>
                <a:gd name="T12" fmla="*/ 2147483647 w 25"/>
                <a:gd name="T13" fmla="*/ 2147483647 h 14"/>
                <a:gd name="T14" fmla="*/ 2147483647 w 25"/>
                <a:gd name="T15" fmla="*/ 2147483647 h 14"/>
                <a:gd name="T16" fmla="*/ 2147483647 w 25"/>
                <a:gd name="T17" fmla="*/ 2147483647 h 14"/>
                <a:gd name="T18" fmla="*/ 2147483647 w 25"/>
                <a:gd name="T19" fmla="*/ 2147483647 h 14"/>
                <a:gd name="T20" fmla="*/ 2147483647 w 25"/>
                <a:gd name="T21" fmla="*/ 2147483647 h 14"/>
                <a:gd name="T22" fmla="*/ 2147483647 w 25"/>
                <a:gd name="T23" fmla="*/ 2147483647 h 14"/>
                <a:gd name="T24" fmla="*/ 2147483647 w 25"/>
                <a:gd name="T25" fmla="*/ 2147483647 h 14"/>
                <a:gd name="T26" fmla="*/ 2147483647 w 25"/>
                <a:gd name="T27" fmla="*/ 2147483647 h 14"/>
                <a:gd name="T28" fmla="*/ 2147483647 w 25"/>
                <a:gd name="T29" fmla="*/ 2147483647 h 14"/>
                <a:gd name="T30" fmla="*/ 2147483647 w 25"/>
                <a:gd name="T31" fmla="*/ 2147483647 h 14"/>
                <a:gd name="T32" fmla="*/ 2147483647 w 25"/>
                <a:gd name="T33" fmla="*/ 2147483647 h 14"/>
                <a:gd name="T34" fmla="*/ 2147483647 w 25"/>
                <a:gd name="T35" fmla="*/ 2147483647 h 14"/>
                <a:gd name="T36" fmla="*/ 2147483647 w 25"/>
                <a:gd name="T37" fmla="*/ 2147483647 h 14"/>
                <a:gd name="T38" fmla="*/ 2147483647 w 25"/>
                <a:gd name="T39" fmla="*/ 0 h 14"/>
                <a:gd name="T40" fmla="*/ 2147483647 w 25"/>
                <a:gd name="T41" fmla="*/ 0 h 14"/>
                <a:gd name="T42" fmla="*/ 2147483647 w 25"/>
                <a:gd name="T43" fmla="*/ 0 h 14"/>
                <a:gd name="T44" fmla="*/ 2147483647 w 25"/>
                <a:gd name="T45" fmla="*/ 2147483647 h 14"/>
                <a:gd name="T46" fmla="*/ 2147483647 w 25"/>
                <a:gd name="T47" fmla="*/ 2147483647 h 14"/>
                <a:gd name="T48" fmla="*/ 2147483647 w 25"/>
                <a:gd name="T49" fmla="*/ 2147483647 h 14"/>
                <a:gd name="T50" fmla="*/ 2147483647 w 25"/>
                <a:gd name="T51" fmla="*/ 2147483647 h 14"/>
                <a:gd name="T52" fmla="*/ 2147483647 w 25"/>
                <a:gd name="T53" fmla="*/ 2147483647 h 14"/>
                <a:gd name="T54" fmla="*/ 2147483647 w 25"/>
                <a:gd name="T55" fmla="*/ 2147483647 h 14"/>
                <a:gd name="T56" fmla="*/ 2147483647 w 25"/>
                <a:gd name="T57" fmla="*/ 2147483647 h 14"/>
                <a:gd name="T58" fmla="*/ 2147483647 w 25"/>
                <a:gd name="T59" fmla="*/ 2147483647 h 14"/>
                <a:gd name="T60" fmla="*/ 2147483647 w 25"/>
                <a:gd name="T61" fmla="*/ 2147483647 h 14"/>
                <a:gd name="T62" fmla="*/ 2147483647 w 25"/>
                <a:gd name="T63" fmla="*/ 2147483647 h 14"/>
                <a:gd name="T64" fmla="*/ 2147483647 w 25"/>
                <a:gd name="T65" fmla="*/ 2147483647 h 14"/>
                <a:gd name="T66" fmla="*/ 2147483647 w 25"/>
                <a:gd name="T67" fmla="*/ 2147483647 h 14"/>
                <a:gd name="T68" fmla="*/ 2147483647 w 25"/>
                <a:gd name="T69" fmla="*/ 2147483647 h 14"/>
                <a:gd name="T70" fmla="*/ 0 w 25"/>
                <a:gd name="T71" fmla="*/ 0 h 14"/>
                <a:gd name="T72" fmla="*/ 2147483647 w 25"/>
                <a:gd name="T73" fmla="*/ 2147483647 h 14"/>
                <a:gd name="T74" fmla="*/ 2147483647 w 25"/>
                <a:gd name="T75" fmla="*/ 2147483647 h 14"/>
                <a:gd name="T76" fmla="*/ 2147483647 w 25"/>
                <a:gd name="T77" fmla="*/ 0 h 1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5"/>
                <a:gd name="T118" fmla="*/ 0 h 14"/>
                <a:gd name="T119" fmla="*/ 25 w 25"/>
                <a:gd name="T120" fmla="*/ 14 h 1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5" h="14">
                  <a:moveTo>
                    <a:pt x="7" y="0"/>
                  </a:moveTo>
                  <a:lnTo>
                    <a:pt x="7" y="1"/>
                  </a:lnTo>
                  <a:lnTo>
                    <a:pt x="8" y="1"/>
                  </a:lnTo>
                  <a:lnTo>
                    <a:pt x="8" y="2"/>
                  </a:lnTo>
                  <a:lnTo>
                    <a:pt x="8" y="3"/>
                  </a:lnTo>
                  <a:lnTo>
                    <a:pt x="9" y="5"/>
                  </a:lnTo>
                  <a:lnTo>
                    <a:pt x="11" y="6"/>
                  </a:lnTo>
                  <a:lnTo>
                    <a:pt x="12" y="7"/>
                  </a:lnTo>
                  <a:lnTo>
                    <a:pt x="13" y="7"/>
                  </a:lnTo>
                  <a:lnTo>
                    <a:pt x="14" y="7"/>
                  </a:lnTo>
                  <a:lnTo>
                    <a:pt x="16" y="7"/>
                  </a:lnTo>
                  <a:lnTo>
                    <a:pt x="17" y="6"/>
                  </a:lnTo>
                  <a:lnTo>
                    <a:pt x="18" y="5"/>
                  </a:lnTo>
                  <a:lnTo>
                    <a:pt x="19" y="3"/>
                  </a:lnTo>
                  <a:lnTo>
                    <a:pt x="20" y="2"/>
                  </a:lnTo>
                  <a:lnTo>
                    <a:pt x="20" y="1"/>
                  </a:lnTo>
                  <a:lnTo>
                    <a:pt x="21" y="0"/>
                  </a:lnTo>
                  <a:lnTo>
                    <a:pt x="22" y="0"/>
                  </a:lnTo>
                  <a:lnTo>
                    <a:pt x="23" y="0"/>
                  </a:lnTo>
                  <a:lnTo>
                    <a:pt x="25" y="7"/>
                  </a:lnTo>
                  <a:lnTo>
                    <a:pt x="24" y="7"/>
                  </a:lnTo>
                  <a:lnTo>
                    <a:pt x="23" y="8"/>
                  </a:lnTo>
                  <a:lnTo>
                    <a:pt x="22" y="10"/>
                  </a:lnTo>
                  <a:lnTo>
                    <a:pt x="20" y="12"/>
                  </a:lnTo>
                  <a:lnTo>
                    <a:pt x="18" y="13"/>
                  </a:lnTo>
                  <a:lnTo>
                    <a:pt x="15" y="14"/>
                  </a:lnTo>
                  <a:lnTo>
                    <a:pt x="13" y="14"/>
                  </a:lnTo>
                  <a:lnTo>
                    <a:pt x="10" y="14"/>
                  </a:lnTo>
                  <a:lnTo>
                    <a:pt x="7" y="12"/>
                  </a:lnTo>
                  <a:lnTo>
                    <a:pt x="4" y="10"/>
                  </a:lnTo>
                  <a:lnTo>
                    <a:pt x="2" y="7"/>
                  </a:lnTo>
                  <a:lnTo>
                    <a:pt x="1" y="4"/>
                  </a:lnTo>
                  <a:lnTo>
                    <a:pt x="0" y="0"/>
                  </a:lnTo>
                  <a:lnTo>
                    <a:pt x="6" y="1"/>
                  </a:lnTo>
                  <a:lnTo>
                    <a:pt x="7" y="1"/>
                  </a:lnTo>
                  <a:lnTo>
                    <a:pt x="7" y="0"/>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59" name="Freeform 112"/>
            <p:cNvSpPr>
              <a:spLocks/>
            </p:cNvSpPr>
            <p:nvPr/>
          </p:nvSpPr>
          <p:spPr bwMode="auto">
            <a:xfrm>
              <a:off x="1196" y="3663"/>
              <a:ext cx="12" cy="24"/>
            </a:xfrm>
            <a:custGeom>
              <a:avLst/>
              <a:gdLst>
                <a:gd name="T0" fmla="*/ 2147483647 w 2"/>
                <a:gd name="T1" fmla="*/ 2147483647 h 4"/>
                <a:gd name="T2" fmla="*/ 2147483647 w 2"/>
                <a:gd name="T3" fmla="*/ 2147483647 h 4"/>
                <a:gd name="T4" fmla="*/ 2147483647 w 2"/>
                <a:gd name="T5" fmla="*/ 2147483647 h 4"/>
                <a:gd name="T6" fmla="*/ 2147483647 w 2"/>
                <a:gd name="T7" fmla="*/ 2147483647 h 4"/>
                <a:gd name="T8" fmla="*/ 0 w 2"/>
                <a:gd name="T9" fmla="*/ 2147483647 h 4"/>
                <a:gd name="T10" fmla="*/ 0 w 2"/>
                <a:gd name="T11" fmla="*/ 2147483647 h 4"/>
                <a:gd name="T12" fmla="*/ 0 w 2"/>
                <a:gd name="T13" fmla="*/ 2147483647 h 4"/>
                <a:gd name="T14" fmla="*/ 0 w 2"/>
                <a:gd name="T15" fmla="*/ 2147483647 h 4"/>
                <a:gd name="T16" fmla="*/ 2147483647 w 2"/>
                <a:gd name="T17" fmla="*/ 2147483647 h 4"/>
                <a:gd name="T18" fmla="*/ 2147483647 w 2"/>
                <a:gd name="T19" fmla="*/ 0 h 4"/>
                <a:gd name="T20" fmla="*/ 2147483647 w 2"/>
                <a:gd name="T21" fmla="*/ 2147483647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
                <a:gd name="T34" fmla="*/ 0 h 4"/>
                <a:gd name="T35" fmla="*/ 2 w 2"/>
                <a:gd name="T36" fmla="*/ 4 h 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 h="4">
                  <a:moveTo>
                    <a:pt x="2" y="1"/>
                  </a:moveTo>
                  <a:lnTo>
                    <a:pt x="1" y="2"/>
                  </a:lnTo>
                  <a:lnTo>
                    <a:pt x="1" y="3"/>
                  </a:lnTo>
                  <a:lnTo>
                    <a:pt x="1" y="4"/>
                  </a:lnTo>
                  <a:lnTo>
                    <a:pt x="0" y="4"/>
                  </a:lnTo>
                  <a:lnTo>
                    <a:pt x="0" y="3"/>
                  </a:lnTo>
                  <a:lnTo>
                    <a:pt x="0" y="2"/>
                  </a:lnTo>
                  <a:lnTo>
                    <a:pt x="1" y="1"/>
                  </a:lnTo>
                  <a:lnTo>
                    <a:pt x="1" y="0"/>
                  </a:lnTo>
                  <a:lnTo>
                    <a:pt x="2" y="1"/>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0" name="Freeform 113"/>
            <p:cNvSpPr>
              <a:spLocks/>
            </p:cNvSpPr>
            <p:nvPr/>
          </p:nvSpPr>
          <p:spPr bwMode="auto">
            <a:xfrm>
              <a:off x="1292" y="3687"/>
              <a:ext cx="24" cy="42"/>
            </a:xfrm>
            <a:custGeom>
              <a:avLst/>
              <a:gdLst>
                <a:gd name="T0" fmla="*/ 2147483647 w 4"/>
                <a:gd name="T1" fmla="*/ 0 h 7"/>
                <a:gd name="T2" fmla="*/ 2147483647 w 4"/>
                <a:gd name="T3" fmla="*/ 0 h 7"/>
                <a:gd name="T4" fmla="*/ 2147483647 w 4"/>
                <a:gd name="T5" fmla="*/ 0 h 7"/>
                <a:gd name="T6" fmla="*/ 0 w 4"/>
                <a:gd name="T7" fmla="*/ 2147483647 h 7"/>
                <a:gd name="T8" fmla="*/ 0 w 4"/>
                <a:gd name="T9" fmla="*/ 2147483647 h 7"/>
                <a:gd name="T10" fmla="*/ 2147483647 w 4"/>
                <a:gd name="T11" fmla="*/ 2147483647 h 7"/>
                <a:gd name="T12" fmla="*/ 2147483647 w 4"/>
                <a:gd name="T13" fmla="*/ 2147483647 h 7"/>
                <a:gd name="T14" fmla="*/ 2147483647 w 4"/>
                <a:gd name="T15" fmla="*/ 2147483647 h 7"/>
                <a:gd name="T16" fmla="*/ 2147483647 w 4"/>
                <a:gd name="T17" fmla="*/ 2147483647 h 7"/>
                <a:gd name="T18" fmla="*/ 2147483647 w 4"/>
                <a:gd name="T19" fmla="*/ 2147483647 h 7"/>
                <a:gd name="T20" fmla="*/ 2147483647 w 4"/>
                <a:gd name="T21" fmla="*/ 2147483647 h 7"/>
                <a:gd name="T22" fmla="*/ 2147483647 w 4"/>
                <a:gd name="T23" fmla="*/ 2147483647 h 7"/>
                <a:gd name="T24" fmla="*/ 2147483647 w 4"/>
                <a:gd name="T25" fmla="*/ 2147483647 h 7"/>
                <a:gd name="T26" fmla="*/ 2147483647 w 4"/>
                <a:gd name="T27" fmla="*/ 2147483647 h 7"/>
                <a:gd name="T28" fmla="*/ 2147483647 w 4"/>
                <a:gd name="T29" fmla="*/ 2147483647 h 7"/>
                <a:gd name="T30" fmla="*/ 2147483647 w 4"/>
                <a:gd name="T31" fmla="*/ 2147483647 h 7"/>
                <a:gd name="T32" fmla="*/ 2147483647 w 4"/>
                <a:gd name="T33" fmla="*/ 0 h 7"/>
                <a:gd name="T34" fmla="*/ 2147483647 w 4"/>
                <a:gd name="T35" fmla="*/ 0 h 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
                <a:gd name="T55" fmla="*/ 0 h 7"/>
                <a:gd name="T56" fmla="*/ 4 w 4"/>
                <a:gd name="T57" fmla="*/ 7 h 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 h="7">
                  <a:moveTo>
                    <a:pt x="2" y="0"/>
                  </a:moveTo>
                  <a:lnTo>
                    <a:pt x="1" y="0"/>
                  </a:lnTo>
                  <a:lnTo>
                    <a:pt x="0" y="1"/>
                  </a:lnTo>
                  <a:lnTo>
                    <a:pt x="0" y="3"/>
                  </a:lnTo>
                  <a:lnTo>
                    <a:pt x="1" y="4"/>
                  </a:lnTo>
                  <a:lnTo>
                    <a:pt x="1" y="6"/>
                  </a:lnTo>
                  <a:lnTo>
                    <a:pt x="2" y="7"/>
                  </a:lnTo>
                  <a:lnTo>
                    <a:pt x="3" y="7"/>
                  </a:lnTo>
                  <a:lnTo>
                    <a:pt x="4" y="6"/>
                  </a:lnTo>
                  <a:lnTo>
                    <a:pt x="4" y="5"/>
                  </a:lnTo>
                  <a:lnTo>
                    <a:pt x="4" y="4"/>
                  </a:lnTo>
                  <a:lnTo>
                    <a:pt x="4" y="3"/>
                  </a:lnTo>
                  <a:lnTo>
                    <a:pt x="3" y="2"/>
                  </a:lnTo>
                  <a:lnTo>
                    <a:pt x="3" y="1"/>
                  </a:lnTo>
                  <a:lnTo>
                    <a:pt x="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1" name="Freeform 114"/>
            <p:cNvSpPr>
              <a:spLocks/>
            </p:cNvSpPr>
            <p:nvPr/>
          </p:nvSpPr>
          <p:spPr bwMode="auto">
            <a:xfrm>
              <a:off x="1298" y="3693"/>
              <a:ext cx="18" cy="30"/>
            </a:xfrm>
            <a:custGeom>
              <a:avLst/>
              <a:gdLst>
                <a:gd name="T0" fmla="*/ 0 w 3"/>
                <a:gd name="T1" fmla="*/ 2147483647 h 5"/>
                <a:gd name="T2" fmla="*/ 0 w 3"/>
                <a:gd name="T3" fmla="*/ 2147483647 h 5"/>
                <a:gd name="T4" fmla="*/ 0 w 3"/>
                <a:gd name="T5" fmla="*/ 2147483647 h 5"/>
                <a:gd name="T6" fmla="*/ 2147483647 w 3"/>
                <a:gd name="T7" fmla="*/ 2147483647 h 5"/>
                <a:gd name="T8" fmla="*/ 2147483647 w 3"/>
                <a:gd name="T9" fmla="*/ 2147483647 h 5"/>
                <a:gd name="T10" fmla="*/ 2147483647 w 3"/>
                <a:gd name="T11" fmla="*/ 2147483647 h 5"/>
                <a:gd name="T12" fmla="*/ 2147483647 w 3"/>
                <a:gd name="T13" fmla="*/ 2147483647 h 5"/>
                <a:gd name="T14" fmla="*/ 2147483647 w 3"/>
                <a:gd name="T15" fmla="*/ 2147483647 h 5"/>
                <a:gd name="T16" fmla="*/ 2147483647 w 3"/>
                <a:gd name="T17" fmla="*/ 2147483647 h 5"/>
                <a:gd name="T18" fmla="*/ 2147483647 w 3"/>
                <a:gd name="T19" fmla="*/ 0 h 5"/>
                <a:gd name="T20" fmla="*/ 0 w 3"/>
                <a:gd name="T21" fmla="*/ 0 h 5"/>
                <a:gd name="T22" fmla="*/ 0 w 3"/>
                <a:gd name="T23" fmla="*/ 2147483647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
                <a:gd name="T37" fmla="*/ 0 h 5"/>
                <a:gd name="T38" fmla="*/ 3 w 3"/>
                <a:gd name="T39" fmla="*/ 5 h 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 h="5">
                  <a:moveTo>
                    <a:pt x="0" y="1"/>
                  </a:moveTo>
                  <a:lnTo>
                    <a:pt x="0" y="2"/>
                  </a:lnTo>
                  <a:lnTo>
                    <a:pt x="0" y="4"/>
                  </a:lnTo>
                  <a:lnTo>
                    <a:pt x="1" y="5"/>
                  </a:lnTo>
                  <a:lnTo>
                    <a:pt x="2" y="5"/>
                  </a:lnTo>
                  <a:lnTo>
                    <a:pt x="3" y="3"/>
                  </a:lnTo>
                  <a:lnTo>
                    <a:pt x="3" y="2"/>
                  </a:lnTo>
                  <a:lnTo>
                    <a:pt x="2" y="1"/>
                  </a:lnTo>
                  <a:lnTo>
                    <a:pt x="1" y="0"/>
                  </a:lnTo>
                  <a:lnTo>
                    <a:pt x="0" y="0"/>
                  </a:lnTo>
                  <a:lnTo>
                    <a:pt x="0" y="1"/>
                  </a:lnTo>
                  <a:close/>
                </a:path>
              </a:pathLst>
            </a:custGeom>
            <a:solidFill>
              <a:srgbClr val="E271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2" name="Freeform 115"/>
            <p:cNvSpPr>
              <a:spLocks/>
            </p:cNvSpPr>
            <p:nvPr/>
          </p:nvSpPr>
          <p:spPr bwMode="auto">
            <a:xfrm>
              <a:off x="1160" y="3651"/>
              <a:ext cx="54" cy="84"/>
            </a:xfrm>
            <a:custGeom>
              <a:avLst/>
              <a:gdLst>
                <a:gd name="T0" fmla="*/ 2147483647 w 9"/>
                <a:gd name="T1" fmla="*/ 2147483647 h 14"/>
                <a:gd name="T2" fmla="*/ 2147483647 w 9"/>
                <a:gd name="T3" fmla="*/ 2147483647 h 14"/>
                <a:gd name="T4" fmla="*/ 2147483647 w 9"/>
                <a:gd name="T5" fmla="*/ 2147483647 h 14"/>
                <a:gd name="T6" fmla="*/ 2147483647 w 9"/>
                <a:gd name="T7" fmla="*/ 2147483647 h 14"/>
                <a:gd name="T8" fmla="*/ 2147483647 w 9"/>
                <a:gd name="T9" fmla="*/ 2147483647 h 14"/>
                <a:gd name="T10" fmla="*/ 2147483647 w 9"/>
                <a:gd name="T11" fmla="*/ 2147483647 h 14"/>
                <a:gd name="T12" fmla="*/ 2147483647 w 9"/>
                <a:gd name="T13" fmla="*/ 2147483647 h 14"/>
                <a:gd name="T14" fmla="*/ 2147483647 w 9"/>
                <a:gd name="T15" fmla="*/ 2147483647 h 14"/>
                <a:gd name="T16" fmla="*/ 2147483647 w 9"/>
                <a:gd name="T17" fmla="*/ 2147483647 h 14"/>
                <a:gd name="T18" fmla="*/ 2147483647 w 9"/>
                <a:gd name="T19" fmla="*/ 2147483647 h 14"/>
                <a:gd name="T20" fmla="*/ 2147483647 w 9"/>
                <a:gd name="T21" fmla="*/ 2147483647 h 14"/>
                <a:gd name="T22" fmla="*/ 0 w 9"/>
                <a:gd name="T23" fmla="*/ 2147483647 h 14"/>
                <a:gd name="T24" fmla="*/ 0 w 9"/>
                <a:gd name="T25" fmla="*/ 2147483647 h 14"/>
                <a:gd name="T26" fmla="*/ 2147483647 w 9"/>
                <a:gd name="T27" fmla="*/ 2147483647 h 14"/>
                <a:gd name="T28" fmla="*/ 2147483647 w 9"/>
                <a:gd name="T29" fmla="*/ 2147483647 h 14"/>
                <a:gd name="T30" fmla="*/ 2147483647 w 9"/>
                <a:gd name="T31" fmla="*/ 0 h 14"/>
                <a:gd name="T32" fmla="*/ 2147483647 w 9"/>
                <a:gd name="T33" fmla="*/ 0 h 14"/>
                <a:gd name="T34" fmla="*/ 2147483647 w 9"/>
                <a:gd name="T35" fmla="*/ 2147483647 h 14"/>
                <a:gd name="T36" fmla="*/ 2147483647 w 9"/>
                <a:gd name="T37" fmla="*/ 2147483647 h 14"/>
                <a:gd name="T38" fmla="*/ 2147483647 w 9"/>
                <a:gd name="T39" fmla="*/ 2147483647 h 14"/>
                <a:gd name="T40" fmla="*/ 2147483647 w 9"/>
                <a:gd name="T41" fmla="*/ 2147483647 h 14"/>
                <a:gd name="T42" fmla="*/ 2147483647 w 9"/>
                <a:gd name="T43" fmla="*/ 2147483647 h 14"/>
                <a:gd name="T44" fmla="*/ 2147483647 w 9"/>
                <a:gd name="T45" fmla="*/ 2147483647 h 14"/>
                <a:gd name="T46" fmla="*/ 2147483647 w 9"/>
                <a:gd name="T47" fmla="*/ 2147483647 h 14"/>
                <a:gd name="T48" fmla="*/ 2147483647 w 9"/>
                <a:gd name="T49" fmla="*/ 2147483647 h 14"/>
                <a:gd name="T50" fmla="*/ 2147483647 w 9"/>
                <a:gd name="T51" fmla="*/ 2147483647 h 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
                <a:gd name="T79" fmla="*/ 0 h 14"/>
                <a:gd name="T80" fmla="*/ 9 w 9"/>
                <a:gd name="T81" fmla="*/ 14 h 1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 h="14">
                  <a:moveTo>
                    <a:pt x="8" y="10"/>
                  </a:moveTo>
                  <a:lnTo>
                    <a:pt x="9" y="10"/>
                  </a:lnTo>
                  <a:lnTo>
                    <a:pt x="9" y="11"/>
                  </a:lnTo>
                  <a:lnTo>
                    <a:pt x="8" y="12"/>
                  </a:lnTo>
                  <a:lnTo>
                    <a:pt x="8" y="13"/>
                  </a:lnTo>
                  <a:lnTo>
                    <a:pt x="7" y="14"/>
                  </a:lnTo>
                  <a:lnTo>
                    <a:pt x="5" y="14"/>
                  </a:lnTo>
                  <a:lnTo>
                    <a:pt x="4" y="14"/>
                  </a:lnTo>
                  <a:lnTo>
                    <a:pt x="2" y="12"/>
                  </a:lnTo>
                  <a:lnTo>
                    <a:pt x="1" y="10"/>
                  </a:lnTo>
                  <a:lnTo>
                    <a:pt x="1" y="8"/>
                  </a:lnTo>
                  <a:lnTo>
                    <a:pt x="0" y="6"/>
                  </a:lnTo>
                  <a:lnTo>
                    <a:pt x="0" y="4"/>
                  </a:lnTo>
                  <a:lnTo>
                    <a:pt x="1" y="3"/>
                  </a:lnTo>
                  <a:lnTo>
                    <a:pt x="1" y="2"/>
                  </a:lnTo>
                  <a:lnTo>
                    <a:pt x="2" y="0"/>
                  </a:lnTo>
                  <a:lnTo>
                    <a:pt x="3" y="0"/>
                  </a:lnTo>
                  <a:lnTo>
                    <a:pt x="2" y="2"/>
                  </a:lnTo>
                  <a:lnTo>
                    <a:pt x="1" y="6"/>
                  </a:lnTo>
                  <a:lnTo>
                    <a:pt x="2" y="9"/>
                  </a:lnTo>
                  <a:lnTo>
                    <a:pt x="5" y="13"/>
                  </a:lnTo>
                  <a:lnTo>
                    <a:pt x="6" y="13"/>
                  </a:lnTo>
                  <a:lnTo>
                    <a:pt x="7" y="12"/>
                  </a:lnTo>
                  <a:lnTo>
                    <a:pt x="8" y="11"/>
                  </a:lnTo>
                  <a:lnTo>
                    <a:pt x="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3" name="Freeform 116"/>
            <p:cNvSpPr>
              <a:spLocks/>
            </p:cNvSpPr>
            <p:nvPr/>
          </p:nvSpPr>
          <p:spPr bwMode="auto">
            <a:xfrm>
              <a:off x="1166" y="3663"/>
              <a:ext cx="42" cy="66"/>
            </a:xfrm>
            <a:custGeom>
              <a:avLst/>
              <a:gdLst>
                <a:gd name="T0" fmla="*/ 2147483647 w 7"/>
                <a:gd name="T1" fmla="*/ 0 h 11"/>
                <a:gd name="T2" fmla="*/ 2147483647 w 7"/>
                <a:gd name="T3" fmla="*/ 0 h 11"/>
                <a:gd name="T4" fmla="*/ 2147483647 w 7"/>
                <a:gd name="T5" fmla="*/ 0 h 11"/>
                <a:gd name="T6" fmla="*/ 2147483647 w 7"/>
                <a:gd name="T7" fmla="*/ 2147483647 h 11"/>
                <a:gd name="T8" fmla="*/ 2147483647 w 7"/>
                <a:gd name="T9" fmla="*/ 2147483647 h 11"/>
                <a:gd name="T10" fmla="*/ 2147483647 w 7"/>
                <a:gd name="T11" fmla="*/ 2147483647 h 11"/>
                <a:gd name="T12" fmla="*/ 2147483647 w 7"/>
                <a:gd name="T13" fmla="*/ 2147483647 h 11"/>
                <a:gd name="T14" fmla="*/ 2147483647 w 7"/>
                <a:gd name="T15" fmla="*/ 2147483647 h 11"/>
                <a:gd name="T16" fmla="*/ 2147483647 w 7"/>
                <a:gd name="T17" fmla="*/ 2147483647 h 11"/>
                <a:gd name="T18" fmla="*/ 2147483647 w 7"/>
                <a:gd name="T19" fmla="*/ 2147483647 h 11"/>
                <a:gd name="T20" fmla="*/ 2147483647 w 7"/>
                <a:gd name="T21" fmla="*/ 2147483647 h 11"/>
                <a:gd name="T22" fmla="*/ 2147483647 w 7"/>
                <a:gd name="T23" fmla="*/ 2147483647 h 11"/>
                <a:gd name="T24" fmla="*/ 2147483647 w 7"/>
                <a:gd name="T25" fmla="*/ 2147483647 h 11"/>
                <a:gd name="T26" fmla="*/ 2147483647 w 7"/>
                <a:gd name="T27" fmla="*/ 2147483647 h 11"/>
                <a:gd name="T28" fmla="*/ 2147483647 w 7"/>
                <a:gd name="T29" fmla="*/ 2147483647 h 11"/>
                <a:gd name="T30" fmla="*/ 2147483647 w 7"/>
                <a:gd name="T31" fmla="*/ 2147483647 h 11"/>
                <a:gd name="T32" fmla="*/ 2147483647 w 7"/>
                <a:gd name="T33" fmla="*/ 2147483647 h 11"/>
                <a:gd name="T34" fmla="*/ 0 w 7"/>
                <a:gd name="T35" fmla="*/ 2147483647 h 11"/>
                <a:gd name="T36" fmla="*/ 0 w 7"/>
                <a:gd name="T37" fmla="*/ 2147483647 h 11"/>
                <a:gd name="T38" fmla="*/ 2147483647 w 7"/>
                <a:gd name="T39" fmla="*/ 0 h 11"/>
                <a:gd name="T40" fmla="*/ 2147483647 w 7"/>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
                <a:gd name="T64" fmla="*/ 0 h 11"/>
                <a:gd name="T65" fmla="*/ 7 w 7"/>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 h="11">
                  <a:moveTo>
                    <a:pt x="1" y="0"/>
                  </a:moveTo>
                  <a:lnTo>
                    <a:pt x="2" y="0"/>
                  </a:lnTo>
                  <a:lnTo>
                    <a:pt x="3" y="0"/>
                  </a:lnTo>
                  <a:lnTo>
                    <a:pt x="5" y="1"/>
                  </a:lnTo>
                  <a:lnTo>
                    <a:pt x="6" y="1"/>
                  </a:lnTo>
                  <a:lnTo>
                    <a:pt x="5" y="2"/>
                  </a:lnTo>
                  <a:lnTo>
                    <a:pt x="5" y="3"/>
                  </a:lnTo>
                  <a:lnTo>
                    <a:pt x="4" y="4"/>
                  </a:lnTo>
                  <a:lnTo>
                    <a:pt x="4" y="5"/>
                  </a:lnTo>
                  <a:lnTo>
                    <a:pt x="5" y="5"/>
                  </a:lnTo>
                  <a:lnTo>
                    <a:pt x="6" y="6"/>
                  </a:lnTo>
                  <a:lnTo>
                    <a:pt x="7" y="8"/>
                  </a:lnTo>
                  <a:lnTo>
                    <a:pt x="7" y="9"/>
                  </a:lnTo>
                  <a:lnTo>
                    <a:pt x="6" y="10"/>
                  </a:lnTo>
                  <a:lnTo>
                    <a:pt x="4" y="11"/>
                  </a:lnTo>
                  <a:lnTo>
                    <a:pt x="2" y="8"/>
                  </a:lnTo>
                  <a:lnTo>
                    <a:pt x="0" y="5"/>
                  </a:lnTo>
                  <a:lnTo>
                    <a:pt x="0" y="2"/>
                  </a:lnTo>
                  <a:lnTo>
                    <a:pt x="1" y="0"/>
                  </a:lnTo>
                  <a:close/>
                </a:path>
              </a:pathLst>
            </a:custGeom>
            <a:solidFill>
              <a:srgbClr val="E271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4" name="Freeform 117"/>
            <p:cNvSpPr>
              <a:spLocks/>
            </p:cNvSpPr>
            <p:nvPr/>
          </p:nvSpPr>
          <p:spPr bwMode="auto">
            <a:xfrm>
              <a:off x="1178" y="3663"/>
              <a:ext cx="24" cy="18"/>
            </a:xfrm>
            <a:custGeom>
              <a:avLst/>
              <a:gdLst>
                <a:gd name="T0" fmla="*/ 0 w 4"/>
                <a:gd name="T1" fmla="*/ 0 h 3"/>
                <a:gd name="T2" fmla="*/ 2147483647 w 4"/>
                <a:gd name="T3" fmla="*/ 2147483647 h 3"/>
                <a:gd name="T4" fmla="*/ 2147483647 w 4"/>
                <a:gd name="T5" fmla="*/ 2147483647 h 3"/>
                <a:gd name="T6" fmla="*/ 2147483647 w 4"/>
                <a:gd name="T7" fmla="*/ 2147483647 h 3"/>
                <a:gd name="T8" fmla="*/ 2147483647 w 4"/>
                <a:gd name="T9" fmla="*/ 2147483647 h 3"/>
                <a:gd name="T10" fmla="*/ 0 w 4"/>
                <a:gd name="T11" fmla="*/ 2147483647 h 3"/>
                <a:gd name="T12" fmla="*/ 2147483647 w 4"/>
                <a:gd name="T13" fmla="*/ 2147483647 h 3"/>
                <a:gd name="T14" fmla="*/ 2147483647 w 4"/>
                <a:gd name="T15" fmla="*/ 2147483647 h 3"/>
                <a:gd name="T16" fmla="*/ 2147483647 w 4"/>
                <a:gd name="T17" fmla="*/ 2147483647 h 3"/>
                <a:gd name="T18" fmla="*/ 2147483647 w 4"/>
                <a:gd name="T19" fmla="*/ 2147483647 h 3"/>
                <a:gd name="T20" fmla="*/ 2147483647 w 4"/>
                <a:gd name="T21" fmla="*/ 2147483647 h 3"/>
                <a:gd name="T22" fmla="*/ 2147483647 w 4"/>
                <a:gd name="T23" fmla="*/ 2147483647 h 3"/>
                <a:gd name="T24" fmla="*/ 2147483647 w 4"/>
                <a:gd name="T25" fmla="*/ 2147483647 h 3"/>
                <a:gd name="T26" fmla="*/ 2147483647 w 4"/>
                <a:gd name="T27" fmla="*/ 0 h 3"/>
                <a:gd name="T28" fmla="*/ 2147483647 w 4"/>
                <a:gd name="T29" fmla="*/ 2147483647 h 3"/>
                <a:gd name="T30" fmla="*/ 2147483647 w 4"/>
                <a:gd name="T31" fmla="*/ 0 h 3"/>
                <a:gd name="T32" fmla="*/ 0 w 4"/>
                <a:gd name="T33" fmla="*/ 0 h 3"/>
                <a:gd name="T34" fmla="*/ 0 w 4"/>
                <a:gd name="T35" fmla="*/ 0 h 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
                <a:gd name="T55" fmla="*/ 0 h 3"/>
                <a:gd name="T56" fmla="*/ 4 w 4"/>
                <a:gd name="T57" fmla="*/ 3 h 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 h="3">
                  <a:moveTo>
                    <a:pt x="0" y="0"/>
                  </a:moveTo>
                  <a:lnTo>
                    <a:pt x="1" y="1"/>
                  </a:lnTo>
                  <a:lnTo>
                    <a:pt x="3" y="1"/>
                  </a:lnTo>
                  <a:lnTo>
                    <a:pt x="2" y="1"/>
                  </a:lnTo>
                  <a:lnTo>
                    <a:pt x="0" y="1"/>
                  </a:lnTo>
                  <a:lnTo>
                    <a:pt x="1" y="2"/>
                  </a:lnTo>
                  <a:lnTo>
                    <a:pt x="2" y="2"/>
                  </a:lnTo>
                  <a:lnTo>
                    <a:pt x="3" y="2"/>
                  </a:lnTo>
                  <a:lnTo>
                    <a:pt x="2" y="2"/>
                  </a:lnTo>
                  <a:lnTo>
                    <a:pt x="2" y="3"/>
                  </a:lnTo>
                  <a:lnTo>
                    <a:pt x="3" y="3"/>
                  </a:lnTo>
                  <a:lnTo>
                    <a:pt x="3" y="2"/>
                  </a:lnTo>
                  <a:lnTo>
                    <a:pt x="4" y="0"/>
                  </a:lnTo>
                  <a:lnTo>
                    <a:pt x="3" y="1"/>
                  </a:lnTo>
                  <a:lnTo>
                    <a:pt x="1" y="0"/>
                  </a:lnTo>
                  <a:lnTo>
                    <a:pt x="0" y="0"/>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5" name="Freeform 118"/>
            <p:cNvSpPr>
              <a:spLocks/>
            </p:cNvSpPr>
            <p:nvPr/>
          </p:nvSpPr>
          <p:spPr bwMode="auto">
            <a:xfrm>
              <a:off x="1172" y="3681"/>
              <a:ext cx="24" cy="6"/>
            </a:xfrm>
            <a:custGeom>
              <a:avLst/>
              <a:gdLst>
                <a:gd name="T0" fmla="*/ 2147483647 w 4"/>
                <a:gd name="T1" fmla="*/ 0 h 1"/>
                <a:gd name="T2" fmla="*/ 2147483647 w 4"/>
                <a:gd name="T3" fmla="*/ 0 h 1"/>
                <a:gd name="T4" fmla="*/ 2147483647 w 4"/>
                <a:gd name="T5" fmla="*/ 2147483647 h 1"/>
                <a:gd name="T6" fmla="*/ 0 w 4"/>
                <a:gd name="T7" fmla="*/ 0 h 1"/>
                <a:gd name="T8" fmla="*/ 2147483647 w 4"/>
                <a:gd name="T9" fmla="*/ 2147483647 h 1"/>
                <a:gd name="T10" fmla="*/ 2147483647 w 4"/>
                <a:gd name="T11" fmla="*/ 2147483647 h 1"/>
                <a:gd name="T12" fmla="*/ 2147483647 w 4"/>
                <a:gd name="T13" fmla="*/ 0 h 1"/>
                <a:gd name="T14" fmla="*/ 2147483647 w 4"/>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4"/>
                <a:gd name="T25" fmla="*/ 0 h 1"/>
                <a:gd name="T26" fmla="*/ 4 w 4"/>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 h="1">
                  <a:moveTo>
                    <a:pt x="3" y="0"/>
                  </a:moveTo>
                  <a:lnTo>
                    <a:pt x="2" y="0"/>
                  </a:lnTo>
                  <a:lnTo>
                    <a:pt x="1" y="1"/>
                  </a:lnTo>
                  <a:lnTo>
                    <a:pt x="0" y="0"/>
                  </a:lnTo>
                  <a:lnTo>
                    <a:pt x="1" y="1"/>
                  </a:lnTo>
                  <a:lnTo>
                    <a:pt x="2" y="1"/>
                  </a:lnTo>
                  <a:lnTo>
                    <a:pt x="4" y="0"/>
                  </a:lnTo>
                  <a:lnTo>
                    <a:pt x="3" y="0"/>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6" name="Freeform 119"/>
            <p:cNvSpPr>
              <a:spLocks/>
            </p:cNvSpPr>
            <p:nvPr/>
          </p:nvSpPr>
          <p:spPr bwMode="auto">
            <a:xfrm>
              <a:off x="1178" y="3687"/>
              <a:ext cx="18" cy="12"/>
            </a:xfrm>
            <a:custGeom>
              <a:avLst/>
              <a:gdLst>
                <a:gd name="T0" fmla="*/ 2147483647 w 3"/>
                <a:gd name="T1" fmla="*/ 0 h 2"/>
                <a:gd name="T2" fmla="*/ 2147483647 w 3"/>
                <a:gd name="T3" fmla="*/ 2147483647 h 2"/>
                <a:gd name="T4" fmla="*/ 2147483647 w 3"/>
                <a:gd name="T5" fmla="*/ 2147483647 h 2"/>
                <a:gd name="T6" fmla="*/ 2147483647 w 3"/>
                <a:gd name="T7" fmla="*/ 2147483647 h 2"/>
                <a:gd name="T8" fmla="*/ 2147483647 w 3"/>
                <a:gd name="T9" fmla="*/ 2147483647 h 2"/>
                <a:gd name="T10" fmla="*/ 2147483647 w 3"/>
                <a:gd name="T11" fmla="*/ 2147483647 h 2"/>
                <a:gd name="T12" fmla="*/ 0 w 3"/>
                <a:gd name="T13" fmla="*/ 2147483647 h 2"/>
                <a:gd name="T14" fmla="*/ 2147483647 w 3"/>
                <a:gd name="T15" fmla="*/ 2147483647 h 2"/>
                <a:gd name="T16" fmla="*/ 2147483647 w 3"/>
                <a:gd name="T17" fmla="*/ 2147483647 h 2"/>
                <a:gd name="T18" fmla="*/ 2147483647 w 3"/>
                <a:gd name="T19" fmla="*/ 2147483647 h 2"/>
                <a:gd name="T20" fmla="*/ 2147483647 w 3"/>
                <a:gd name="T21" fmla="*/ 2147483647 h 2"/>
                <a:gd name="T22" fmla="*/ 2147483647 w 3"/>
                <a:gd name="T23" fmla="*/ 2147483647 h 2"/>
                <a:gd name="T24" fmla="*/ 2147483647 w 3"/>
                <a:gd name="T25" fmla="*/ 2147483647 h 2"/>
                <a:gd name="T26" fmla="*/ 2147483647 w 3"/>
                <a:gd name="T27" fmla="*/ 2147483647 h 2"/>
                <a:gd name="T28" fmla="*/ 2147483647 w 3"/>
                <a:gd name="T29" fmla="*/ 2147483647 h 2"/>
                <a:gd name="T30" fmla="*/ 2147483647 w 3"/>
                <a:gd name="T31" fmla="*/ 0 h 2"/>
                <a:gd name="T32" fmla="*/ 2147483647 w 3"/>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2"/>
                <a:gd name="T53" fmla="*/ 3 w 3"/>
                <a:gd name="T54" fmla="*/ 2 h 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2">
                  <a:moveTo>
                    <a:pt x="1" y="0"/>
                  </a:moveTo>
                  <a:lnTo>
                    <a:pt x="1" y="1"/>
                  </a:lnTo>
                  <a:lnTo>
                    <a:pt x="2" y="1"/>
                  </a:lnTo>
                  <a:lnTo>
                    <a:pt x="2" y="2"/>
                  </a:lnTo>
                  <a:lnTo>
                    <a:pt x="1" y="2"/>
                  </a:lnTo>
                  <a:lnTo>
                    <a:pt x="0" y="2"/>
                  </a:lnTo>
                  <a:lnTo>
                    <a:pt x="2" y="2"/>
                  </a:lnTo>
                  <a:lnTo>
                    <a:pt x="1" y="2"/>
                  </a:lnTo>
                  <a:lnTo>
                    <a:pt x="3" y="2"/>
                  </a:lnTo>
                  <a:lnTo>
                    <a:pt x="3" y="1"/>
                  </a:lnTo>
                  <a:lnTo>
                    <a:pt x="2" y="1"/>
                  </a:lnTo>
                  <a:lnTo>
                    <a:pt x="1" y="0"/>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7" name="Freeform 120"/>
            <p:cNvSpPr>
              <a:spLocks/>
            </p:cNvSpPr>
            <p:nvPr/>
          </p:nvSpPr>
          <p:spPr bwMode="auto">
            <a:xfrm>
              <a:off x="1184" y="3705"/>
              <a:ext cx="18" cy="12"/>
            </a:xfrm>
            <a:custGeom>
              <a:avLst/>
              <a:gdLst>
                <a:gd name="T0" fmla="*/ 2147483647 w 3"/>
                <a:gd name="T1" fmla="*/ 0 h 2"/>
                <a:gd name="T2" fmla="*/ 0 w 3"/>
                <a:gd name="T3" fmla="*/ 0 h 2"/>
                <a:gd name="T4" fmla="*/ 0 w 3"/>
                <a:gd name="T5" fmla="*/ 2147483647 h 2"/>
                <a:gd name="T6" fmla="*/ 2147483647 w 3"/>
                <a:gd name="T7" fmla="*/ 0 h 2"/>
                <a:gd name="T8" fmla="*/ 2147483647 w 3"/>
                <a:gd name="T9" fmla="*/ 2147483647 h 2"/>
                <a:gd name="T10" fmla="*/ 2147483647 w 3"/>
                <a:gd name="T11" fmla="*/ 2147483647 h 2"/>
                <a:gd name="T12" fmla="*/ 2147483647 w 3"/>
                <a:gd name="T13" fmla="*/ 2147483647 h 2"/>
                <a:gd name="T14" fmla="*/ 0 w 3"/>
                <a:gd name="T15" fmla="*/ 2147483647 h 2"/>
                <a:gd name="T16" fmla="*/ 2147483647 w 3"/>
                <a:gd name="T17" fmla="*/ 2147483647 h 2"/>
                <a:gd name="T18" fmla="*/ 2147483647 w 3"/>
                <a:gd name="T19" fmla="*/ 2147483647 h 2"/>
                <a:gd name="T20" fmla="*/ 2147483647 w 3"/>
                <a:gd name="T21" fmla="*/ 2147483647 h 2"/>
                <a:gd name="T22" fmla="*/ 2147483647 w 3"/>
                <a:gd name="T23" fmla="*/ 2147483647 h 2"/>
                <a:gd name="T24" fmla="*/ 2147483647 w 3"/>
                <a:gd name="T25" fmla="*/ 2147483647 h 2"/>
                <a:gd name="T26" fmla="*/ 2147483647 w 3"/>
                <a:gd name="T27" fmla="*/ 2147483647 h 2"/>
                <a:gd name="T28" fmla="*/ 2147483647 w 3"/>
                <a:gd name="T29" fmla="*/ 2147483647 h 2"/>
                <a:gd name="T30" fmla="*/ 2147483647 w 3"/>
                <a:gd name="T31" fmla="*/ 2147483647 h 2"/>
                <a:gd name="T32" fmla="*/ 2147483647 w 3"/>
                <a:gd name="T33" fmla="*/ 0 h 2"/>
                <a:gd name="T34" fmla="*/ 2147483647 w 3"/>
                <a:gd name="T35" fmla="*/ 0 h 2"/>
                <a:gd name="T36" fmla="*/ 2147483647 w 3"/>
                <a:gd name="T37" fmla="*/ 0 h 2"/>
                <a:gd name="T38" fmla="*/ 2147483647 w 3"/>
                <a:gd name="T39" fmla="*/ 0 h 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
                <a:gd name="T61" fmla="*/ 0 h 2"/>
                <a:gd name="T62" fmla="*/ 3 w 3"/>
                <a:gd name="T63" fmla="*/ 2 h 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 h="2">
                  <a:moveTo>
                    <a:pt x="1" y="0"/>
                  </a:moveTo>
                  <a:lnTo>
                    <a:pt x="0" y="0"/>
                  </a:lnTo>
                  <a:lnTo>
                    <a:pt x="0" y="1"/>
                  </a:lnTo>
                  <a:lnTo>
                    <a:pt x="1" y="0"/>
                  </a:lnTo>
                  <a:lnTo>
                    <a:pt x="1" y="1"/>
                  </a:lnTo>
                  <a:lnTo>
                    <a:pt x="0" y="1"/>
                  </a:lnTo>
                  <a:lnTo>
                    <a:pt x="1" y="1"/>
                  </a:lnTo>
                  <a:lnTo>
                    <a:pt x="2" y="1"/>
                  </a:lnTo>
                  <a:lnTo>
                    <a:pt x="1" y="1"/>
                  </a:lnTo>
                  <a:lnTo>
                    <a:pt x="2" y="1"/>
                  </a:lnTo>
                  <a:lnTo>
                    <a:pt x="1" y="2"/>
                  </a:lnTo>
                  <a:lnTo>
                    <a:pt x="2" y="2"/>
                  </a:lnTo>
                  <a:lnTo>
                    <a:pt x="3" y="1"/>
                  </a:lnTo>
                  <a:lnTo>
                    <a:pt x="2" y="1"/>
                  </a:lnTo>
                  <a:lnTo>
                    <a:pt x="3" y="0"/>
                  </a:lnTo>
                  <a:lnTo>
                    <a:pt x="2" y="0"/>
                  </a:lnTo>
                  <a:lnTo>
                    <a:pt x="1" y="0"/>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8" name="Freeform 121"/>
            <p:cNvSpPr>
              <a:spLocks/>
            </p:cNvSpPr>
            <p:nvPr/>
          </p:nvSpPr>
          <p:spPr bwMode="auto">
            <a:xfrm>
              <a:off x="1196" y="3717"/>
              <a:ext cx="12" cy="6"/>
            </a:xfrm>
            <a:custGeom>
              <a:avLst/>
              <a:gdLst>
                <a:gd name="T0" fmla="*/ 0 w 2"/>
                <a:gd name="T1" fmla="*/ 0 h 1"/>
                <a:gd name="T2" fmla="*/ 0 w 2"/>
                <a:gd name="T3" fmla="*/ 2147483647 h 1"/>
                <a:gd name="T4" fmla="*/ 0 w 2"/>
                <a:gd name="T5" fmla="*/ 2147483647 h 1"/>
                <a:gd name="T6" fmla="*/ 2147483647 w 2"/>
                <a:gd name="T7" fmla="*/ 0 h 1"/>
                <a:gd name="T8" fmla="*/ 0 w 2"/>
                <a:gd name="T9" fmla="*/ 2147483647 h 1"/>
                <a:gd name="T10" fmla="*/ 0 w 2"/>
                <a:gd name="T11" fmla="*/ 2147483647 h 1"/>
                <a:gd name="T12" fmla="*/ 2147483647 w 2"/>
                <a:gd name="T13" fmla="*/ 2147483647 h 1"/>
                <a:gd name="T14" fmla="*/ 2147483647 w 2"/>
                <a:gd name="T15" fmla="*/ 2147483647 h 1"/>
                <a:gd name="T16" fmla="*/ 2147483647 w 2"/>
                <a:gd name="T17" fmla="*/ 0 h 1"/>
                <a:gd name="T18" fmla="*/ 2147483647 w 2"/>
                <a:gd name="T19" fmla="*/ 0 h 1"/>
                <a:gd name="T20" fmla="*/ 2147483647 w 2"/>
                <a:gd name="T21" fmla="*/ 0 h 1"/>
                <a:gd name="T22" fmla="*/ 0 w 2"/>
                <a:gd name="T23" fmla="*/ 0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
                <a:gd name="T37" fmla="*/ 0 h 1"/>
                <a:gd name="T38" fmla="*/ 2 w 2"/>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 h="1">
                  <a:moveTo>
                    <a:pt x="0" y="0"/>
                  </a:moveTo>
                  <a:lnTo>
                    <a:pt x="0" y="1"/>
                  </a:lnTo>
                  <a:lnTo>
                    <a:pt x="1" y="0"/>
                  </a:lnTo>
                  <a:lnTo>
                    <a:pt x="0" y="1"/>
                  </a:lnTo>
                  <a:lnTo>
                    <a:pt x="1" y="1"/>
                  </a:lnTo>
                  <a:lnTo>
                    <a:pt x="2" y="0"/>
                  </a:lnTo>
                  <a:lnTo>
                    <a:pt x="1" y="0"/>
                  </a:lnTo>
                  <a:lnTo>
                    <a:pt x="0" y="0"/>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69" name="Freeform 122"/>
            <p:cNvSpPr>
              <a:spLocks/>
            </p:cNvSpPr>
            <p:nvPr/>
          </p:nvSpPr>
          <p:spPr bwMode="auto">
            <a:xfrm>
              <a:off x="1160" y="3633"/>
              <a:ext cx="24" cy="12"/>
            </a:xfrm>
            <a:custGeom>
              <a:avLst/>
              <a:gdLst>
                <a:gd name="T0" fmla="*/ 0 w 4"/>
                <a:gd name="T1" fmla="*/ 2147483647 h 2"/>
                <a:gd name="T2" fmla="*/ 2147483647 w 4"/>
                <a:gd name="T3" fmla="*/ 2147483647 h 2"/>
                <a:gd name="T4" fmla="*/ 2147483647 w 4"/>
                <a:gd name="T5" fmla="*/ 2147483647 h 2"/>
                <a:gd name="T6" fmla="*/ 2147483647 w 4"/>
                <a:gd name="T7" fmla="*/ 2147483647 h 2"/>
                <a:gd name="T8" fmla="*/ 2147483647 w 4"/>
                <a:gd name="T9" fmla="*/ 2147483647 h 2"/>
                <a:gd name="T10" fmla="*/ 2147483647 w 4"/>
                <a:gd name="T11" fmla="*/ 0 h 2"/>
                <a:gd name="T12" fmla="*/ 2147483647 w 4"/>
                <a:gd name="T13" fmla="*/ 0 h 2"/>
                <a:gd name="T14" fmla="*/ 2147483647 w 4"/>
                <a:gd name="T15" fmla="*/ 0 h 2"/>
                <a:gd name="T16" fmla="*/ 2147483647 w 4"/>
                <a:gd name="T17" fmla="*/ 2147483647 h 2"/>
                <a:gd name="T18" fmla="*/ 0 w 4"/>
                <a:gd name="T19" fmla="*/ 2147483647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
                <a:gd name="T31" fmla="*/ 0 h 2"/>
                <a:gd name="T32" fmla="*/ 4 w 4"/>
                <a:gd name="T33" fmla="*/ 2 h 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 h="2">
                  <a:moveTo>
                    <a:pt x="0" y="2"/>
                  </a:moveTo>
                  <a:lnTo>
                    <a:pt x="1" y="2"/>
                  </a:lnTo>
                  <a:lnTo>
                    <a:pt x="2" y="2"/>
                  </a:lnTo>
                  <a:lnTo>
                    <a:pt x="3" y="2"/>
                  </a:lnTo>
                  <a:lnTo>
                    <a:pt x="3" y="1"/>
                  </a:lnTo>
                  <a:lnTo>
                    <a:pt x="4" y="0"/>
                  </a:lnTo>
                  <a:lnTo>
                    <a:pt x="2" y="0"/>
                  </a:lnTo>
                  <a:lnTo>
                    <a:pt x="1" y="1"/>
                  </a:lnTo>
                  <a:lnTo>
                    <a:pt x="0" y="2"/>
                  </a:lnTo>
                  <a:close/>
                </a:path>
              </a:pathLst>
            </a:custGeom>
            <a:solidFill>
              <a:srgbClr val="70A1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0" name="Freeform 123"/>
            <p:cNvSpPr>
              <a:spLocks/>
            </p:cNvSpPr>
            <p:nvPr/>
          </p:nvSpPr>
          <p:spPr bwMode="auto">
            <a:xfrm>
              <a:off x="1172" y="3633"/>
              <a:ext cx="6" cy="6"/>
            </a:xfrm>
            <a:custGeom>
              <a:avLst/>
              <a:gdLst>
                <a:gd name="T0" fmla="*/ 0 w 1"/>
                <a:gd name="T1" fmla="*/ 2147483647 h 1"/>
                <a:gd name="T2" fmla="*/ 0 w 1"/>
                <a:gd name="T3" fmla="*/ 2147483647 h 1"/>
                <a:gd name="T4" fmla="*/ 0 w 1"/>
                <a:gd name="T5" fmla="*/ 2147483647 h 1"/>
                <a:gd name="T6" fmla="*/ 0 w 1"/>
                <a:gd name="T7" fmla="*/ 2147483647 h 1"/>
                <a:gd name="T8" fmla="*/ 0 w 1"/>
                <a:gd name="T9" fmla="*/ 2147483647 h 1"/>
                <a:gd name="T10" fmla="*/ 2147483647 w 1"/>
                <a:gd name="T11" fmla="*/ 2147483647 h 1"/>
                <a:gd name="T12" fmla="*/ 2147483647 w 1"/>
                <a:gd name="T13" fmla="*/ 2147483647 h 1"/>
                <a:gd name="T14" fmla="*/ 2147483647 w 1"/>
                <a:gd name="T15" fmla="*/ 2147483647 h 1"/>
                <a:gd name="T16" fmla="*/ 2147483647 w 1"/>
                <a:gd name="T17" fmla="*/ 0 h 1"/>
                <a:gd name="T18" fmla="*/ 2147483647 w 1"/>
                <a:gd name="T19" fmla="*/ 0 h 1"/>
                <a:gd name="T20" fmla="*/ 2147483647 w 1"/>
                <a:gd name="T21" fmla="*/ 0 h 1"/>
                <a:gd name="T22" fmla="*/ 0 w 1"/>
                <a:gd name="T23" fmla="*/ 2147483647 h 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
                <a:gd name="T37" fmla="*/ 0 h 1"/>
                <a:gd name="T38" fmla="*/ 1 w 1"/>
                <a:gd name="T39" fmla="*/ 1 h 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 h="1">
                  <a:moveTo>
                    <a:pt x="0" y="1"/>
                  </a:moveTo>
                  <a:lnTo>
                    <a:pt x="0" y="1"/>
                  </a:lnTo>
                  <a:lnTo>
                    <a:pt x="1" y="1"/>
                  </a:lnTo>
                  <a:lnTo>
                    <a:pt x="1" y="0"/>
                  </a:lnTo>
                  <a:lnTo>
                    <a:pt x="0" y="1"/>
                  </a:lnTo>
                  <a:close/>
                </a:path>
              </a:pathLst>
            </a:custGeom>
            <a:solidFill>
              <a:srgbClr val="9CCB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1" name="Freeform 124"/>
            <p:cNvSpPr>
              <a:spLocks/>
            </p:cNvSpPr>
            <p:nvPr/>
          </p:nvSpPr>
          <p:spPr bwMode="auto">
            <a:xfrm>
              <a:off x="1214" y="3615"/>
              <a:ext cx="24" cy="48"/>
            </a:xfrm>
            <a:custGeom>
              <a:avLst/>
              <a:gdLst>
                <a:gd name="T0" fmla="*/ 0 w 4"/>
                <a:gd name="T1" fmla="*/ 2147483647 h 8"/>
                <a:gd name="T2" fmla="*/ 0 w 4"/>
                <a:gd name="T3" fmla="*/ 2147483647 h 8"/>
                <a:gd name="T4" fmla="*/ 2147483647 w 4"/>
                <a:gd name="T5" fmla="*/ 2147483647 h 8"/>
                <a:gd name="T6" fmla="*/ 2147483647 w 4"/>
                <a:gd name="T7" fmla="*/ 2147483647 h 8"/>
                <a:gd name="T8" fmla="*/ 2147483647 w 4"/>
                <a:gd name="T9" fmla="*/ 2147483647 h 8"/>
                <a:gd name="T10" fmla="*/ 2147483647 w 4"/>
                <a:gd name="T11" fmla="*/ 2147483647 h 8"/>
                <a:gd name="T12" fmla="*/ 2147483647 w 4"/>
                <a:gd name="T13" fmla="*/ 2147483647 h 8"/>
                <a:gd name="T14" fmla="*/ 0 w 4"/>
                <a:gd name="T15" fmla="*/ 2147483647 h 8"/>
                <a:gd name="T16" fmla="*/ 0 w 4"/>
                <a:gd name="T17" fmla="*/ 2147483647 h 8"/>
                <a:gd name="T18" fmla="*/ 0 w 4"/>
                <a:gd name="T19" fmla="*/ 2147483647 h 8"/>
                <a:gd name="T20" fmla="*/ 0 w 4"/>
                <a:gd name="T21" fmla="*/ 2147483647 h 8"/>
                <a:gd name="T22" fmla="*/ 0 w 4"/>
                <a:gd name="T23" fmla="*/ 2147483647 h 8"/>
                <a:gd name="T24" fmla="*/ 0 w 4"/>
                <a:gd name="T25" fmla="*/ 2147483647 h 8"/>
                <a:gd name="T26" fmla="*/ 0 w 4"/>
                <a:gd name="T27" fmla="*/ 2147483647 h 8"/>
                <a:gd name="T28" fmla="*/ 0 w 4"/>
                <a:gd name="T29" fmla="*/ 2147483647 h 8"/>
                <a:gd name="T30" fmla="*/ 2147483647 w 4"/>
                <a:gd name="T31" fmla="*/ 2147483647 h 8"/>
                <a:gd name="T32" fmla="*/ 2147483647 w 4"/>
                <a:gd name="T33" fmla="*/ 2147483647 h 8"/>
                <a:gd name="T34" fmla="*/ 2147483647 w 4"/>
                <a:gd name="T35" fmla="*/ 2147483647 h 8"/>
                <a:gd name="T36" fmla="*/ 2147483647 w 4"/>
                <a:gd name="T37" fmla="*/ 2147483647 h 8"/>
                <a:gd name="T38" fmla="*/ 2147483647 w 4"/>
                <a:gd name="T39" fmla="*/ 2147483647 h 8"/>
                <a:gd name="T40" fmla="*/ 2147483647 w 4"/>
                <a:gd name="T41" fmla="*/ 2147483647 h 8"/>
                <a:gd name="T42" fmla="*/ 2147483647 w 4"/>
                <a:gd name="T43" fmla="*/ 0 h 8"/>
                <a:gd name="T44" fmla="*/ 2147483647 w 4"/>
                <a:gd name="T45" fmla="*/ 0 h 8"/>
                <a:gd name="T46" fmla="*/ 2147483647 w 4"/>
                <a:gd name="T47" fmla="*/ 2147483647 h 8"/>
                <a:gd name="T48" fmla="*/ 2147483647 w 4"/>
                <a:gd name="T49" fmla="*/ 2147483647 h 8"/>
                <a:gd name="T50" fmla="*/ 2147483647 w 4"/>
                <a:gd name="T51" fmla="*/ 2147483647 h 8"/>
                <a:gd name="T52" fmla="*/ 2147483647 w 4"/>
                <a:gd name="T53" fmla="*/ 2147483647 h 8"/>
                <a:gd name="T54" fmla="*/ 2147483647 w 4"/>
                <a:gd name="T55" fmla="*/ 2147483647 h 8"/>
                <a:gd name="T56" fmla="*/ 2147483647 w 4"/>
                <a:gd name="T57" fmla="*/ 2147483647 h 8"/>
                <a:gd name="T58" fmla="*/ 2147483647 w 4"/>
                <a:gd name="T59" fmla="*/ 2147483647 h 8"/>
                <a:gd name="T60" fmla="*/ 2147483647 w 4"/>
                <a:gd name="T61" fmla="*/ 2147483647 h 8"/>
                <a:gd name="T62" fmla="*/ 0 w 4"/>
                <a:gd name="T63" fmla="*/ 2147483647 h 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
                <a:gd name="T97" fmla="*/ 0 h 8"/>
                <a:gd name="T98" fmla="*/ 4 w 4"/>
                <a:gd name="T99" fmla="*/ 8 h 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 h="8">
                  <a:moveTo>
                    <a:pt x="0" y="1"/>
                  </a:moveTo>
                  <a:lnTo>
                    <a:pt x="0" y="2"/>
                  </a:lnTo>
                  <a:lnTo>
                    <a:pt x="1" y="3"/>
                  </a:lnTo>
                  <a:lnTo>
                    <a:pt x="1" y="4"/>
                  </a:lnTo>
                  <a:lnTo>
                    <a:pt x="0" y="5"/>
                  </a:lnTo>
                  <a:lnTo>
                    <a:pt x="0" y="6"/>
                  </a:lnTo>
                  <a:lnTo>
                    <a:pt x="0" y="7"/>
                  </a:lnTo>
                  <a:lnTo>
                    <a:pt x="0" y="8"/>
                  </a:lnTo>
                  <a:lnTo>
                    <a:pt x="0" y="7"/>
                  </a:lnTo>
                  <a:lnTo>
                    <a:pt x="0" y="6"/>
                  </a:lnTo>
                  <a:lnTo>
                    <a:pt x="1" y="5"/>
                  </a:lnTo>
                  <a:lnTo>
                    <a:pt x="1" y="4"/>
                  </a:lnTo>
                  <a:lnTo>
                    <a:pt x="2" y="4"/>
                  </a:lnTo>
                  <a:lnTo>
                    <a:pt x="3" y="3"/>
                  </a:lnTo>
                  <a:lnTo>
                    <a:pt x="3" y="2"/>
                  </a:lnTo>
                  <a:lnTo>
                    <a:pt x="4" y="1"/>
                  </a:lnTo>
                  <a:lnTo>
                    <a:pt x="4" y="0"/>
                  </a:lnTo>
                  <a:lnTo>
                    <a:pt x="3" y="0"/>
                  </a:lnTo>
                  <a:lnTo>
                    <a:pt x="3" y="1"/>
                  </a:lnTo>
                  <a:lnTo>
                    <a:pt x="3" y="2"/>
                  </a:lnTo>
                  <a:lnTo>
                    <a:pt x="2" y="3"/>
                  </a:lnTo>
                  <a:lnTo>
                    <a:pt x="1" y="2"/>
                  </a:lnTo>
                  <a:lnTo>
                    <a:pt x="1" y="1"/>
                  </a:lnTo>
                  <a:lnTo>
                    <a:pt x="0" y="1"/>
                  </a:lnTo>
                  <a:close/>
                </a:path>
              </a:pathLst>
            </a:custGeom>
            <a:solidFill>
              <a:srgbClr val="9CCB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2" name="Freeform 125"/>
            <p:cNvSpPr>
              <a:spLocks/>
            </p:cNvSpPr>
            <p:nvPr/>
          </p:nvSpPr>
          <p:spPr bwMode="auto">
            <a:xfrm>
              <a:off x="1112" y="3495"/>
              <a:ext cx="264" cy="150"/>
            </a:xfrm>
            <a:custGeom>
              <a:avLst/>
              <a:gdLst>
                <a:gd name="T0" fmla="*/ 2147483647 w 44"/>
                <a:gd name="T1" fmla="*/ 2147483647 h 25"/>
                <a:gd name="T2" fmla="*/ 2147483647 w 44"/>
                <a:gd name="T3" fmla="*/ 0 h 25"/>
                <a:gd name="T4" fmla="*/ 2147483647 w 44"/>
                <a:gd name="T5" fmla="*/ 0 h 25"/>
                <a:gd name="T6" fmla="*/ 2147483647 w 44"/>
                <a:gd name="T7" fmla="*/ 2147483647 h 25"/>
                <a:gd name="T8" fmla="*/ 2147483647 w 44"/>
                <a:gd name="T9" fmla="*/ 2147483647 h 25"/>
                <a:gd name="T10" fmla="*/ 2147483647 w 44"/>
                <a:gd name="T11" fmla="*/ 2147483647 h 25"/>
                <a:gd name="T12" fmla="*/ 2147483647 w 44"/>
                <a:gd name="T13" fmla="*/ 2147483647 h 25"/>
                <a:gd name="T14" fmla="*/ 2147483647 w 44"/>
                <a:gd name="T15" fmla="*/ 2147483647 h 25"/>
                <a:gd name="T16" fmla="*/ 2147483647 w 44"/>
                <a:gd name="T17" fmla="*/ 2147483647 h 25"/>
                <a:gd name="T18" fmla="*/ 2147483647 w 44"/>
                <a:gd name="T19" fmla="*/ 2147483647 h 25"/>
                <a:gd name="T20" fmla="*/ 2147483647 w 44"/>
                <a:gd name="T21" fmla="*/ 2147483647 h 25"/>
                <a:gd name="T22" fmla="*/ 2147483647 w 44"/>
                <a:gd name="T23" fmla="*/ 2147483647 h 25"/>
                <a:gd name="T24" fmla="*/ 2147483647 w 44"/>
                <a:gd name="T25" fmla="*/ 2147483647 h 25"/>
                <a:gd name="T26" fmla="*/ 2147483647 w 44"/>
                <a:gd name="T27" fmla="*/ 2147483647 h 25"/>
                <a:gd name="T28" fmla="*/ 2147483647 w 44"/>
                <a:gd name="T29" fmla="*/ 2147483647 h 25"/>
                <a:gd name="T30" fmla="*/ 2147483647 w 44"/>
                <a:gd name="T31" fmla="*/ 2147483647 h 25"/>
                <a:gd name="T32" fmla="*/ 2147483647 w 44"/>
                <a:gd name="T33" fmla="*/ 2147483647 h 25"/>
                <a:gd name="T34" fmla="*/ 2147483647 w 44"/>
                <a:gd name="T35" fmla="*/ 2147483647 h 25"/>
                <a:gd name="T36" fmla="*/ 0 w 44"/>
                <a:gd name="T37" fmla="*/ 2147483647 h 25"/>
                <a:gd name="T38" fmla="*/ 0 w 44"/>
                <a:gd name="T39" fmla="*/ 2147483647 h 25"/>
                <a:gd name="T40" fmla="*/ 0 w 44"/>
                <a:gd name="T41" fmla="*/ 2147483647 h 25"/>
                <a:gd name="T42" fmla="*/ 2147483647 w 44"/>
                <a:gd name="T43" fmla="*/ 2147483647 h 25"/>
                <a:gd name="T44" fmla="*/ 2147483647 w 44"/>
                <a:gd name="T45" fmla="*/ 2147483647 h 25"/>
                <a:gd name="T46" fmla="*/ 2147483647 w 44"/>
                <a:gd name="T47" fmla="*/ 2147483647 h 25"/>
                <a:gd name="T48" fmla="*/ 2147483647 w 44"/>
                <a:gd name="T49" fmla="*/ 2147483647 h 2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
                <a:gd name="T76" fmla="*/ 0 h 25"/>
                <a:gd name="T77" fmla="*/ 44 w 44"/>
                <a:gd name="T78" fmla="*/ 25 h 2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 h="25">
                  <a:moveTo>
                    <a:pt x="8" y="1"/>
                  </a:moveTo>
                  <a:lnTo>
                    <a:pt x="10" y="0"/>
                  </a:lnTo>
                  <a:lnTo>
                    <a:pt x="13" y="0"/>
                  </a:lnTo>
                  <a:lnTo>
                    <a:pt x="18" y="1"/>
                  </a:lnTo>
                  <a:lnTo>
                    <a:pt x="22" y="2"/>
                  </a:lnTo>
                  <a:lnTo>
                    <a:pt x="26" y="3"/>
                  </a:lnTo>
                  <a:lnTo>
                    <a:pt x="28" y="4"/>
                  </a:lnTo>
                  <a:lnTo>
                    <a:pt x="31" y="5"/>
                  </a:lnTo>
                  <a:lnTo>
                    <a:pt x="36" y="6"/>
                  </a:lnTo>
                  <a:lnTo>
                    <a:pt x="40" y="7"/>
                  </a:lnTo>
                  <a:lnTo>
                    <a:pt x="44" y="10"/>
                  </a:lnTo>
                  <a:lnTo>
                    <a:pt x="40" y="14"/>
                  </a:lnTo>
                  <a:lnTo>
                    <a:pt x="35" y="17"/>
                  </a:lnTo>
                  <a:lnTo>
                    <a:pt x="28" y="18"/>
                  </a:lnTo>
                  <a:lnTo>
                    <a:pt x="23" y="18"/>
                  </a:lnTo>
                  <a:lnTo>
                    <a:pt x="16" y="21"/>
                  </a:lnTo>
                  <a:lnTo>
                    <a:pt x="11" y="22"/>
                  </a:lnTo>
                  <a:lnTo>
                    <a:pt x="3" y="25"/>
                  </a:lnTo>
                  <a:lnTo>
                    <a:pt x="0" y="22"/>
                  </a:lnTo>
                  <a:lnTo>
                    <a:pt x="0" y="17"/>
                  </a:lnTo>
                  <a:lnTo>
                    <a:pt x="0" y="12"/>
                  </a:lnTo>
                  <a:lnTo>
                    <a:pt x="1" y="7"/>
                  </a:lnTo>
                  <a:lnTo>
                    <a:pt x="3" y="4"/>
                  </a:lnTo>
                  <a:lnTo>
                    <a:pt x="6" y="2"/>
                  </a:lnTo>
                  <a:lnTo>
                    <a:pt x="8" y="1"/>
                  </a:lnTo>
                  <a:close/>
                </a:path>
              </a:pathLst>
            </a:custGeom>
            <a:solidFill>
              <a:srgbClr val="E2715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3" name="Freeform 126"/>
            <p:cNvSpPr>
              <a:spLocks/>
            </p:cNvSpPr>
            <p:nvPr/>
          </p:nvSpPr>
          <p:spPr bwMode="auto">
            <a:xfrm>
              <a:off x="1106" y="3501"/>
              <a:ext cx="276" cy="186"/>
            </a:xfrm>
            <a:custGeom>
              <a:avLst/>
              <a:gdLst>
                <a:gd name="T0" fmla="*/ 0 w 46"/>
                <a:gd name="T1" fmla="*/ 2147483647 h 31"/>
                <a:gd name="T2" fmla="*/ 0 w 46"/>
                <a:gd name="T3" fmla="*/ 2147483647 h 31"/>
                <a:gd name="T4" fmla="*/ 2147483647 w 46"/>
                <a:gd name="T5" fmla="*/ 2147483647 h 31"/>
                <a:gd name="T6" fmla="*/ 2147483647 w 46"/>
                <a:gd name="T7" fmla="*/ 2147483647 h 31"/>
                <a:gd name="T8" fmla="*/ 2147483647 w 46"/>
                <a:gd name="T9" fmla="*/ 2147483647 h 31"/>
                <a:gd name="T10" fmla="*/ 2147483647 w 46"/>
                <a:gd name="T11" fmla="*/ 2147483647 h 31"/>
                <a:gd name="T12" fmla="*/ 2147483647 w 46"/>
                <a:gd name="T13" fmla="*/ 2147483647 h 31"/>
                <a:gd name="T14" fmla="*/ 2147483647 w 46"/>
                <a:gd name="T15" fmla="*/ 2147483647 h 31"/>
                <a:gd name="T16" fmla="*/ 2147483647 w 46"/>
                <a:gd name="T17" fmla="*/ 2147483647 h 31"/>
                <a:gd name="T18" fmla="*/ 2147483647 w 46"/>
                <a:gd name="T19" fmla="*/ 2147483647 h 31"/>
                <a:gd name="T20" fmla="*/ 2147483647 w 46"/>
                <a:gd name="T21" fmla="*/ 2147483647 h 31"/>
                <a:gd name="T22" fmla="*/ 2147483647 w 46"/>
                <a:gd name="T23" fmla="*/ 2147483647 h 31"/>
                <a:gd name="T24" fmla="*/ 2147483647 w 46"/>
                <a:gd name="T25" fmla="*/ 2147483647 h 31"/>
                <a:gd name="T26" fmla="*/ 2147483647 w 46"/>
                <a:gd name="T27" fmla="*/ 2147483647 h 31"/>
                <a:gd name="T28" fmla="*/ 2147483647 w 46"/>
                <a:gd name="T29" fmla="*/ 2147483647 h 31"/>
                <a:gd name="T30" fmla="*/ 2147483647 w 46"/>
                <a:gd name="T31" fmla="*/ 2147483647 h 31"/>
                <a:gd name="T32" fmla="*/ 2147483647 w 46"/>
                <a:gd name="T33" fmla="*/ 2147483647 h 31"/>
                <a:gd name="T34" fmla="*/ 2147483647 w 46"/>
                <a:gd name="T35" fmla="*/ 2147483647 h 31"/>
                <a:gd name="T36" fmla="*/ 2147483647 w 46"/>
                <a:gd name="T37" fmla="*/ 2147483647 h 31"/>
                <a:gd name="T38" fmla="*/ 2147483647 w 46"/>
                <a:gd name="T39" fmla="*/ 2147483647 h 31"/>
                <a:gd name="T40" fmla="*/ 2147483647 w 46"/>
                <a:gd name="T41" fmla="*/ 2147483647 h 31"/>
                <a:gd name="T42" fmla="*/ 2147483647 w 46"/>
                <a:gd name="T43" fmla="*/ 2147483647 h 31"/>
                <a:gd name="T44" fmla="*/ 2147483647 w 46"/>
                <a:gd name="T45" fmla="*/ 2147483647 h 31"/>
                <a:gd name="T46" fmla="*/ 2147483647 w 46"/>
                <a:gd name="T47" fmla="*/ 2147483647 h 31"/>
                <a:gd name="T48" fmla="*/ 2147483647 w 46"/>
                <a:gd name="T49" fmla="*/ 2147483647 h 31"/>
                <a:gd name="T50" fmla="*/ 2147483647 w 46"/>
                <a:gd name="T51" fmla="*/ 2147483647 h 31"/>
                <a:gd name="T52" fmla="*/ 2147483647 w 46"/>
                <a:gd name="T53" fmla="*/ 2147483647 h 31"/>
                <a:gd name="T54" fmla="*/ 2147483647 w 46"/>
                <a:gd name="T55" fmla="*/ 0 h 31"/>
                <a:gd name="T56" fmla="*/ 2147483647 w 46"/>
                <a:gd name="T57" fmla="*/ 2147483647 h 31"/>
                <a:gd name="T58" fmla="*/ 2147483647 w 46"/>
                <a:gd name="T59" fmla="*/ 2147483647 h 31"/>
                <a:gd name="T60" fmla="*/ 2147483647 w 46"/>
                <a:gd name="T61" fmla="*/ 2147483647 h 31"/>
                <a:gd name="T62" fmla="*/ 2147483647 w 46"/>
                <a:gd name="T63" fmla="*/ 2147483647 h 31"/>
                <a:gd name="T64" fmla="*/ 2147483647 w 46"/>
                <a:gd name="T65" fmla="*/ 2147483647 h 31"/>
                <a:gd name="T66" fmla="*/ 2147483647 w 46"/>
                <a:gd name="T67" fmla="*/ 2147483647 h 31"/>
                <a:gd name="T68" fmla="*/ 2147483647 w 46"/>
                <a:gd name="T69" fmla="*/ 2147483647 h 31"/>
                <a:gd name="T70" fmla="*/ 2147483647 w 46"/>
                <a:gd name="T71" fmla="*/ 2147483647 h 31"/>
                <a:gd name="T72" fmla="*/ 0 w 46"/>
                <a:gd name="T73" fmla="*/ 2147483647 h 3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6"/>
                <a:gd name="T112" fmla="*/ 0 h 31"/>
                <a:gd name="T113" fmla="*/ 46 w 46"/>
                <a:gd name="T114" fmla="*/ 31 h 3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6" h="31">
                  <a:moveTo>
                    <a:pt x="0" y="29"/>
                  </a:moveTo>
                  <a:lnTo>
                    <a:pt x="0" y="30"/>
                  </a:lnTo>
                  <a:lnTo>
                    <a:pt x="1" y="31"/>
                  </a:lnTo>
                  <a:lnTo>
                    <a:pt x="2" y="31"/>
                  </a:lnTo>
                  <a:lnTo>
                    <a:pt x="3" y="29"/>
                  </a:lnTo>
                  <a:lnTo>
                    <a:pt x="5" y="27"/>
                  </a:lnTo>
                  <a:lnTo>
                    <a:pt x="8" y="24"/>
                  </a:lnTo>
                  <a:lnTo>
                    <a:pt x="11" y="22"/>
                  </a:lnTo>
                  <a:lnTo>
                    <a:pt x="14" y="21"/>
                  </a:lnTo>
                  <a:lnTo>
                    <a:pt x="24" y="18"/>
                  </a:lnTo>
                  <a:lnTo>
                    <a:pt x="26" y="18"/>
                  </a:lnTo>
                  <a:lnTo>
                    <a:pt x="28" y="18"/>
                  </a:lnTo>
                  <a:lnTo>
                    <a:pt x="31" y="17"/>
                  </a:lnTo>
                  <a:lnTo>
                    <a:pt x="38" y="16"/>
                  </a:lnTo>
                  <a:lnTo>
                    <a:pt x="43" y="14"/>
                  </a:lnTo>
                  <a:lnTo>
                    <a:pt x="44" y="13"/>
                  </a:lnTo>
                  <a:lnTo>
                    <a:pt x="45" y="12"/>
                  </a:lnTo>
                  <a:lnTo>
                    <a:pt x="46" y="10"/>
                  </a:lnTo>
                  <a:lnTo>
                    <a:pt x="42" y="13"/>
                  </a:lnTo>
                  <a:lnTo>
                    <a:pt x="36" y="15"/>
                  </a:lnTo>
                  <a:lnTo>
                    <a:pt x="30" y="16"/>
                  </a:lnTo>
                  <a:lnTo>
                    <a:pt x="26" y="16"/>
                  </a:lnTo>
                  <a:lnTo>
                    <a:pt x="26" y="11"/>
                  </a:lnTo>
                  <a:lnTo>
                    <a:pt x="25" y="8"/>
                  </a:lnTo>
                  <a:lnTo>
                    <a:pt x="25" y="6"/>
                  </a:lnTo>
                  <a:lnTo>
                    <a:pt x="24" y="4"/>
                  </a:lnTo>
                  <a:lnTo>
                    <a:pt x="23" y="1"/>
                  </a:lnTo>
                  <a:lnTo>
                    <a:pt x="22" y="0"/>
                  </a:lnTo>
                  <a:lnTo>
                    <a:pt x="23" y="5"/>
                  </a:lnTo>
                  <a:lnTo>
                    <a:pt x="24" y="12"/>
                  </a:lnTo>
                  <a:lnTo>
                    <a:pt x="24" y="16"/>
                  </a:lnTo>
                  <a:lnTo>
                    <a:pt x="19" y="18"/>
                  </a:lnTo>
                  <a:lnTo>
                    <a:pt x="13" y="20"/>
                  </a:lnTo>
                  <a:lnTo>
                    <a:pt x="8" y="22"/>
                  </a:lnTo>
                  <a:lnTo>
                    <a:pt x="3" y="25"/>
                  </a:lnTo>
                  <a:lnTo>
                    <a:pt x="1" y="27"/>
                  </a:lnTo>
                  <a:lnTo>
                    <a:pt x="0" y="29"/>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4" name="Freeform 127"/>
            <p:cNvSpPr>
              <a:spLocks/>
            </p:cNvSpPr>
            <p:nvPr/>
          </p:nvSpPr>
          <p:spPr bwMode="auto">
            <a:xfrm>
              <a:off x="1214" y="3717"/>
              <a:ext cx="60" cy="24"/>
            </a:xfrm>
            <a:custGeom>
              <a:avLst/>
              <a:gdLst>
                <a:gd name="T0" fmla="*/ 0 w 10"/>
                <a:gd name="T1" fmla="*/ 0 h 4"/>
                <a:gd name="T2" fmla="*/ 2147483647 w 10"/>
                <a:gd name="T3" fmla="*/ 2147483647 h 4"/>
                <a:gd name="T4" fmla="*/ 2147483647 w 10"/>
                <a:gd name="T5" fmla="*/ 2147483647 h 4"/>
                <a:gd name="T6" fmla="*/ 2147483647 w 10"/>
                <a:gd name="T7" fmla="*/ 2147483647 h 4"/>
                <a:gd name="T8" fmla="*/ 2147483647 w 10"/>
                <a:gd name="T9" fmla="*/ 2147483647 h 4"/>
                <a:gd name="T10" fmla="*/ 2147483647 w 10"/>
                <a:gd name="T11" fmla="*/ 2147483647 h 4"/>
                <a:gd name="T12" fmla="*/ 2147483647 w 10"/>
                <a:gd name="T13" fmla="*/ 2147483647 h 4"/>
                <a:gd name="T14" fmla="*/ 2147483647 w 10"/>
                <a:gd name="T15" fmla="*/ 2147483647 h 4"/>
                <a:gd name="T16" fmla="*/ 2147483647 w 10"/>
                <a:gd name="T17" fmla="*/ 0 h 4"/>
                <a:gd name="T18" fmla="*/ 2147483647 w 10"/>
                <a:gd name="T19" fmla="*/ 2147483647 h 4"/>
                <a:gd name="T20" fmla="*/ 2147483647 w 10"/>
                <a:gd name="T21" fmla="*/ 2147483647 h 4"/>
                <a:gd name="T22" fmla="*/ 2147483647 w 10"/>
                <a:gd name="T23" fmla="*/ 2147483647 h 4"/>
                <a:gd name="T24" fmla="*/ 2147483647 w 10"/>
                <a:gd name="T25" fmla="*/ 2147483647 h 4"/>
                <a:gd name="T26" fmla="*/ 2147483647 w 10"/>
                <a:gd name="T27" fmla="*/ 2147483647 h 4"/>
                <a:gd name="T28" fmla="*/ 2147483647 w 10"/>
                <a:gd name="T29" fmla="*/ 2147483647 h 4"/>
                <a:gd name="T30" fmla="*/ 2147483647 w 10"/>
                <a:gd name="T31" fmla="*/ 2147483647 h 4"/>
                <a:gd name="T32" fmla="*/ 2147483647 w 10"/>
                <a:gd name="T33" fmla="*/ 2147483647 h 4"/>
                <a:gd name="T34" fmla="*/ 2147483647 w 10"/>
                <a:gd name="T35" fmla="*/ 2147483647 h 4"/>
                <a:gd name="T36" fmla="*/ 2147483647 w 10"/>
                <a:gd name="T37" fmla="*/ 2147483647 h 4"/>
                <a:gd name="T38" fmla="*/ 2147483647 w 10"/>
                <a:gd name="T39" fmla="*/ 2147483647 h 4"/>
                <a:gd name="T40" fmla="*/ 2147483647 w 10"/>
                <a:gd name="T41" fmla="*/ 2147483647 h 4"/>
                <a:gd name="T42" fmla="*/ 2147483647 w 10"/>
                <a:gd name="T43" fmla="*/ 2147483647 h 4"/>
                <a:gd name="T44" fmla="*/ 2147483647 w 10"/>
                <a:gd name="T45" fmla="*/ 2147483647 h 4"/>
                <a:gd name="T46" fmla="*/ 2147483647 w 10"/>
                <a:gd name="T47" fmla="*/ 2147483647 h 4"/>
                <a:gd name="T48" fmla="*/ 2147483647 w 10"/>
                <a:gd name="T49" fmla="*/ 2147483647 h 4"/>
                <a:gd name="T50" fmla="*/ 2147483647 w 10"/>
                <a:gd name="T51" fmla="*/ 2147483647 h 4"/>
                <a:gd name="T52" fmla="*/ 2147483647 w 10"/>
                <a:gd name="T53" fmla="*/ 2147483647 h 4"/>
                <a:gd name="T54" fmla="*/ 2147483647 w 10"/>
                <a:gd name="T55" fmla="*/ 2147483647 h 4"/>
                <a:gd name="T56" fmla="*/ 2147483647 w 10"/>
                <a:gd name="T57" fmla="*/ 2147483647 h 4"/>
                <a:gd name="T58" fmla="*/ 2147483647 w 10"/>
                <a:gd name="T59" fmla="*/ 2147483647 h 4"/>
                <a:gd name="T60" fmla="*/ 2147483647 w 10"/>
                <a:gd name="T61" fmla="*/ 2147483647 h 4"/>
                <a:gd name="T62" fmla="*/ 2147483647 w 10"/>
                <a:gd name="T63" fmla="*/ 2147483647 h 4"/>
                <a:gd name="T64" fmla="*/ 2147483647 w 10"/>
                <a:gd name="T65" fmla="*/ 2147483647 h 4"/>
                <a:gd name="T66" fmla="*/ 2147483647 w 10"/>
                <a:gd name="T67" fmla="*/ 2147483647 h 4"/>
                <a:gd name="T68" fmla="*/ 2147483647 w 10"/>
                <a:gd name="T69" fmla="*/ 2147483647 h 4"/>
                <a:gd name="T70" fmla="*/ 2147483647 w 10"/>
                <a:gd name="T71" fmla="*/ 2147483647 h 4"/>
                <a:gd name="T72" fmla="*/ 2147483647 w 10"/>
                <a:gd name="T73" fmla="*/ 2147483647 h 4"/>
                <a:gd name="T74" fmla="*/ 2147483647 w 10"/>
                <a:gd name="T75" fmla="*/ 2147483647 h 4"/>
                <a:gd name="T76" fmla="*/ 2147483647 w 10"/>
                <a:gd name="T77" fmla="*/ 2147483647 h 4"/>
                <a:gd name="T78" fmla="*/ 0 w 10"/>
                <a:gd name="T79" fmla="*/ 2147483647 h 4"/>
                <a:gd name="T80" fmla="*/ 2147483647 w 10"/>
                <a:gd name="T81" fmla="*/ 2147483647 h 4"/>
                <a:gd name="T82" fmla="*/ 0 w 10"/>
                <a:gd name="T83" fmla="*/ 2147483647 h 4"/>
                <a:gd name="T84" fmla="*/ 0 w 10"/>
                <a:gd name="T85" fmla="*/ 0 h 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
                <a:gd name="T130" fmla="*/ 0 h 4"/>
                <a:gd name="T131" fmla="*/ 10 w 10"/>
                <a:gd name="T132" fmla="*/ 4 h 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 h="4">
                  <a:moveTo>
                    <a:pt x="0" y="0"/>
                  </a:moveTo>
                  <a:lnTo>
                    <a:pt x="2" y="2"/>
                  </a:lnTo>
                  <a:lnTo>
                    <a:pt x="3" y="2"/>
                  </a:lnTo>
                  <a:lnTo>
                    <a:pt x="5" y="3"/>
                  </a:lnTo>
                  <a:lnTo>
                    <a:pt x="6" y="3"/>
                  </a:lnTo>
                  <a:lnTo>
                    <a:pt x="7" y="2"/>
                  </a:lnTo>
                  <a:lnTo>
                    <a:pt x="8" y="2"/>
                  </a:lnTo>
                  <a:lnTo>
                    <a:pt x="9" y="1"/>
                  </a:lnTo>
                  <a:lnTo>
                    <a:pt x="10" y="0"/>
                  </a:lnTo>
                  <a:lnTo>
                    <a:pt x="10" y="1"/>
                  </a:lnTo>
                  <a:lnTo>
                    <a:pt x="9" y="1"/>
                  </a:lnTo>
                  <a:lnTo>
                    <a:pt x="9" y="2"/>
                  </a:lnTo>
                  <a:lnTo>
                    <a:pt x="8" y="2"/>
                  </a:lnTo>
                  <a:lnTo>
                    <a:pt x="8" y="3"/>
                  </a:lnTo>
                  <a:lnTo>
                    <a:pt x="7" y="2"/>
                  </a:lnTo>
                  <a:lnTo>
                    <a:pt x="7" y="3"/>
                  </a:lnTo>
                  <a:lnTo>
                    <a:pt x="6" y="3"/>
                  </a:lnTo>
                  <a:lnTo>
                    <a:pt x="6" y="4"/>
                  </a:lnTo>
                  <a:lnTo>
                    <a:pt x="6" y="3"/>
                  </a:lnTo>
                  <a:lnTo>
                    <a:pt x="5" y="4"/>
                  </a:lnTo>
                  <a:lnTo>
                    <a:pt x="5" y="3"/>
                  </a:lnTo>
                  <a:lnTo>
                    <a:pt x="5" y="4"/>
                  </a:lnTo>
                  <a:lnTo>
                    <a:pt x="4" y="3"/>
                  </a:lnTo>
                  <a:lnTo>
                    <a:pt x="4" y="4"/>
                  </a:lnTo>
                  <a:lnTo>
                    <a:pt x="4" y="3"/>
                  </a:lnTo>
                  <a:lnTo>
                    <a:pt x="3" y="4"/>
                  </a:lnTo>
                  <a:lnTo>
                    <a:pt x="3" y="3"/>
                  </a:lnTo>
                  <a:lnTo>
                    <a:pt x="2" y="3"/>
                  </a:lnTo>
                  <a:lnTo>
                    <a:pt x="2" y="2"/>
                  </a:lnTo>
                  <a:lnTo>
                    <a:pt x="1" y="3"/>
                  </a:lnTo>
                  <a:lnTo>
                    <a:pt x="1" y="2"/>
                  </a:lnTo>
                  <a:lnTo>
                    <a:pt x="1" y="1"/>
                  </a:lnTo>
                  <a:lnTo>
                    <a:pt x="0" y="2"/>
                  </a:lnTo>
                  <a:lnTo>
                    <a:pt x="1" y="1"/>
                  </a:lnTo>
                  <a:lnTo>
                    <a:pt x="0" y="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5" name="Freeform 128"/>
            <p:cNvSpPr>
              <a:spLocks/>
            </p:cNvSpPr>
            <p:nvPr/>
          </p:nvSpPr>
          <p:spPr bwMode="auto">
            <a:xfrm>
              <a:off x="1274" y="3687"/>
              <a:ext cx="18" cy="18"/>
            </a:xfrm>
            <a:custGeom>
              <a:avLst/>
              <a:gdLst>
                <a:gd name="T0" fmla="*/ 0 w 3"/>
                <a:gd name="T1" fmla="*/ 2147483647 h 3"/>
                <a:gd name="T2" fmla="*/ 2147483647 w 3"/>
                <a:gd name="T3" fmla="*/ 2147483647 h 3"/>
                <a:gd name="T4" fmla="*/ 2147483647 w 3"/>
                <a:gd name="T5" fmla="*/ 2147483647 h 3"/>
                <a:gd name="T6" fmla="*/ 2147483647 w 3"/>
                <a:gd name="T7" fmla="*/ 0 h 3"/>
                <a:gd name="T8" fmla="*/ 2147483647 w 3"/>
                <a:gd name="T9" fmla="*/ 0 h 3"/>
                <a:gd name="T10" fmla="*/ 2147483647 w 3"/>
                <a:gd name="T11" fmla="*/ 2147483647 h 3"/>
                <a:gd name="T12" fmla="*/ 2147483647 w 3"/>
                <a:gd name="T13" fmla="*/ 2147483647 h 3"/>
                <a:gd name="T14" fmla="*/ 2147483647 w 3"/>
                <a:gd name="T15" fmla="*/ 2147483647 h 3"/>
                <a:gd name="T16" fmla="*/ 2147483647 w 3"/>
                <a:gd name="T17" fmla="*/ 2147483647 h 3"/>
                <a:gd name="T18" fmla="*/ 2147483647 w 3"/>
                <a:gd name="T19" fmla="*/ 2147483647 h 3"/>
                <a:gd name="T20" fmla="*/ 2147483647 w 3"/>
                <a:gd name="T21" fmla="*/ 2147483647 h 3"/>
                <a:gd name="T22" fmla="*/ 2147483647 w 3"/>
                <a:gd name="T23" fmla="*/ 2147483647 h 3"/>
                <a:gd name="T24" fmla="*/ 2147483647 w 3"/>
                <a:gd name="T25" fmla="*/ 2147483647 h 3"/>
                <a:gd name="T26" fmla="*/ 2147483647 w 3"/>
                <a:gd name="T27" fmla="*/ 2147483647 h 3"/>
                <a:gd name="T28" fmla="*/ 0 w 3"/>
                <a:gd name="T29" fmla="*/ 2147483647 h 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
                <a:gd name="T46" fmla="*/ 0 h 3"/>
                <a:gd name="T47" fmla="*/ 3 w 3"/>
                <a:gd name="T48" fmla="*/ 3 h 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 h="3">
                  <a:moveTo>
                    <a:pt x="0" y="3"/>
                  </a:moveTo>
                  <a:lnTo>
                    <a:pt x="1" y="2"/>
                  </a:lnTo>
                  <a:lnTo>
                    <a:pt x="2" y="1"/>
                  </a:lnTo>
                  <a:lnTo>
                    <a:pt x="3" y="0"/>
                  </a:lnTo>
                  <a:lnTo>
                    <a:pt x="3" y="1"/>
                  </a:lnTo>
                  <a:lnTo>
                    <a:pt x="2" y="1"/>
                  </a:lnTo>
                  <a:lnTo>
                    <a:pt x="2" y="2"/>
                  </a:lnTo>
                  <a:lnTo>
                    <a:pt x="1" y="2"/>
                  </a:lnTo>
                  <a:lnTo>
                    <a:pt x="1" y="3"/>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6" name="Freeform 129"/>
            <p:cNvSpPr>
              <a:spLocks/>
            </p:cNvSpPr>
            <p:nvPr/>
          </p:nvSpPr>
          <p:spPr bwMode="auto">
            <a:xfrm>
              <a:off x="1154" y="3525"/>
              <a:ext cx="48" cy="42"/>
            </a:xfrm>
            <a:custGeom>
              <a:avLst/>
              <a:gdLst>
                <a:gd name="T0" fmla="*/ 2147483647 w 8"/>
                <a:gd name="T1" fmla="*/ 2147483647 h 7"/>
                <a:gd name="T2" fmla="*/ 2147483647 w 8"/>
                <a:gd name="T3" fmla="*/ 2147483647 h 7"/>
                <a:gd name="T4" fmla="*/ 0 w 8"/>
                <a:gd name="T5" fmla="*/ 2147483647 h 7"/>
                <a:gd name="T6" fmla="*/ 2147483647 w 8"/>
                <a:gd name="T7" fmla="*/ 2147483647 h 7"/>
                <a:gd name="T8" fmla="*/ 0 w 8"/>
                <a:gd name="T9" fmla="*/ 2147483647 h 7"/>
                <a:gd name="T10" fmla="*/ 2147483647 w 8"/>
                <a:gd name="T11" fmla="*/ 2147483647 h 7"/>
                <a:gd name="T12" fmla="*/ 2147483647 w 8"/>
                <a:gd name="T13" fmla="*/ 2147483647 h 7"/>
                <a:gd name="T14" fmla="*/ 2147483647 w 8"/>
                <a:gd name="T15" fmla="*/ 2147483647 h 7"/>
                <a:gd name="T16" fmla="*/ 2147483647 w 8"/>
                <a:gd name="T17" fmla="*/ 2147483647 h 7"/>
                <a:gd name="T18" fmla="*/ 2147483647 w 8"/>
                <a:gd name="T19" fmla="*/ 2147483647 h 7"/>
                <a:gd name="T20" fmla="*/ 2147483647 w 8"/>
                <a:gd name="T21" fmla="*/ 2147483647 h 7"/>
                <a:gd name="T22" fmla="*/ 2147483647 w 8"/>
                <a:gd name="T23" fmla="*/ 2147483647 h 7"/>
                <a:gd name="T24" fmla="*/ 2147483647 w 8"/>
                <a:gd name="T25" fmla="*/ 0 h 7"/>
                <a:gd name="T26" fmla="*/ 2147483647 w 8"/>
                <a:gd name="T27" fmla="*/ 2147483647 h 7"/>
                <a:gd name="T28" fmla="*/ 2147483647 w 8"/>
                <a:gd name="T29" fmla="*/ 0 h 7"/>
                <a:gd name="T30" fmla="*/ 2147483647 w 8"/>
                <a:gd name="T31" fmla="*/ 2147483647 h 7"/>
                <a:gd name="T32" fmla="*/ 2147483647 w 8"/>
                <a:gd name="T33" fmla="*/ 0 h 7"/>
                <a:gd name="T34" fmla="*/ 2147483647 w 8"/>
                <a:gd name="T35" fmla="*/ 2147483647 h 7"/>
                <a:gd name="T36" fmla="*/ 2147483647 w 8"/>
                <a:gd name="T37" fmla="*/ 2147483647 h 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
                <a:gd name="T58" fmla="*/ 0 h 7"/>
                <a:gd name="T59" fmla="*/ 8 w 8"/>
                <a:gd name="T60" fmla="*/ 7 h 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 h="7">
                  <a:moveTo>
                    <a:pt x="1" y="2"/>
                  </a:moveTo>
                  <a:lnTo>
                    <a:pt x="2" y="3"/>
                  </a:lnTo>
                  <a:lnTo>
                    <a:pt x="0" y="4"/>
                  </a:lnTo>
                  <a:lnTo>
                    <a:pt x="2" y="4"/>
                  </a:lnTo>
                  <a:lnTo>
                    <a:pt x="0" y="7"/>
                  </a:lnTo>
                  <a:lnTo>
                    <a:pt x="3" y="6"/>
                  </a:lnTo>
                  <a:lnTo>
                    <a:pt x="4" y="7"/>
                  </a:lnTo>
                  <a:lnTo>
                    <a:pt x="5" y="5"/>
                  </a:lnTo>
                  <a:lnTo>
                    <a:pt x="7" y="6"/>
                  </a:lnTo>
                  <a:lnTo>
                    <a:pt x="6" y="4"/>
                  </a:lnTo>
                  <a:lnTo>
                    <a:pt x="8" y="3"/>
                  </a:lnTo>
                  <a:lnTo>
                    <a:pt x="6" y="2"/>
                  </a:lnTo>
                  <a:lnTo>
                    <a:pt x="8" y="0"/>
                  </a:lnTo>
                  <a:lnTo>
                    <a:pt x="5" y="1"/>
                  </a:lnTo>
                  <a:lnTo>
                    <a:pt x="5" y="0"/>
                  </a:lnTo>
                  <a:lnTo>
                    <a:pt x="4" y="1"/>
                  </a:lnTo>
                  <a:lnTo>
                    <a:pt x="3" y="0"/>
                  </a:lnTo>
                  <a:lnTo>
                    <a:pt x="3" y="2"/>
                  </a:lnTo>
                  <a:lnTo>
                    <a:pt x="1" y="2"/>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7" name="Freeform 130"/>
            <p:cNvSpPr>
              <a:spLocks/>
            </p:cNvSpPr>
            <p:nvPr/>
          </p:nvSpPr>
          <p:spPr bwMode="auto">
            <a:xfrm>
              <a:off x="1280" y="3531"/>
              <a:ext cx="48" cy="36"/>
            </a:xfrm>
            <a:custGeom>
              <a:avLst/>
              <a:gdLst>
                <a:gd name="T0" fmla="*/ 0 w 8"/>
                <a:gd name="T1" fmla="*/ 2147483647 h 6"/>
                <a:gd name="T2" fmla="*/ 2147483647 w 8"/>
                <a:gd name="T3" fmla="*/ 2147483647 h 6"/>
                <a:gd name="T4" fmla="*/ 0 w 8"/>
                <a:gd name="T5" fmla="*/ 2147483647 h 6"/>
                <a:gd name="T6" fmla="*/ 2147483647 w 8"/>
                <a:gd name="T7" fmla="*/ 2147483647 h 6"/>
                <a:gd name="T8" fmla="*/ 2147483647 w 8"/>
                <a:gd name="T9" fmla="*/ 2147483647 h 6"/>
                <a:gd name="T10" fmla="*/ 2147483647 w 8"/>
                <a:gd name="T11" fmla="*/ 2147483647 h 6"/>
                <a:gd name="T12" fmla="*/ 2147483647 w 8"/>
                <a:gd name="T13" fmla="*/ 2147483647 h 6"/>
                <a:gd name="T14" fmla="*/ 2147483647 w 8"/>
                <a:gd name="T15" fmla="*/ 2147483647 h 6"/>
                <a:gd name="T16" fmla="*/ 2147483647 w 8"/>
                <a:gd name="T17" fmla="*/ 2147483647 h 6"/>
                <a:gd name="T18" fmla="*/ 2147483647 w 8"/>
                <a:gd name="T19" fmla="*/ 2147483647 h 6"/>
                <a:gd name="T20" fmla="*/ 2147483647 w 8"/>
                <a:gd name="T21" fmla="*/ 2147483647 h 6"/>
                <a:gd name="T22" fmla="*/ 2147483647 w 8"/>
                <a:gd name="T23" fmla="*/ 2147483647 h 6"/>
                <a:gd name="T24" fmla="*/ 2147483647 w 8"/>
                <a:gd name="T25" fmla="*/ 2147483647 h 6"/>
                <a:gd name="T26" fmla="*/ 2147483647 w 8"/>
                <a:gd name="T27" fmla="*/ 2147483647 h 6"/>
                <a:gd name="T28" fmla="*/ 2147483647 w 8"/>
                <a:gd name="T29" fmla="*/ 2147483647 h 6"/>
                <a:gd name="T30" fmla="*/ 2147483647 w 8"/>
                <a:gd name="T31" fmla="*/ 2147483647 h 6"/>
                <a:gd name="T32" fmla="*/ 2147483647 w 8"/>
                <a:gd name="T33" fmla="*/ 2147483647 h 6"/>
                <a:gd name="T34" fmla="*/ 2147483647 w 8"/>
                <a:gd name="T35" fmla="*/ 2147483647 h 6"/>
                <a:gd name="T36" fmla="*/ 2147483647 w 8"/>
                <a:gd name="T37" fmla="*/ 2147483647 h 6"/>
                <a:gd name="T38" fmla="*/ 2147483647 w 8"/>
                <a:gd name="T39" fmla="*/ 2147483647 h 6"/>
                <a:gd name="T40" fmla="*/ 2147483647 w 8"/>
                <a:gd name="T41" fmla="*/ 2147483647 h 6"/>
                <a:gd name="T42" fmla="*/ 0 w 8"/>
                <a:gd name="T43" fmla="*/ 0 h 6"/>
                <a:gd name="T44" fmla="*/ 2147483647 w 8"/>
                <a:gd name="T45" fmla="*/ 2147483647 h 6"/>
                <a:gd name="T46" fmla="*/ 0 w 8"/>
                <a:gd name="T47" fmla="*/ 2147483647 h 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
                <a:gd name="T73" fmla="*/ 0 h 6"/>
                <a:gd name="T74" fmla="*/ 8 w 8"/>
                <a:gd name="T75" fmla="*/ 6 h 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 h="6">
                  <a:moveTo>
                    <a:pt x="0" y="2"/>
                  </a:moveTo>
                  <a:lnTo>
                    <a:pt x="1" y="3"/>
                  </a:lnTo>
                  <a:lnTo>
                    <a:pt x="0" y="4"/>
                  </a:lnTo>
                  <a:lnTo>
                    <a:pt x="2" y="4"/>
                  </a:lnTo>
                  <a:lnTo>
                    <a:pt x="1" y="5"/>
                  </a:lnTo>
                  <a:lnTo>
                    <a:pt x="3" y="5"/>
                  </a:lnTo>
                  <a:lnTo>
                    <a:pt x="3" y="6"/>
                  </a:lnTo>
                  <a:lnTo>
                    <a:pt x="4" y="5"/>
                  </a:lnTo>
                  <a:lnTo>
                    <a:pt x="5" y="6"/>
                  </a:lnTo>
                  <a:lnTo>
                    <a:pt x="6" y="4"/>
                  </a:lnTo>
                  <a:lnTo>
                    <a:pt x="7" y="5"/>
                  </a:lnTo>
                  <a:lnTo>
                    <a:pt x="7" y="4"/>
                  </a:lnTo>
                  <a:lnTo>
                    <a:pt x="8" y="4"/>
                  </a:lnTo>
                  <a:lnTo>
                    <a:pt x="7" y="3"/>
                  </a:lnTo>
                  <a:lnTo>
                    <a:pt x="8" y="2"/>
                  </a:lnTo>
                  <a:lnTo>
                    <a:pt x="6" y="2"/>
                  </a:lnTo>
                  <a:lnTo>
                    <a:pt x="7" y="1"/>
                  </a:lnTo>
                  <a:lnTo>
                    <a:pt x="5" y="1"/>
                  </a:lnTo>
                  <a:lnTo>
                    <a:pt x="4" y="1"/>
                  </a:lnTo>
                  <a:lnTo>
                    <a:pt x="3" y="1"/>
                  </a:lnTo>
                  <a:lnTo>
                    <a:pt x="0" y="0"/>
                  </a:lnTo>
                  <a:lnTo>
                    <a:pt x="1" y="1"/>
                  </a:lnTo>
                  <a:lnTo>
                    <a:pt x="0" y="2"/>
                  </a:lnTo>
                  <a:close/>
                </a:path>
              </a:pathLst>
            </a:custGeom>
            <a:solidFill>
              <a:srgbClr val="F29C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8" name="Freeform 131"/>
            <p:cNvSpPr>
              <a:spLocks/>
            </p:cNvSpPr>
            <p:nvPr/>
          </p:nvSpPr>
          <p:spPr bwMode="auto">
            <a:xfrm>
              <a:off x="1166" y="3651"/>
              <a:ext cx="42" cy="78"/>
            </a:xfrm>
            <a:custGeom>
              <a:avLst/>
              <a:gdLst>
                <a:gd name="T0" fmla="*/ 2147483647 w 7"/>
                <a:gd name="T1" fmla="*/ 2147483647 h 13"/>
                <a:gd name="T2" fmla="*/ 0 w 7"/>
                <a:gd name="T3" fmla="*/ 2147483647 h 13"/>
                <a:gd name="T4" fmla="*/ 0 w 7"/>
                <a:gd name="T5" fmla="*/ 2147483647 h 13"/>
                <a:gd name="T6" fmla="*/ 2147483647 w 7"/>
                <a:gd name="T7" fmla="*/ 2147483647 h 13"/>
                <a:gd name="T8" fmla="*/ 2147483647 w 7"/>
                <a:gd name="T9" fmla="*/ 2147483647 h 13"/>
                <a:gd name="T10" fmla="*/ 2147483647 w 7"/>
                <a:gd name="T11" fmla="*/ 2147483647 h 13"/>
                <a:gd name="T12" fmla="*/ 2147483647 w 7"/>
                <a:gd name="T13" fmla="*/ 2147483647 h 13"/>
                <a:gd name="T14" fmla="*/ 2147483647 w 7"/>
                <a:gd name="T15" fmla="*/ 2147483647 h 13"/>
                <a:gd name="T16" fmla="*/ 2147483647 w 7"/>
                <a:gd name="T17" fmla="*/ 2147483647 h 13"/>
                <a:gd name="T18" fmla="*/ 2147483647 w 7"/>
                <a:gd name="T19" fmla="*/ 2147483647 h 13"/>
                <a:gd name="T20" fmla="*/ 2147483647 w 7"/>
                <a:gd name="T21" fmla="*/ 2147483647 h 13"/>
                <a:gd name="T22" fmla="*/ 2147483647 w 7"/>
                <a:gd name="T23" fmla="*/ 2147483647 h 13"/>
                <a:gd name="T24" fmla="*/ 2147483647 w 7"/>
                <a:gd name="T25" fmla="*/ 2147483647 h 13"/>
                <a:gd name="T26" fmla="*/ 2147483647 w 7"/>
                <a:gd name="T27" fmla="*/ 2147483647 h 13"/>
                <a:gd name="T28" fmla="*/ 2147483647 w 7"/>
                <a:gd name="T29" fmla="*/ 2147483647 h 13"/>
                <a:gd name="T30" fmla="*/ 2147483647 w 7"/>
                <a:gd name="T31" fmla="*/ 2147483647 h 13"/>
                <a:gd name="T32" fmla="*/ 2147483647 w 7"/>
                <a:gd name="T33" fmla="*/ 2147483647 h 13"/>
                <a:gd name="T34" fmla="*/ 2147483647 w 7"/>
                <a:gd name="T35" fmla="*/ 2147483647 h 13"/>
                <a:gd name="T36" fmla="*/ 2147483647 w 7"/>
                <a:gd name="T37" fmla="*/ 2147483647 h 13"/>
                <a:gd name="T38" fmla="*/ 2147483647 w 7"/>
                <a:gd name="T39" fmla="*/ 2147483647 h 13"/>
                <a:gd name="T40" fmla="*/ 2147483647 w 7"/>
                <a:gd name="T41" fmla="*/ 2147483647 h 13"/>
                <a:gd name="T42" fmla="*/ 2147483647 w 7"/>
                <a:gd name="T43" fmla="*/ 2147483647 h 13"/>
                <a:gd name="T44" fmla="*/ 2147483647 w 7"/>
                <a:gd name="T45" fmla="*/ 2147483647 h 13"/>
                <a:gd name="T46" fmla="*/ 2147483647 w 7"/>
                <a:gd name="T47" fmla="*/ 2147483647 h 13"/>
                <a:gd name="T48" fmla="*/ 2147483647 w 7"/>
                <a:gd name="T49" fmla="*/ 2147483647 h 13"/>
                <a:gd name="T50" fmla="*/ 2147483647 w 7"/>
                <a:gd name="T51" fmla="*/ 2147483647 h 13"/>
                <a:gd name="T52" fmla="*/ 2147483647 w 7"/>
                <a:gd name="T53" fmla="*/ 2147483647 h 13"/>
                <a:gd name="T54" fmla="*/ 2147483647 w 7"/>
                <a:gd name="T55" fmla="*/ 2147483647 h 13"/>
                <a:gd name="T56" fmla="*/ 2147483647 w 7"/>
                <a:gd name="T57" fmla="*/ 2147483647 h 13"/>
                <a:gd name="T58" fmla="*/ 2147483647 w 7"/>
                <a:gd name="T59" fmla="*/ 2147483647 h 13"/>
                <a:gd name="T60" fmla="*/ 2147483647 w 7"/>
                <a:gd name="T61" fmla="*/ 2147483647 h 13"/>
                <a:gd name="T62" fmla="*/ 2147483647 w 7"/>
                <a:gd name="T63" fmla="*/ 2147483647 h 13"/>
                <a:gd name="T64" fmla="*/ 2147483647 w 7"/>
                <a:gd name="T65" fmla="*/ 2147483647 h 13"/>
                <a:gd name="T66" fmla="*/ 2147483647 w 7"/>
                <a:gd name="T67" fmla="*/ 2147483647 h 13"/>
                <a:gd name="T68" fmla="*/ 2147483647 w 7"/>
                <a:gd name="T69" fmla="*/ 0 h 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
                <a:gd name="T106" fmla="*/ 0 h 13"/>
                <a:gd name="T107" fmla="*/ 7 w 7"/>
                <a:gd name="T108" fmla="*/ 13 h 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 h="13">
                  <a:moveTo>
                    <a:pt x="2" y="0"/>
                  </a:moveTo>
                  <a:lnTo>
                    <a:pt x="1" y="2"/>
                  </a:lnTo>
                  <a:lnTo>
                    <a:pt x="0" y="3"/>
                  </a:lnTo>
                  <a:lnTo>
                    <a:pt x="0" y="5"/>
                  </a:lnTo>
                  <a:lnTo>
                    <a:pt x="0" y="6"/>
                  </a:lnTo>
                  <a:lnTo>
                    <a:pt x="0" y="7"/>
                  </a:lnTo>
                  <a:lnTo>
                    <a:pt x="0" y="8"/>
                  </a:lnTo>
                  <a:lnTo>
                    <a:pt x="1" y="10"/>
                  </a:lnTo>
                  <a:lnTo>
                    <a:pt x="2" y="11"/>
                  </a:lnTo>
                  <a:lnTo>
                    <a:pt x="3" y="13"/>
                  </a:lnTo>
                  <a:lnTo>
                    <a:pt x="4" y="13"/>
                  </a:lnTo>
                  <a:lnTo>
                    <a:pt x="5" y="13"/>
                  </a:lnTo>
                  <a:lnTo>
                    <a:pt x="6" y="12"/>
                  </a:lnTo>
                  <a:lnTo>
                    <a:pt x="7" y="11"/>
                  </a:lnTo>
                  <a:lnTo>
                    <a:pt x="6" y="12"/>
                  </a:lnTo>
                  <a:lnTo>
                    <a:pt x="4" y="13"/>
                  </a:lnTo>
                  <a:lnTo>
                    <a:pt x="5" y="12"/>
                  </a:lnTo>
                  <a:lnTo>
                    <a:pt x="4" y="12"/>
                  </a:lnTo>
                  <a:lnTo>
                    <a:pt x="5" y="12"/>
                  </a:lnTo>
                  <a:lnTo>
                    <a:pt x="5" y="11"/>
                  </a:lnTo>
                  <a:lnTo>
                    <a:pt x="4" y="11"/>
                  </a:lnTo>
                  <a:lnTo>
                    <a:pt x="3" y="11"/>
                  </a:lnTo>
                  <a:lnTo>
                    <a:pt x="4" y="11"/>
                  </a:lnTo>
                  <a:lnTo>
                    <a:pt x="5" y="10"/>
                  </a:lnTo>
                  <a:lnTo>
                    <a:pt x="4" y="11"/>
                  </a:lnTo>
                  <a:lnTo>
                    <a:pt x="3" y="11"/>
                  </a:lnTo>
                  <a:lnTo>
                    <a:pt x="4" y="10"/>
                  </a:lnTo>
                  <a:lnTo>
                    <a:pt x="2" y="10"/>
                  </a:lnTo>
                  <a:lnTo>
                    <a:pt x="3" y="9"/>
                  </a:lnTo>
                  <a:lnTo>
                    <a:pt x="4" y="9"/>
                  </a:lnTo>
                  <a:lnTo>
                    <a:pt x="5" y="8"/>
                  </a:lnTo>
                  <a:lnTo>
                    <a:pt x="6" y="8"/>
                  </a:lnTo>
                  <a:lnTo>
                    <a:pt x="5" y="7"/>
                  </a:lnTo>
                  <a:lnTo>
                    <a:pt x="5" y="8"/>
                  </a:lnTo>
                  <a:lnTo>
                    <a:pt x="4" y="8"/>
                  </a:lnTo>
                  <a:lnTo>
                    <a:pt x="2" y="9"/>
                  </a:lnTo>
                  <a:lnTo>
                    <a:pt x="3" y="8"/>
                  </a:lnTo>
                  <a:lnTo>
                    <a:pt x="2" y="8"/>
                  </a:lnTo>
                  <a:lnTo>
                    <a:pt x="3" y="8"/>
                  </a:lnTo>
                  <a:lnTo>
                    <a:pt x="4" y="7"/>
                  </a:lnTo>
                  <a:lnTo>
                    <a:pt x="3" y="7"/>
                  </a:lnTo>
                  <a:lnTo>
                    <a:pt x="2" y="8"/>
                  </a:lnTo>
                  <a:lnTo>
                    <a:pt x="1" y="7"/>
                  </a:lnTo>
                  <a:lnTo>
                    <a:pt x="2" y="7"/>
                  </a:lnTo>
                  <a:lnTo>
                    <a:pt x="3" y="7"/>
                  </a:lnTo>
                  <a:lnTo>
                    <a:pt x="2" y="7"/>
                  </a:lnTo>
                  <a:lnTo>
                    <a:pt x="3" y="6"/>
                  </a:lnTo>
                  <a:lnTo>
                    <a:pt x="4" y="6"/>
                  </a:lnTo>
                  <a:lnTo>
                    <a:pt x="2" y="6"/>
                  </a:lnTo>
                  <a:lnTo>
                    <a:pt x="1" y="6"/>
                  </a:lnTo>
                  <a:lnTo>
                    <a:pt x="1" y="5"/>
                  </a:lnTo>
                  <a:lnTo>
                    <a:pt x="2" y="5"/>
                  </a:lnTo>
                  <a:lnTo>
                    <a:pt x="3" y="5"/>
                  </a:lnTo>
                  <a:lnTo>
                    <a:pt x="1" y="5"/>
                  </a:lnTo>
                  <a:lnTo>
                    <a:pt x="2" y="5"/>
                  </a:lnTo>
                  <a:lnTo>
                    <a:pt x="4" y="5"/>
                  </a:lnTo>
                  <a:lnTo>
                    <a:pt x="2" y="4"/>
                  </a:lnTo>
                  <a:lnTo>
                    <a:pt x="1" y="4"/>
                  </a:lnTo>
                  <a:lnTo>
                    <a:pt x="3" y="4"/>
                  </a:lnTo>
                  <a:lnTo>
                    <a:pt x="2" y="3"/>
                  </a:lnTo>
                  <a:lnTo>
                    <a:pt x="1" y="2"/>
                  </a:lnTo>
                  <a:lnTo>
                    <a:pt x="2" y="3"/>
                  </a:lnTo>
                  <a:lnTo>
                    <a:pt x="2" y="2"/>
                  </a:lnTo>
                  <a:lnTo>
                    <a:pt x="3" y="3"/>
                  </a:lnTo>
                  <a:lnTo>
                    <a:pt x="4" y="3"/>
                  </a:lnTo>
                  <a:lnTo>
                    <a:pt x="2" y="2"/>
                  </a:lnTo>
                  <a:lnTo>
                    <a:pt x="1" y="1"/>
                  </a:lnTo>
                  <a:lnTo>
                    <a:pt x="2"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79" name="Freeform 132"/>
            <p:cNvSpPr>
              <a:spLocks/>
            </p:cNvSpPr>
            <p:nvPr/>
          </p:nvSpPr>
          <p:spPr bwMode="auto">
            <a:xfrm>
              <a:off x="1184" y="3663"/>
              <a:ext cx="30" cy="60"/>
            </a:xfrm>
            <a:custGeom>
              <a:avLst/>
              <a:gdLst>
                <a:gd name="T0" fmla="*/ 2147483647 w 5"/>
                <a:gd name="T1" fmla="*/ 2147483647 h 10"/>
                <a:gd name="T2" fmla="*/ 2147483647 w 5"/>
                <a:gd name="T3" fmla="*/ 2147483647 h 10"/>
                <a:gd name="T4" fmla="*/ 2147483647 w 5"/>
                <a:gd name="T5" fmla="*/ 0 h 10"/>
                <a:gd name="T6" fmla="*/ 2147483647 w 5"/>
                <a:gd name="T7" fmla="*/ 2147483647 h 10"/>
                <a:gd name="T8" fmla="*/ 2147483647 w 5"/>
                <a:gd name="T9" fmla="*/ 2147483647 h 10"/>
                <a:gd name="T10" fmla="*/ 2147483647 w 5"/>
                <a:gd name="T11" fmla="*/ 2147483647 h 10"/>
                <a:gd name="T12" fmla="*/ 2147483647 w 5"/>
                <a:gd name="T13" fmla="*/ 2147483647 h 10"/>
                <a:gd name="T14" fmla="*/ 2147483647 w 5"/>
                <a:gd name="T15" fmla="*/ 2147483647 h 10"/>
                <a:gd name="T16" fmla="*/ 2147483647 w 5"/>
                <a:gd name="T17" fmla="*/ 2147483647 h 10"/>
                <a:gd name="T18" fmla="*/ 2147483647 w 5"/>
                <a:gd name="T19" fmla="*/ 2147483647 h 10"/>
                <a:gd name="T20" fmla="*/ 2147483647 w 5"/>
                <a:gd name="T21" fmla="*/ 2147483647 h 10"/>
                <a:gd name="T22" fmla="*/ 2147483647 w 5"/>
                <a:gd name="T23" fmla="*/ 2147483647 h 10"/>
                <a:gd name="T24" fmla="*/ 2147483647 w 5"/>
                <a:gd name="T25" fmla="*/ 2147483647 h 10"/>
                <a:gd name="T26" fmla="*/ 2147483647 w 5"/>
                <a:gd name="T27" fmla="*/ 2147483647 h 10"/>
                <a:gd name="T28" fmla="*/ 2147483647 w 5"/>
                <a:gd name="T29" fmla="*/ 2147483647 h 10"/>
                <a:gd name="T30" fmla="*/ 2147483647 w 5"/>
                <a:gd name="T31" fmla="*/ 2147483647 h 10"/>
                <a:gd name="T32" fmla="*/ 2147483647 w 5"/>
                <a:gd name="T33" fmla="*/ 2147483647 h 10"/>
                <a:gd name="T34" fmla="*/ 2147483647 w 5"/>
                <a:gd name="T35" fmla="*/ 2147483647 h 10"/>
                <a:gd name="T36" fmla="*/ 2147483647 w 5"/>
                <a:gd name="T37" fmla="*/ 2147483647 h 10"/>
                <a:gd name="T38" fmla="*/ 2147483647 w 5"/>
                <a:gd name="T39" fmla="*/ 2147483647 h 10"/>
                <a:gd name="T40" fmla="*/ 2147483647 w 5"/>
                <a:gd name="T41" fmla="*/ 2147483647 h 10"/>
                <a:gd name="T42" fmla="*/ 2147483647 w 5"/>
                <a:gd name="T43" fmla="*/ 2147483647 h 10"/>
                <a:gd name="T44" fmla="*/ 2147483647 w 5"/>
                <a:gd name="T45" fmla="*/ 2147483647 h 10"/>
                <a:gd name="T46" fmla="*/ 2147483647 w 5"/>
                <a:gd name="T47" fmla="*/ 2147483647 h 10"/>
                <a:gd name="T48" fmla="*/ 2147483647 w 5"/>
                <a:gd name="T49" fmla="*/ 2147483647 h 10"/>
                <a:gd name="T50" fmla="*/ 2147483647 w 5"/>
                <a:gd name="T51" fmla="*/ 2147483647 h 10"/>
                <a:gd name="T52" fmla="*/ 2147483647 w 5"/>
                <a:gd name="T53" fmla="*/ 2147483647 h 10"/>
                <a:gd name="T54" fmla="*/ 2147483647 w 5"/>
                <a:gd name="T55" fmla="*/ 2147483647 h 10"/>
                <a:gd name="T56" fmla="*/ 2147483647 w 5"/>
                <a:gd name="T57" fmla="*/ 2147483647 h 10"/>
                <a:gd name="T58" fmla="*/ 2147483647 w 5"/>
                <a:gd name="T59" fmla="*/ 2147483647 h 10"/>
                <a:gd name="T60" fmla="*/ 2147483647 w 5"/>
                <a:gd name="T61" fmla="*/ 2147483647 h 10"/>
                <a:gd name="T62" fmla="*/ 2147483647 w 5"/>
                <a:gd name="T63" fmla="*/ 2147483647 h 10"/>
                <a:gd name="T64" fmla="*/ 2147483647 w 5"/>
                <a:gd name="T65" fmla="*/ 2147483647 h 10"/>
                <a:gd name="T66" fmla="*/ 2147483647 w 5"/>
                <a:gd name="T67" fmla="*/ 2147483647 h 10"/>
                <a:gd name="T68" fmla="*/ 2147483647 w 5"/>
                <a:gd name="T69" fmla="*/ 2147483647 h 10"/>
                <a:gd name="T70" fmla="*/ 2147483647 w 5"/>
                <a:gd name="T71" fmla="*/ 2147483647 h 10"/>
                <a:gd name="T72" fmla="*/ 2147483647 w 5"/>
                <a:gd name="T73" fmla="*/ 2147483647 h 10"/>
                <a:gd name="T74" fmla="*/ 2147483647 w 5"/>
                <a:gd name="T75" fmla="*/ 2147483647 h 10"/>
                <a:gd name="T76" fmla="*/ 2147483647 w 5"/>
                <a:gd name="T77" fmla="*/ 2147483647 h 10"/>
                <a:gd name="T78" fmla="*/ 0 w 5"/>
                <a:gd name="T79" fmla="*/ 2147483647 h 10"/>
                <a:gd name="T80" fmla="*/ 2147483647 w 5"/>
                <a:gd name="T81" fmla="*/ 2147483647 h 10"/>
                <a:gd name="T82" fmla="*/ 2147483647 w 5"/>
                <a:gd name="T83" fmla="*/ 2147483647 h 10"/>
                <a:gd name="T84" fmla="*/ 2147483647 w 5"/>
                <a:gd name="T85" fmla="*/ 2147483647 h 10"/>
                <a:gd name="T86" fmla="*/ 0 w 5"/>
                <a:gd name="T87" fmla="*/ 2147483647 h 10"/>
                <a:gd name="T88" fmla="*/ 2147483647 w 5"/>
                <a:gd name="T89" fmla="*/ 2147483647 h 10"/>
                <a:gd name="T90" fmla="*/ 2147483647 w 5"/>
                <a:gd name="T91" fmla="*/ 2147483647 h 10"/>
                <a:gd name="T92" fmla="*/ 2147483647 w 5"/>
                <a:gd name="T93" fmla="*/ 2147483647 h 10"/>
                <a:gd name="T94" fmla="*/ 2147483647 w 5"/>
                <a:gd name="T95" fmla="*/ 2147483647 h 10"/>
                <a:gd name="T96" fmla="*/ 2147483647 w 5"/>
                <a:gd name="T97" fmla="*/ 2147483647 h 10"/>
                <a:gd name="T98" fmla="*/ 2147483647 w 5"/>
                <a:gd name="T99" fmla="*/ 2147483647 h 10"/>
                <a:gd name="T100" fmla="*/ 0 w 5"/>
                <a:gd name="T101" fmla="*/ 2147483647 h 10"/>
                <a:gd name="T102" fmla="*/ 2147483647 w 5"/>
                <a:gd name="T103" fmla="*/ 2147483647 h 10"/>
                <a:gd name="T104" fmla="*/ 2147483647 w 5"/>
                <a:gd name="T105" fmla="*/ 2147483647 h 10"/>
                <a:gd name="T106" fmla="*/ 2147483647 w 5"/>
                <a:gd name="T107" fmla="*/ 2147483647 h 10"/>
                <a:gd name="T108" fmla="*/ 2147483647 w 5"/>
                <a:gd name="T109" fmla="*/ 2147483647 h 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
                <a:gd name="T166" fmla="*/ 0 h 10"/>
                <a:gd name="T167" fmla="*/ 5 w 5"/>
                <a:gd name="T168" fmla="*/ 10 h 1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 h="10">
                  <a:moveTo>
                    <a:pt x="2" y="1"/>
                  </a:moveTo>
                  <a:lnTo>
                    <a:pt x="2" y="1"/>
                  </a:lnTo>
                  <a:lnTo>
                    <a:pt x="3" y="0"/>
                  </a:lnTo>
                  <a:lnTo>
                    <a:pt x="3" y="1"/>
                  </a:lnTo>
                  <a:lnTo>
                    <a:pt x="2" y="2"/>
                  </a:lnTo>
                  <a:lnTo>
                    <a:pt x="2" y="3"/>
                  </a:lnTo>
                  <a:lnTo>
                    <a:pt x="2" y="4"/>
                  </a:lnTo>
                  <a:lnTo>
                    <a:pt x="2" y="5"/>
                  </a:lnTo>
                  <a:lnTo>
                    <a:pt x="2" y="4"/>
                  </a:lnTo>
                  <a:lnTo>
                    <a:pt x="3" y="5"/>
                  </a:lnTo>
                  <a:lnTo>
                    <a:pt x="4" y="7"/>
                  </a:lnTo>
                  <a:lnTo>
                    <a:pt x="5" y="8"/>
                  </a:lnTo>
                  <a:lnTo>
                    <a:pt x="4" y="9"/>
                  </a:lnTo>
                  <a:lnTo>
                    <a:pt x="3" y="10"/>
                  </a:lnTo>
                  <a:lnTo>
                    <a:pt x="4" y="9"/>
                  </a:lnTo>
                  <a:lnTo>
                    <a:pt x="3" y="9"/>
                  </a:lnTo>
                  <a:lnTo>
                    <a:pt x="2" y="10"/>
                  </a:lnTo>
                  <a:lnTo>
                    <a:pt x="3" y="9"/>
                  </a:lnTo>
                  <a:lnTo>
                    <a:pt x="2" y="9"/>
                  </a:lnTo>
                  <a:lnTo>
                    <a:pt x="3" y="8"/>
                  </a:lnTo>
                  <a:lnTo>
                    <a:pt x="4" y="8"/>
                  </a:lnTo>
                  <a:lnTo>
                    <a:pt x="3" y="7"/>
                  </a:lnTo>
                  <a:lnTo>
                    <a:pt x="2" y="8"/>
                  </a:lnTo>
                  <a:lnTo>
                    <a:pt x="1" y="8"/>
                  </a:lnTo>
                  <a:lnTo>
                    <a:pt x="3" y="7"/>
                  </a:lnTo>
                  <a:lnTo>
                    <a:pt x="1" y="7"/>
                  </a:lnTo>
                  <a:lnTo>
                    <a:pt x="2" y="7"/>
                  </a:lnTo>
                  <a:lnTo>
                    <a:pt x="3" y="6"/>
                  </a:lnTo>
                  <a:lnTo>
                    <a:pt x="2" y="6"/>
                  </a:lnTo>
                  <a:lnTo>
                    <a:pt x="2" y="5"/>
                  </a:lnTo>
                  <a:lnTo>
                    <a:pt x="1" y="5"/>
                  </a:lnTo>
                  <a:lnTo>
                    <a:pt x="2" y="5"/>
                  </a:lnTo>
                  <a:lnTo>
                    <a:pt x="0" y="5"/>
                  </a:lnTo>
                  <a:lnTo>
                    <a:pt x="1" y="4"/>
                  </a:lnTo>
                  <a:lnTo>
                    <a:pt x="2" y="4"/>
                  </a:lnTo>
                  <a:lnTo>
                    <a:pt x="0" y="4"/>
                  </a:lnTo>
                  <a:lnTo>
                    <a:pt x="1" y="3"/>
                  </a:lnTo>
                  <a:lnTo>
                    <a:pt x="2" y="3"/>
                  </a:lnTo>
                  <a:lnTo>
                    <a:pt x="1" y="3"/>
                  </a:lnTo>
                  <a:lnTo>
                    <a:pt x="2" y="2"/>
                  </a:lnTo>
                  <a:lnTo>
                    <a:pt x="1" y="2"/>
                  </a:lnTo>
                  <a:lnTo>
                    <a:pt x="0" y="1"/>
                  </a:lnTo>
                  <a:lnTo>
                    <a:pt x="2" y="1"/>
                  </a:lnTo>
                  <a:lnTo>
                    <a:pt x="3" y="1"/>
                  </a:lnTo>
                  <a:lnTo>
                    <a:pt x="2" y="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0" name="Freeform 133"/>
            <p:cNvSpPr>
              <a:spLocks/>
            </p:cNvSpPr>
            <p:nvPr/>
          </p:nvSpPr>
          <p:spPr bwMode="auto">
            <a:xfrm>
              <a:off x="1154" y="3651"/>
              <a:ext cx="156" cy="120"/>
            </a:xfrm>
            <a:custGeom>
              <a:avLst/>
              <a:gdLst>
                <a:gd name="T0" fmla="*/ 2147483647 w 26"/>
                <a:gd name="T1" fmla="*/ 2147483647 h 20"/>
                <a:gd name="T2" fmla="*/ 2147483647 w 26"/>
                <a:gd name="T3" fmla="*/ 2147483647 h 20"/>
                <a:gd name="T4" fmla="*/ 2147483647 w 26"/>
                <a:gd name="T5" fmla="*/ 2147483647 h 20"/>
                <a:gd name="T6" fmla="*/ 2147483647 w 26"/>
                <a:gd name="T7" fmla="*/ 2147483647 h 20"/>
                <a:gd name="T8" fmla="*/ 2147483647 w 26"/>
                <a:gd name="T9" fmla="*/ 2147483647 h 20"/>
                <a:gd name="T10" fmla="*/ 2147483647 w 26"/>
                <a:gd name="T11" fmla="*/ 2147483647 h 20"/>
                <a:gd name="T12" fmla="*/ 2147483647 w 26"/>
                <a:gd name="T13" fmla="*/ 2147483647 h 20"/>
                <a:gd name="T14" fmla="*/ 2147483647 w 26"/>
                <a:gd name="T15" fmla="*/ 0 h 20"/>
                <a:gd name="T16" fmla="*/ 2147483647 w 26"/>
                <a:gd name="T17" fmla="*/ 0 h 20"/>
                <a:gd name="T18" fmla="*/ 2147483647 w 26"/>
                <a:gd name="T19" fmla="*/ 2147483647 h 20"/>
                <a:gd name="T20" fmla="*/ 0 w 26"/>
                <a:gd name="T21" fmla="*/ 2147483647 h 20"/>
                <a:gd name="T22" fmla="*/ 2147483647 w 26"/>
                <a:gd name="T23" fmla="*/ 2147483647 h 20"/>
                <a:gd name="T24" fmla="*/ 2147483647 w 26"/>
                <a:gd name="T25" fmla="*/ 2147483647 h 20"/>
                <a:gd name="T26" fmla="*/ 2147483647 w 26"/>
                <a:gd name="T27" fmla="*/ 2147483647 h 20"/>
                <a:gd name="T28" fmla="*/ 2147483647 w 26"/>
                <a:gd name="T29" fmla="*/ 2147483647 h 20"/>
                <a:gd name="T30" fmla="*/ 2147483647 w 26"/>
                <a:gd name="T31" fmla="*/ 2147483647 h 20"/>
                <a:gd name="T32" fmla="*/ 2147483647 w 26"/>
                <a:gd name="T33" fmla="*/ 2147483647 h 20"/>
                <a:gd name="T34" fmla="*/ 2147483647 w 26"/>
                <a:gd name="T35" fmla="*/ 2147483647 h 20"/>
                <a:gd name="T36" fmla="*/ 2147483647 w 26"/>
                <a:gd name="T37" fmla="*/ 2147483647 h 20"/>
                <a:gd name="T38" fmla="*/ 2147483647 w 26"/>
                <a:gd name="T39" fmla="*/ 2147483647 h 20"/>
                <a:gd name="T40" fmla="*/ 2147483647 w 26"/>
                <a:gd name="T41" fmla="*/ 2147483647 h 20"/>
                <a:gd name="T42" fmla="*/ 2147483647 w 26"/>
                <a:gd name="T43" fmla="*/ 2147483647 h 20"/>
                <a:gd name="T44" fmla="*/ 2147483647 w 26"/>
                <a:gd name="T45" fmla="*/ 2147483647 h 20"/>
                <a:gd name="T46" fmla="*/ 2147483647 w 26"/>
                <a:gd name="T47" fmla="*/ 2147483647 h 20"/>
                <a:gd name="T48" fmla="*/ 2147483647 w 26"/>
                <a:gd name="T49" fmla="*/ 2147483647 h 20"/>
                <a:gd name="T50" fmla="*/ 2147483647 w 26"/>
                <a:gd name="T51" fmla="*/ 2147483647 h 20"/>
                <a:gd name="T52" fmla="*/ 2147483647 w 26"/>
                <a:gd name="T53" fmla="*/ 2147483647 h 20"/>
                <a:gd name="T54" fmla="*/ 2147483647 w 26"/>
                <a:gd name="T55" fmla="*/ 2147483647 h 20"/>
                <a:gd name="T56" fmla="*/ 2147483647 w 26"/>
                <a:gd name="T57" fmla="*/ 2147483647 h 20"/>
                <a:gd name="T58" fmla="*/ 2147483647 w 26"/>
                <a:gd name="T59" fmla="*/ 2147483647 h 20"/>
                <a:gd name="T60" fmla="*/ 2147483647 w 26"/>
                <a:gd name="T61" fmla="*/ 2147483647 h 20"/>
                <a:gd name="T62" fmla="*/ 2147483647 w 26"/>
                <a:gd name="T63" fmla="*/ 2147483647 h 20"/>
                <a:gd name="T64" fmla="*/ 2147483647 w 26"/>
                <a:gd name="T65" fmla="*/ 2147483647 h 20"/>
                <a:gd name="T66" fmla="*/ 2147483647 w 26"/>
                <a:gd name="T67" fmla="*/ 2147483647 h 20"/>
                <a:gd name="T68" fmla="*/ 2147483647 w 26"/>
                <a:gd name="T69" fmla="*/ 2147483647 h 20"/>
                <a:gd name="T70" fmla="*/ 2147483647 w 26"/>
                <a:gd name="T71" fmla="*/ 2147483647 h 20"/>
                <a:gd name="T72" fmla="*/ 2147483647 w 26"/>
                <a:gd name="T73" fmla="*/ 2147483647 h 20"/>
                <a:gd name="T74" fmla="*/ 2147483647 w 26"/>
                <a:gd name="T75" fmla="*/ 2147483647 h 20"/>
                <a:gd name="T76" fmla="*/ 2147483647 w 26"/>
                <a:gd name="T77" fmla="*/ 2147483647 h 20"/>
                <a:gd name="T78" fmla="*/ 2147483647 w 26"/>
                <a:gd name="T79" fmla="*/ 2147483647 h 20"/>
                <a:gd name="T80" fmla="*/ 2147483647 w 26"/>
                <a:gd name="T81" fmla="*/ 2147483647 h 20"/>
                <a:gd name="T82" fmla="*/ 2147483647 w 26"/>
                <a:gd name="T83" fmla="*/ 2147483647 h 20"/>
                <a:gd name="T84" fmla="*/ 2147483647 w 26"/>
                <a:gd name="T85" fmla="*/ 2147483647 h 20"/>
                <a:gd name="T86" fmla="*/ 2147483647 w 26"/>
                <a:gd name="T87" fmla="*/ 2147483647 h 20"/>
                <a:gd name="T88" fmla="*/ 2147483647 w 26"/>
                <a:gd name="T89" fmla="*/ 2147483647 h 20"/>
                <a:gd name="T90" fmla="*/ 2147483647 w 26"/>
                <a:gd name="T91" fmla="*/ 2147483647 h 20"/>
                <a:gd name="T92" fmla="*/ 2147483647 w 26"/>
                <a:gd name="T93" fmla="*/ 2147483647 h 2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6"/>
                <a:gd name="T142" fmla="*/ 0 h 20"/>
                <a:gd name="T143" fmla="*/ 26 w 26"/>
                <a:gd name="T144" fmla="*/ 20 h 2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6" h="20">
                  <a:moveTo>
                    <a:pt x="10" y="10"/>
                  </a:moveTo>
                  <a:lnTo>
                    <a:pt x="10" y="11"/>
                  </a:lnTo>
                  <a:lnTo>
                    <a:pt x="9" y="12"/>
                  </a:lnTo>
                  <a:lnTo>
                    <a:pt x="9" y="13"/>
                  </a:lnTo>
                  <a:lnTo>
                    <a:pt x="8" y="14"/>
                  </a:lnTo>
                  <a:lnTo>
                    <a:pt x="6" y="14"/>
                  </a:lnTo>
                  <a:lnTo>
                    <a:pt x="5" y="14"/>
                  </a:lnTo>
                  <a:lnTo>
                    <a:pt x="4" y="13"/>
                  </a:lnTo>
                  <a:lnTo>
                    <a:pt x="3" y="11"/>
                  </a:lnTo>
                  <a:lnTo>
                    <a:pt x="2" y="8"/>
                  </a:lnTo>
                  <a:lnTo>
                    <a:pt x="1" y="7"/>
                  </a:lnTo>
                  <a:lnTo>
                    <a:pt x="1" y="5"/>
                  </a:lnTo>
                  <a:lnTo>
                    <a:pt x="2" y="4"/>
                  </a:lnTo>
                  <a:lnTo>
                    <a:pt x="2" y="2"/>
                  </a:lnTo>
                  <a:lnTo>
                    <a:pt x="3" y="1"/>
                  </a:lnTo>
                  <a:lnTo>
                    <a:pt x="3" y="0"/>
                  </a:lnTo>
                  <a:lnTo>
                    <a:pt x="4" y="0"/>
                  </a:lnTo>
                  <a:lnTo>
                    <a:pt x="3" y="0"/>
                  </a:lnTo>
                  <a:lnTo>
                    <a:pt x="2" y="0"/>
                  </a:lnTo>
                  <a:lnTo>
                    <a:pt x="1" y="3"/>
                  </a:lnTo>
                  <a:lnTo>
                    <a:pt x="0" y="5"/>
                  </a:lnTo>
                  <a:lnTo>
                    <a:pt x="0" y="7"/>
                  </a:lnTo>
                  <a:lnTo>
                    <a:pt x="1" y="9"/>
                  </a:lnTo>
                  <a:lnTo>
                    <a:pt x="1" y="10"/>
                  </a:lnTo>
                  <a:lnTo>
                    <a:pt x="2" y="12"/>
                  </a:lnTo>
                  <a:lnTo>
                    <a:pt x="3" y="14"/>
                  </a:lnTo>
                  <a:lnTo>
                    <a:pt x="4" y="15"/>
                  </a:lnTo>
                  <a:lnTo>
                    <a:pt x="5" y="17"/>
                  </a:lnTo>
                  <a:lnTo>
                    <a:pt x="7" y="18"/>
                  </a:lnTo>
                  <a:lnTo>
                    <a:pt x="9" y="19"/>
                  </a:lnTo>
                  <a:lnTo>
                    <a:pt x="11" y="20"/>
                  </a:lnTo>
                  <a:lnTo>
                    <a:pt x="13" y="20"/>
                  </a:lnTo>
                  <a:lnTo>
                    <a:pt x="15" y="20"/>
                  </a:lnTo>
                  <a:lnTo>
                    <a:pt x="17" y="20"/>
                  </a:lnTo>
                  <a:lnTo>
                    <a:pt x="19" y="20"/>
                  </a:lnTo>
                  <a:lnTo>
                    <a:pt x="20" y="19"/>
                  </a:lnTo>
                  <a:lnTo>
                    <a:pt x="22" y="18"/>
                  </a:lnTo>
                  <a:lnTo>
                    <a:pt x="23" y="17"/>
                  </a:lnTo>
                  <a:lnTo>
                    <a:pt x="24" y="16"/>
                  </a:lnTo>
                  <a:lnTo>
                    <a:pt x="24" y="14"/>
                  </a:lnTo>
                  <a:lnTo>
                    <a:pt x="25" y="13"/>
                  </a:lnTo>
                  <a:lnTo>
                    <a:pt x="26" y="13"/>
                  </a:lnTo>
                  <a:lnTo>
                    <a:pt x="25" y="13"/>
                  </a:lnTo>
                  <a:lnTo>
                    <a:pt x="24" y="12"/>
                  </a:lnTo>
                  <a:lnTo>
                    <a:pt x="24" y="13"/>
                  </a:lnTo>
                  <a:lnTo>
                    <a:pt x="23" y="13"/>
                  </a:lnTo>
                  <a:lnTo>
                    <a:pt x="24" y="14"/>
                  </a:lnTo>
                  <a:lnTo>
                    <a:pt x="22" y="14"/>
                  </a:lnTo>
                  <a:lnTo>
                    <a:pt x="23" y="15"/>
                  </a:lnTo>
                  <a:lnTo>
                    <a:pt x="22" y="15"/>
                  </a:lnTo>
                  <a:lnTo>
                    <a:pt x="22" y="16"/>
                  </a:lnTo>
                  <a:lnTo>
                    <a:pt x="21" y="16"/>
                  </a:lnTo>
                  <a:lnTo>
                    <a:pt x="21" y="17"/>
                  </a:lnTo>
                  <a:lnTo>
                    <a:pt x="20" y="16"/>
                  </a:lnTo>
                  <a:lnTo>
                    <a:pt x="21" y="18"/>
                  </a:lnTo>
                  <a:lnTo>
                    <a:pt x="20" y="17"/>
                  </a:lnTo>
                  <a:lnTo>
                    <a:pt x="20" y="18"/>
                  </a:lnTo>
                  <a:lnTo>
                    <a:pt x="19" y="17"/>
                  </a:lnTo>
                  <a:lnTo>
                    <a:pt x="19" y="19"/>
                  </a:lnTo>
                  <a:lnTo>
                    <a:pt x="18" y="18"/>
                  </a:lnTo>
                  <a:lnTo>
                    <a:pt x="17" y="19"/>
                  </a:lnTo>
                  <a:lnTo>
                    <a:pt x="17" y="18"/>
                  </a:lnTo>
                  <a:lnTo>
                    <a:pt x="16" y="19"/>
                  </a:lnTo>
                  <a:lnTo>
                    <a:pt x="16" y="18"/>
                  </a:lnTo>
                  <a:lnTo>
                    <a:pt x="15" y="20"/>
                  </a:lnTo>
                  <a:lnTo>
                    <a:pt x="15" y="18"/>
                  </a:lnTo>
                  <a:lnTo>
                    <a:pt x="14" y="20"/>
                  </a:lnTo>
                  <a:lnTo>
                    <a:pt x="14" y="18"/>
                  </a:lnTo>
                  <a:lnTo>
                    <a:pt x="13" y="20"/>
                  </a:lnTo>
                  <a:lnTo>
                    <a:pt x="13" y="18"/>
                  </a:lnTo>
                  <a:lnTo>
                    <a:pt x="12" y="19"/>
                  </a:lnTo>
                  <a:lnTo>
                    <a:pt x="12" y="18"/>
                  </a:lnTo>
                  <a:lnTo>
                    <a:pt x="11" y="19"/>
                  </a:lnTo>
                  <a:lnTo>
                    <a:pt x="11" y="18"/>
                  </a:lnTo>
                  <a:lnTo>
                    <a:pt x="10" y="19"/>
                  </a:lnTo>
                  <a:lnTo>
                    <a:pt x="10" y="17"/>
                  </a:lnTo>
                  <a:lnTo>
                    <a:pt x="9" y="18"/>
                  </a:lnTo>
                  <a:lnTo>
                    <a:pt x="9" y="17"/>
                  </a:lnTo>
                  <a:lnTo>
                    <a:pt x="8" y="17"/>
                  </a:lnTo>
                  <a:lnTo>
                    <a:pt x="9" y="16"/>
                  </a:lnTo>
                  <a:lnTo>
                    <a:pt x="7" y="17"/>
                  </a:lnTo>
                  <a:lnTo>
                    <a:pt x="8" y="16"/>
                  </a:lnTo>
                  <a:lnTo>
                    <a:pt x="7" y="16"/>
                  </a:lnTo>
                  <a:lnTo>
                    <a:pt x="7" y="15"/>
                  </a:lnTo>
                  <a:lnTo>
                    <a:pt x="6" y="15"/>
                  </a:lnTo>
                  <a:lnTo>
                    <a:pt x="7" y="14"/>
                  </a:lnTo>
                  <a:lnTo>
                    <a:pt x="6" y="14"/>
                  </a:lnTo>
                  <a:lnTo>
                    <a:pt x="8" y="14"/>
                  </a:lnTo>
                  <a:lnTo>
                    <a:pt x="9" y="13"/>
                  </a:lnTo>
                  <a:lnTo>
                    <a:pt x="10" y="12"/>
                  </a:lnTo>
                  <a:lnTo>
                    <a:pt x="10" y="11"/>
                  </a:lnTo>
                  <a:lnTo>
                    <a:pt x="10" y="1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1" name="Freeform 134"/>
            <p:cNvSpPr>
              <a:spLocks/>
            </p:cNvSpPr>
            <p:nvPr/>
          </p:nvSpPr>
          <p:spPr bwMode="auto">
            <a:xfrm>
              <a:off x="1184" y="3729"/>
              <a:ext cx="6" cy="6"/>
            </a:xfrm>
            <a:custGeom>
              <a:avLst/>
              <a:gdLst>
                <a:gd name="T0" fmla="*/ 0 w 1"/>
                <a:gd name="T1" fmla="*/ 0 h 1"/>
                <a:gd name="T2" fmla="*/ 0 w 1"/>
                <a:gd name="T3" fmla="*/ 2147483647 h 1"/>
                <a:gd name="T4" fmla="*/ 2147483647 w 1"/>
                <a:gd name="T5" fmla="*/ 0 h 1"/>
                <a:gd name="T6" fmla="*/ 0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0" y="0"/>
                  </a:moveTo>
                  <a:lnTo>
                    <a:pt x="0" y="1"/>
                  </a:lnTo>
                  <a:lnTo>
                    <a:pt x="1" y="0"/>
                  </a:lnTo>
                  <a:lnTo>
                    <a:pt x="0"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2" name="Freeform 135"/>
            <p:cNvSpPr>
              <a:spLocks/>
            </p:cNvSpPr>
            <p:nvPr/>
          </p:nvSpPr>
          <p:spPr bwMode="auto">
            <a:xfrm>
              <a:off x="1190" y="3675"/>
              <a:ext cx="48" cy="18"/>
            </a:xfrm>
            <a:custGeom>
              <a:avLst/>
              <a:gdLst>
                <a:gd name="T0" fmla="*/ 0 w 8"/>
                <a:gd name="T1" fmla="*/ 2147483647 h 3"/>
                <a:gd name="T2" fmla="*/ 2147483647 w 8"/>
                <a:gd name="T3" fmla="*/ 2147483647 h 3"/>
                <a:gd name="T4" fmla="*/ 2147483647 w 8"/>
                <a:gd name="T5" fmla="*/ 2147483647 h 3"/>
                <a:gd name="T6" fmla="*/ 2147483647 w 8"/>
                <a:gd name="T7" fmla="*/ 2147483647 h 3"/>
                <a:gd name="T8" fmla="*/ 2147483647 w 8"/>
                <a:gd name="T9" fmla="*/ 2147483647 h 3"/>
                <a:gd name="T10" fmla="*/ 2147483647 w 8"/>
                <a:gd name="T11" fmla="*/ 0 h 3"/>
                <a:gd name="T12" fmla="*/ 2147483647 w 8"/>
                <a:gd name="T13" fmla="*/ 0 h 3"/>
                <a:gd name="T14" fmla="*/ 2147483647 w 8"/>
                <a:gd name="T15" fmla="*/ 2147483647 h 3"/>
                <a:gd name="T16" fmla="*/ 2147483647 w 8"/>
                <a:gd name="T17" fmla="*/ 2147483647 h 3"/>
                <a:gd name="T18" fmla="*/ 2147483647 w 8"/>
                <a:gd name="T19" fmla="*/ 2147483647 h 3"/>
                <a:gd name="T20" fmla="*/ 2147483647 w 8"/>
                <a:gd name="T21" fmla="*/ 2147483647 h 3"/>
                <a:gd name="T22" fmla="*/ 2147483647 w 8"/>
                <a:gd name="T23" fmla="*/ 2147483647 h 3"/>
                <a:gd name="T24" fmla="*/ 2147483647 w 8"/>
                <a:gd name="T25" fmla="*/ 2147483647 h 3"/>
                <a:gd name="T26" fmla="*/ 2147483647 w 8"/>
                <a:gd name="T27" fmla="*/ 2147483647 h 3"/>
                <a:gd name="T28" fmla="*/ 2147483647 w 8"/>
                <a:gd name="T29" fmla="*/ 2147483647 h 3"/>
                <a:gd name="T30" fmla="*/ 2147483647 w 8"/>
                <a:gd name="T31" fmla="*/ 0 h 3"/>
                <a:gd name="T32" fmla="*/ 2147483647 w 8"/>
                <a:gd name="T33" fmla="*/ 2147483647 h 3"/>
                <a:gd name="T34" fmla="*/ 2147483647 w 8"/>
                <a:gd name="T35" fmla="*/ 2147483647 h 3"/>
                <a:gd name="T36" fmla="*/ 2147483647 w 8"/>
                <a:gd name="T37" fmla="*/ 2147483647 h 3"/>
                <a:gd name="T38" fmla="*/ 0 w 8"/>
                <a:gd name="T39" fmla="*/ 2147483647 h 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
                <a:gd name="T61" fmla="*/ 0 h 3"/>
                <a:gd name="T62" fmla="*/ 8 w 8"/>
                <a:gd name="T63" fmla="*/ 3 h 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 h="3">
                  <a:moveTo>
                    <a:pt x="0" y="3"/>
                  </a:moveTo>
                  <a:lnTo>
                    <a:pt x="2" y="2"/>
                  </a:lnTo>
                  <a:lnTo>
                    <a:pt x="4" y="2"/>
                  </a:lnTo>
                  <a:lnTo>
                    <a:pt x="5" y="1"/>
                  </a:lnTo>
                  <a:lnTo>
                    <a:pt x="6" y="1"/>
                  </a:lnTo>
                  <a:lnTo>
                    <a:pt x="8" y="0"/>
                  </a:lnTo>
                  <a:lnTo>
                    <a:pt x="8" y="1"/>
                  </a:lnTo>
                  <a:lnTo>
                    <a:pt x="8" y="2"/>
                  </a:lnTo>
                  <a:lnTo>
                    <a:pt x="7" y="2"/>
                  </a:lnTo>
                  <a:lnTo>
                    <a:pt x="6" y="2"/>
                  </a:lnTo>
                  <a:lnTo>
                    <a:pt x="7" y="2"/>
                  </a:lnTo>
                  <a:lnTo>
                    <a:pt x="8" y="2"/>
                  </a:lnTo>
                  <a:lnTo>
                    <a:pt x="8" y="1"/>
                  </a:lnTo>
                  <a:lnTo>
                    <a:pt x="8" y="0"/>
                  </a:lnTo>
                  <a:lnTo>
                    <a:pt x="5" y="1"/>
                  </a:lnTo>
                  <a:lnTo>
                    <a:pt x="4" y="2"/>
                  </a:lnTo>
                  <a:lnTo>
                    <a:pt x="1" y="3"/>
                  </a:lnTo>
                  <a:lnTo>
                    <a:pt x="0" y="3"/>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3" name="Freeform 136"/>
            <p:cNvSpPr>
              <a:spLocks/>
            </p:cNvSpPr>
            <p:nvPr/>
          </p:nvSpPr>
          <p:spPr bwMode="auto">
            <a:xfrm>
              <a:off x="1208" y="3687"/>
              <a:ext cx="90" cy="42"/>
            </a:xfrm>
            <a:custGeom>
              <a:avLst/>
              <a:gdLst>
                <a:gd name="T0" fmla="*/ 0 w 15"/>
                <a:gd name="T1" fmla="*/ 2147483647 h 7"/>
                <a:gd name="T2" fmla="*/ 2147483647 w 15"/>
                <a:gd name="T3" fmla="*/ 2147483647 h 7"/>
                <a:gd name="T4" fmla="*/ 2147483647 w 15"/>
                <a:gd name="T5" fmla="*/ 2147483647 h 7"/>
                <a:gd name="T6" fmla="*/ 2147483647 w 15"/>
                <a:gd name="T7" fmla="*/ 2147483647 h 7"/>
                <a:gd name="T8" fmla="*/ 2147483647 w 15"/>
                <a:gd name="T9" fmla="*/ 2147483647 h 7"/>
                <a:gd name="T10" fmla="*/ 2147483647 w 15"/>
                <a:gd name="T11" fmla="*/ 2147483647 h 7"/>
                <a:gd name="T12" fmla="*/ 2147483647 w 15"/>
                <a:gd name="T13" fmla="*/ 2147483647 h 7"/>
                <a:gd name="T14" fmla="*/ 2147483647 w 15"/>
                <a:gd name="T15" fmla="*/ 2147483647 h 7"/>
                <a:gd name="T16" fmla="*/ 2147483647 w 15"/>
                <a:gd name="T17" fmla="*/ 2147483647 h 7"/>
                <a:gd name="T18" fmla="*/ 2147483647 w 15"/>
                <a:gd name="T19" fmla="*/ 2147483647 h 7"/>
                <a:gd name="T20" fmla="*/ 2147483647 w 15"/>
                <a:gd name="T21" fmla="*/ 2147483647 h 7"/>
                <a:gd name="T22" fmla="*/ 2147483647 w 15"/>
                <a:gd name="T23" fmla="*/ 2147483647 h 7"/>
                <a:gd name="T24" fmla="*/ 2147483647 w 15"/>
                <a:gd name="T25" fmla="*/ 2147483647 h 7"/>
                <a:gd name="T26" fmla="*/ 2147483647 w 15"/>
                <a:gd name="T27" fmla="*/ 2147483647 h 7"/>
                <a:gd name="T28" fmla="*/ 2147483647 w 15"/>
                <a:gd name="T29" fmla="*/ 0 h 7"/>
                <a:gd name="T30" fmla="*/ 2147483647 w 15"/>
                <a:gd name="T31" fmla="*/ 0 h 7"/>
                <a:gd name="T32" fmla="*/ 2147483647 w 15"/>
                <a:gd name="T33" fmla="*/ 0 h 7"/>
                <a:gd name="T34" fmla="*/ 2147483647 w 15"/>
                <a:gd name="T35" fmla="*/ 0 h 7"/>
                <a:gd name="T36" fmla="*/ 2147483647 w 15"/>
                <a:gd name="T37" fmla="*/ 2147483647 h 7"/>
                <a:gd name="T38" fmla="*/ 2147483647 w 15"/>
                <a:gd name="T39" fmla="*/ 2147483647 h 7"/>
                <a:gd name="T40" fmla="*/ 2147483647 w 15"/>
                <a:gd name="T41" fmla="*/ 2147483647 h 7"/>
                <a:gd name="T42" fmla="*/ 2147483647 w 15"/>
                <a:gd name="T43" fmla="*/ 2147483647 h 7"/>
                <a:gd name="T44" fmla="*/ 2147483647 w 15"/>
                <a:gd name="T45" fmla="*/ 2147483647 h 7"/>
                <a:gd name="T46" fmla="*/ 2147483647 w 15"/>
                <a:gd name="T47" fmla="*/ 2147483647 h 7"/>
                <a:gd name="T48" fmla="*/ 2147483647 w 15"/>
                <a:gd name="T49" fmla="*/ 2147483647 h 7"/>
                <a:gd name="T50" fmla="*/ 2147483647 w 15"/>
                <a:gd name="T51" fmla="*/ 2147483647 h 7"/>
                <a:gd name="T52" fmla="*/ 2147483647 w 15"/>
                <a:gd name="T53" fmla="*/ 2147483647 h 7"/>
                <a:gd name="T54" fmla="*/ 2147483647 w 15"/>
                <a:gd name="T55" fmla="*/ 2147483647 h 7"/>
                <a:gd name="T56" fmla="*/ 2147483647 w 15"/>
                <a:gd name="T57" fmla="*/ 2147483647 h 7"/>
                <a:gd name="T58" fmla="*/ 0 w 15"/>
                <a:gd name="T59" fmla="*/ 2147483647 h 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
                <a:gd name="T91" fmla="*/ 0 h 7"/>
                <a:gd name="T92" fmla="*/ 15 w 15"/>
                <a:gd name="T93" fmla="*/ 7 h 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 h="7">
                  <a:moveTo>
                    <a:pt x="0" y="2"/>
                  </a:moveTo>
                  <a:lnTo>
                    <a:pt x="1" y="4"/>
                  </a:lnTo>
                  <a:lnTo>
                    <a:pt x="2" y="5"/>
                  </a:lnTo>
                  <a:lnTo>
                    <a:pt x="3" y="6"/>
                  </a:lnTo>
                  <a:lnTo>
                    <a:pt x="4" y="7"/>
                  </a:lnTo>
                  <a:lnTo>
                    <a:pt x="5" y="7"/>
                  </a:lnTo>
                  <a:lnTo>
                    <a:pt x="6" y="7"/>
                  </a:lnTo>
                  <a:lnTo>
                    <a:pt x="7" y="7"/>
                  </a:lnTo>
                  <a:lnTo>
                    <a:pt x="8" y="6"/>
                  </a:lnTo>
                  <a:lnTo>
                    <a:pt x="9" y="6"/>
                  </a:lnTo>
                  <a:lnTo>
                    <a:pt x="10" y="4"/>
                  </a:lnTo>
                  <a:lnTo>
                    <a:pt x="11" y="3"/>
                  </a:lnTo>
                  <a:lnTo>
                    <a:pt x="11" y="2"/>
                  </a:lnTo>
                  <a:lnTo>
                    <a:pt x="12" y="1"/>
                  </a:lnTo>
                  <a:lnTo>
                    <a:pt x="13" y="0"/>
                  </a:lnTo>
                  <a:lnTo>
                    <a:pt x="14" y="0"/>
                  </a:lnTo>
                  <a:lnTo>
                    <a:pt x="15" y="0"/>
                  </a:lnTo>
                  <a:lnTo>
                    <a:pt x="13" y="0"/>
                  </a:lnTo>
                  <a:lnTo>
                    <a:pt x="12" y="1"/>
                  </a:lnTo>
                  <a:lnTo>
                    <a:pt x="12" y="2"/>
                  </a:lnTo>
                  <a:lnTo>
                    <a:pt x="11" y="4"/>
                  </a:lnTo>
                  <a:lnTo>
                    <a:pt x="10" y="5"/>
                  </a:lnTo>
                  <a:lnTo>
                    <a:pt x="8" y="7"/>
                  </a:lnTo>
                  <a:lnTo>
                    <a:pt x="7" y="7"/>
                  </a:lnTo>
                  <a:lnTo>
                    <a:pt x="5" y="7"/>
                  </a:lnTo>
                  <a:lnTo>
                    <a:pt x="4" y="7"/>
                  </a:lnTo>
                  <a:lnTo>
                    <a:pt x="3" y="6"/>
                  </a:lnTo>
                  <a:lnTo>
                    <a:pt x="2" y="5"/>
                  </a:lnTo>
                  <a:lnTo>
                    <a:pt x="1" y="4"/>
                  </a:lnTo>
                  <a:lnTo>
                    <a:pt x="0" y="2"/>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4" name="Freeform 137"/>
            <p:cNvSpPr>
              <a:spLocks/>
            </p:cNvSpPr>
            <p:nvPr/>
          </p:nvSpPr>
          <p:spPr bwMode="auto">
            <a:xfrm>
              <a:off x="1292" y="3687"/>
              <a:ext cx="24" cy="42"/>
            </a:xfrm>
            <a:custGeom>
              <a:avLst/>
              <a:gdLst>
                <a:gd name="T0" fmla="*/ 2147483647 w 4"/>
                <a:gd name="T1" fmla="*/ 0 h 7"/>
                <a:gd name="T2" fmla="*/ 2147483647 w 4"/>
                <a:gd name="T3" fmla="*/ 0 h 7"/>
                <a:gd name="T4" fmla="*/ 0 w 4"/>
                <a:gd name="T5" fmla="*/ 2147483647 h 7"/>
                <a:gd name="T6" fmla="*/ 0 w 4"/>
                <a:gd name="T7" fmla="*/ 2147483647 h 7"/>
                <a:gd name="T8" fmla="*/ 0 w 4"/>
                <a:gd name="T9" fmla="*/ 2147483647 h 7"/>
                <a:gd name="T10" fmla="*/ 2147483647 w 4"/>
                <a:gd name="T11" fmla="*/ 2147483647 h 7"/>
                <a:gd name="T12" fmla="*/ 2147483647 w 4"/>
                <a:gd name="T13" fmla="*/ 2147483647 h 7"/>
                <a:gd name="T14" fmla="*/ 2147483647 w 4"/>
                <a:gd name="T15" fmla="*/ 2147483647 h 7"/>
                <a:gd name="T16" fmla="*/ 2147483647 w 4"/>
                <a:gd name="T17" fmla="*/ 2147483647 h 7"/>
                <a:gd name="T18" fmla="*/ 2147483647 w 4"/>
                <a:gd name="T19" fmla="*/ 2147483647 h 7"/>
                <a:gd name="T20" fmla="*/ 2147483647 w 4"/>
                <a:gd name="T21" fmla="*/ 2147483647 h 7"/>
                <a:gd name="T22" fmla="*/ 2147483647 w 4"/>
                <a:gd name="T23" fmla="*/ 2147483647 h 7"/>
                <a:gd name="T24" fmla="*/ 2147483647 w 4"/>
                <a:gd name="T25" fmla="*/ 2147483647 h 7"/>
                <a:gd name="T26" fmla="*/ 2147483647 w 4"/>
                <a:gd name="T27" fmla="*/ 2147483647 h 7"/>
                <a:gd name="T28" fmla="*/ 2147483647 w 4"/>
                <a:gd name="T29" fmla="*/ 2147483647 h 7"/>
                <a:gd name="T30" fmla="*/ 2147483647 w 4"/>
                <a:gd name="T31" fmla="*/ 2147483647 h 7"/>
                <a:gd name="T32" fmla="*/ 2147483647 w 4"/>
                <a:gd name="T33" fmla="*/ 2147483647 h 7"/>
                <a:gd name="T34" fmla="*/ 2147483647 w 4"/>
                <a:gd name="T35" fmla="*/ 2147483647 h 7"/>
                <a:gd name="T36" fmla="*/ 2147483647 w 4"/>
                <a:gd name="T37" fmla="*/ 2147483647 h 7"/>
                <a:gd name="T38" fmla="*/ 2147483647 w 4"/>
                <a:gd name="T39" fmla="*/ 0 h 7"/>
                <a:gd name="T40" fmla="*/ 2147483647 w 4"/>
                <a:gd name="T41" fmla="*/ 0 h 7"/>
                <a:gd name="T42" fmla="*/ 2147483647 w 4"/>
                <a:gd name="T43" fmla="*/ 0 h 7"/>
                <a:gd name="T44" fmla="*/ 2147483647 w 4"/>
                <a:gd name="T45" fmla="*/ 2147483647 h 7"/>
                <a:gd name="T46" fmla="*/ 2147483647 w 4"/>
                <a:gd name="T47" fmla="*/ 2147483647 h 7"/>
                <a:gd name="T48" fmla="*/ 2147483647 w 4"/>
                <a:gd name="T49" fmla="*/ 2147483647 h 7"/>
                <a:gd name="T50" fmla="*/ 2147483647 w 4"/>
                <a:gd name="T51" fmla="*/ 2147483647 h 7"/>
                <a:gd name="T52" fmla="*/ 2147483647 w 4"/>
                <a:gd name="T53" fmla="*/ 2147483647 h 7"/>
                <a:gd name="T54" fmla="*/ 2147483647 w 4"/>
                <a:gd name="T55" fmla="*/ 2147483647 h 7"/>
                <a:gd name="T56" fmla="*/ 2147483647 w 4"/>
                <a:gd name="T57" fmla="*/ 2147483647 h 7"/>
                <a:gd name="T58" fmla="*/ 2147483647 w 4"/>
                <a:gd name="T59" fmla="*/ 2147483647 h 7"/>
                <a:gd name="T60" fmla="*/ 2147483647 w 4"/>
                <a:gd name="T61" fmla="*/ 2147483647 h 7"/>
                <a:gd name="T62" fmla="*/ 2147483647 w 4"/>
                <a:gd name="T63" fmla="*/ 2147483647 h 7"/>
                <a:gd name="T64" fmla="*/ 2147483647 w 4"/>
                <a:gd name="T65" fmla="*/ 2147483647 h 7"/>
                <a:gd name="T66" fmla="*/ 2147483647 w 4"/>
                <a:gd name="T67" fmla="*/ 2147483647 h 7"/>
                <a:gd name="T68" fmla="*/ 2147483647 w 4"/>
                <a:gd name="T69" fmla="*/ 2147483647 h 7"/>
                <a:gd name="T70" fmla="*/ 0 w 4"/>
                <a:gd name="T71" fmla="*/ 2147483647 h 7"/>
                <a:gd name="T72" fmla="*/ 0 w 4"/>
                <a:gd name="T73" fmla="*/ 2147483647 h 7"/>
                <a:gd name="T74" fmla="*/ 2147483647 w 4"/>
                <a:gd name="T75" fmla="*/ 2147483647 h 7"/>
                <a:gd name="T76" fmla="*/ 2147483647 w 4"/>
                <a:gd name="T77" fmla="*/ 0 h 7"/>
                <a:gd name="T78" fmla="*/ 2147483647 w 4"/>
                <a:gd name="T79" fmla="*/ 0 h 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
                <a:gd name="T121" fmla="*/ 0 h 7"/>
                <a:gd name="T122" fmla="*/ 4 w 4"/>
                <a:gd name="T123" fmla="*/ 7 h 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 h="7">
                  <a:moveTo>
                    <a:pt x="1" y="0"/>
                  </a:moveTo>
                  <a:lnTo>
                    <a:pt x="1" y="0"/>
                  </a:lnTo>
                  <a:lnTo>
                    <a:pt x="0" y="1"/>
                  </a:lnTo>
                  <a:lnTo>
                    <a:pt x="0" y="2"/>
                  </a:lnTo>
                  <a:lnTo>
                    <a:pt x="0" y="3"/>
                  </a:lnTo>
                  <a:lnTo>
                    <a:pt x="1" y="4"/>
                  </a:lnTo>
                  <a:lnTo>
                    <a:pt x="1" y="5"/>
                  </a:lnTo>
                  <a:lnTo>
                    <a:pt x="1" y="6"/>
                  </a:lnTo>
                  <a:lnTo>
                    <a:pt x="2" y="7"/>
                  </a:lnTo>
                  <a:lnTo>
                    <a:pt x="3" y="7"/>
                  </a:lnTo>
                  <a:lnTo>
                    <a:pt x="4" y="6"/>
                  </a:lnTo>
                  <a:lnTo>
                    <a:pt x="4" y="5"/>
                  </a:lnTo>
                  <a:lnTo>
                    <a:pt x="4" y="4"/>
                  </a:lnTo>
                  <a:lnTo>
                    <a:pt x="4" y="3"/>
                  </a:lnTo>
                  <a:lnTo>
                    <a:pt x="3" y="2"/>
                  </a:lnTo>
                  <a:lnTo>
                    <a:pt x="3" y="1"/>
                  </a:lnTo>
                  <a:lnTo>
                    <a:pt x="3" y="0"/>
                  </a:lnTo>
                  <a:lnTo>
                    <a:pt x="2" y="0"/>
                  </a:lnTo>
                  <a:lnTo>
                    <a:pt x="3" y="1"/>
                  </a:lnTo>
                  <a:lnTo>
                    <a:pt x="3" y="2"/>
                  </a:lnTo>
                  <a:lnTo>
                    <a:pt x="4" y="3"/>
                  </a:lnTo>
                  <a:lnTo>
                    <a:pt x="4" y="4"/>
                  </a:lnTo>
                  <a:lnTo>
                    <a:pt x="4" y="5"/>
                  </a:lnTo>
                  <a:lnTo>
                    <a:pt x="4" y="6"/>
                  </a:lnTo>
                  <a:lnTo>
                    <a:pt x="3" y="7"/>
                  </a:lnTo>
                  <a:lnTo>
                    <a:pt x="2" y="7"/>
                  </a:lnTo>
                  <a:lnTo>
                    <a:pt x="2" y="6"/>
                  </a:lnTo>
                  <a:lnTo>
                    <a:pt x="1" y="5"/>
                  </a:lnTo>
                  <a:lnTo>
                    <a:pt x="1" y="4"/>
                  </a:lnTo>
                  <a:lnTo>
                    <a:pt x="0" y="3"/>
                  </a:lnTo>
                  <a:lnTo>
                    <a:pt x="0" y="2"/>
                  </a:lnTo>
                  <a:lnTo>
                    <a:pt x="1" y="1"/>
                  </a:lnTo>
                  <a:lnTo>
                    <a:pt x="1"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5" name="Freeform 138"/>
            <p:cNvSpPr>
              <a:spLocks/>
            </p:cNvSpPr>
            <p:nvPr/>
          </p:nvSpPr>
          <p:spPr bwMode="auto">
            <a:xfrm>
              <a:off x="1298" y="3687"/>
              <a:ext cx="12" cy="42"/>
            </a:xfrm>
            <a:custGeom>
              <a:avLst/>
              <a:gdLst>
                <a:gd name="T0" fmla="*/ 2147483647 w 2"/>
                <a:gd name="T1" fmla="*/ 2147483647 h 7"/>
                <a:gd name="T2" fmla="*/ 2147483647 w 2"/>
                <a:gd name="T3" fmla="*/ 2147483647 h 7"/>
                <a:gd name="T4" fmla="*/ 2147483647 w 2"/>
                <a:gd name="T5" fmla="*/ 2147483647 h 7"/>
                <a:gd name="T6" fmla="*/ 2147483647 w 2"/>
                <a:gd name="T7" fmla="*/ 2147483647 h 7"/>
                <a:gd name="T8" fmla="*/ 2147483647 w 2"/>
                <a:gd name="T9" fmla="*/ 2147483647 h 7"/>
                <a:gd name="T10" fmla="*/ 2147483647 w 2"/>
                <a:gd name="T11" fmla="*/ 2147483647 h 7"/>
                <a:gd name="T12" fmla="*/ 2147483647 w 2"/>
                <a:gd name="T13" fmla="*/ 2147483647 h 7"/>
                <a:gd name="T14" fmla="*/ 2147483647 w 2"/>
                <a:gd name="T15" fmla="*/ 2147483647 h 7"/>
                <a:gd name="T16" fmla="*/ 0 w 2"/>
                <a:gd name="T17" fmla="*/ 2147483647 h 7"/>
                <a:gd name="T18" fmla="*/ 0 w 2"/>
                <a:gd name="T19" fmla="*/ 2147483647 h 7"/>
                <a:gd name="T20" fmla="*/ 0 w 2"/>
                <a:gd name="T21" fmla="*/ 2147483647 h 7"/>
                <a:gd name="T22" fmla="*/ 0 w 2"/>
                <a:gd name="T23" fmla="*/ 2147483647 h 7"/>
                <a:gd name="T24" fmla="*/ 0 w 2"/>
                <a:gd name="T25" fmla="*/ 2147483647 h 7"/>
                <a:gd name="T26" fmla="*/ 0 w 2"/>
                <a:gd name="T27" fmla="*/ 0 h 7"/>
                <a:gd name="T28" fmla="*/ 0 w 2"/>
                <a:gd name="T29" fmla="*/ 0 h 7"/>
                <a:gd name="T30" fmla="*/ 0 w 2"/>
                <a:gd name="T31" fmla="*/ 0 h 7"/>
                <a:gd name="T32" fmla="*/ 2147483647 w 2"/>
                <a:gd name="T33" fmla="*/ 0 h 7"/>
                <a:gd name="T34" fmla="*/ 2147483647 w 2"/>
                <a:gd name="T35" fmla="*/ 0 h 7"/>
                <a:gd name="T36" fmla="*/ 2147483647 w 2"/>
                <a:gd name="T37" fmla="*/ 2147483647 h 7"/>
                <a:gd name="T38" fmla="*/ 2147483647 w 2"/>
                <a:gd name="T39" fmla="*/ 2147483647 h 7"/>
                <a:gd name="T40" fmla="*/ 2147483647 w 2"/>
                <a:gd name="T41" fmla="*/ 2147483647 h 7"/>
                <a:gd name="T42" fmla="*/ 2147483647 w 2"/>
                <a:gd name="T43" fmla="*/ 2147483647 h 7"/>
                <a:gd name="T44" fmla="*/ 2147483647 w 2"/>
                <a:gd name="T45" fmla="*/ 2147483647 h 7"/>
                <a:gd name="T46" fmla="*/ 2147483647 w 2"/>
                <a:gd name="T47" fmla="*/ 2147483647 h 7"/>
                <a:gd name="T48" fmla="*/ 2147483647 w 2"/>
                <a:gd name="T49" fmla="*/ 2147483647 h 7"/>
                <a:gd name="T50" fmla="*/ 2147483647 w 2"/>
                <a:gd name="T51" fmla="*/ 2147483647 h 7"/>
                <a:gd name="T52" fmla="*/ 2147483647 w 2"/>
                <a:gd name="T53" fmla="*/ 2147483647 h 7"/>
                <a:gd name="T54" fmla="*/ 2147483647 w 2"/>
                <a:gd name="T55" fmla="*/ 2147483647 h 7"/>
                <a:gd name="T56" fmla="*/ 2147483647 w 2"/>
                <a:gd name="T57" fmla="*/ 2147483647 h 7"/>
                <a:gd name="T58" fmla="*/ 2147483647 w 2"/>
                <a:gd name="T59" fmla="*/ 2147483647 h 7"/>
                <a:gd name="T60" fmla="*/ 2147483647 w 2"/>
                <a:gd name="T61" fmla="*/ 2147483647 h 7"/>
                <a:gd name="T62" fmla="*/ 0 w 2"/>
                <a:gd name="T63" fmla="*/ 2147483647 h 7"/>
                <a:gd name="T64" fmla="*/ 0 w 2"/>
                <a:gd name="T65" fmla="*/ 2147483647 h 7"/>
                <a:gd name="T66" fmla="*/ 0 w 2"/>
                <a:gd name="T67" fmla="*/ 2147483647 h 7"/>
                <a:gd name="T68" fmla="*/ 0 w 2"/>
                <a:gd name="T69" fmla="*/ 2147483647 h 7"/>
                <a:gd name="T70" fmla="*/ 0 w 2"/>
                <a:gd name="T71" fmla="*/ 2147483647 h 7"/>
                <a:gd name="T72" fmla="*/ 2147483647 w 2"/>
                <a:gd name="T73" fmla="*/ 2147483647 h 7"/>
                <a:gd name="T74" fmla="*/ 2147483647 w 2"/>
                <a:gd name="T75" fmla="*/ 2147483647 h 7"/>
                <a:gd name="T76" fmla="*/ 2147483647 w 2"/>
                <a:gd name="T77" fmla="*/ 2147483647 h 7"/>
                <a:gd name="T78" fmla="*/ 2147483647 w 2"/>
                <a:gd name="T79" fmla="*/ 2147483647 h 7"/>
                <a:gd name="T80" fmla="*/ 2147483647 w 2"/>
                <a:gd name="T81" fmla="*/ 2147483647 h 7"/>
                <a:gd name="T82" fmla="*/ 2147483647 w 2"/>
                <a:gd name="T83" fmla="*/ 2147483647 h 7"/>
                <a:gd name="T84" fmla="*/ 2147483647 w 2"/>
                <a:gd name="T85" fmla="*/ 2147483647 h 7"/>
                <a:gd name="T86" fmla="*/ 2147483647 w 2"/>
                <a:gd name="T87" fmla="*/ 2147483647 h 7"/>
                <a:gd name="T88" fmla="*/ 2147483647 w 2"/>
                <a:gd name="T89" fmla="*/ 2147483647 h 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
                <a:gd name="T136" fmla="*/ 0 h 7"/>
                <a:gd name="T137" fmla="*/ 2 w 2"/>
                <a:gd name="T138" fmla="*/ 7 h 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 h="7">
                  <a:moveTo>
                    <a:pt x="2" y="5"/>
                  </a:moveTo>
                  <a:lnTo>
                    <a:pt x="2" y="5"/>
                  </a:lnTo>
                  <a:lnTo>
                    <a:pt x="2" y="6"/>
                  </a:lnTo>
                  <a:lnTo>
                    <a:pt x="2" y="7"/>
                  </a:lnTo>
                  <a:lnTo>
                    <a:pt x="1" y="7"/>
                  </a:lnTo>
                  <a:lnTo>
                    <a:pt x="1" y="6"/>
                  </a:lnTo>
                  <a:lnTo>
                    <a:pt x="0" y="5"/>
                  </a:lnTo>
                  <a:lnTo>
                    <a:pt x="0" y="4"/>
                  </a:lnTo>
                  <a:lnTo>
                    <a:pt x="0" y="3"/>
                  </a:lnTo>
                  <a:lnTo>
                    <a:pt x="0" y="2"/>
                  </a:lnTo>
                  <a:lnTo>
                    <a:pt x="0" y="1"/>
                  </a:lnTo>
                  <a:lnTo>
                    <a:pt x="0" y="0"/>
                  </a:lnTo>
                  <a:lnTo>
                    <a:pt x="1" y="0"/>
                  </a:lnTo>
                  <a:lnTo>
                    <a:pt x="1" y="1"/>
                  </a:lnTo>
                  <a:lnTo>
                    <a:pt x="2" y="1"/>
                  </a:lnTo>
                  <a:lnTo>
                    <a:pt x="2" y="2"/>
                  </a:lnTo>
                  <a:lnTo>
                    <a:pt x="2" y="3"/>
                  </a:lnTo>
                  <a:lnTo>
                    <a:pt x="2" y="2"/>
                  </a:lnTo>
                  <a:lnTo>
                    <a:pt x="2" y="3"/>
                  </a:lnTo>
                  <a:lnTo>
                    <a:pt x="1" y="2"/>
                  </a:lnTo>
                  <a:lnTo>
                    <a:pt x="2" y="3"/>
                  </a:lnTo>
                  <a:lnTo>
                    <a:pt x="1" y="2"/>
                  </a:lnTo>
                  <a:lnTo>
                    <a:pt x="1" y="3"/>
                  </a:lnTo>
                  <a:lnTo>
                    <a:pt x="1" y="2"/>
                  </a:lnTo>
                  <a:lnTo>
                    <a:pt x="1" y="3"/>
                  </a:lnTo>
                  <a:lnTo>
                    <a:pt x="0" y="2"/>
                  </a:lnTo>
                  <a:lnTo>
                    <a:pt x="0" y="3"/>
                  </a:lnTo>
                  <a:lnTo>
                    <a:pt x="0" y="4"/>
                  </a:lnTo>
                  <a:lnTo>
                    <a:pt x="0" y="5"/>
                  </a:lnTo>
                  <a:lnTo>
                    <a:pt x="1" y="4"/>
                  </a:lnTo>
                  <a:lnTo>
                    <a:pt x="1" y="5"/>
                  </a:lnTo>
                  <a:lnTo>
                    <a:pt x="1" y="4"/>
                  </a:lnTo>
                  <a:lnTo>
                    <a:pt x="1" y="5"/>
                  </a:lnTo>
                  <a:lnTo>
                    <a:pt x="1" y="4"/>
                  </a:lnTo>
                  <a:lnTo>
                    <a:pt x="1" y="6"/>
                  </a:lnTo>
                  <a:lnTo>
                    <a:pt x="2" y="4"/>
                  </a:lnTo>
                  <a:lnTo>
                    <a:pt x="2" y="6"/>
                  </a:lnTo>
                  <a:lnTo>
                    <a:pt x="2" y="5"/>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6" name="Freeform 139"/>
            <p:cNvSpPr>
              <a:spLocks/>
            </p:cNvSpPr>
            <p:nvPr/>
          </p:nvSpPr>
          <p:spPr bwMode="auto">
            <a:xfrm>
              <a:off x="1310" y="3705"/>
              <a:ext cx="6" cy="24"/>
            </a:xfrm>
            <a:custGeom>
              <a:avLst/>
              <a:gdLst>
                <a:gd name="T0" fmla="*/ 0 w 1"/>
                <a:gd name="T1" fmla="*/ 0 h 4"/>
                <a:gd name="T2" fmla="*/ 2147483647 w 1"/>
                <a:gd name="T3" fmla="*/ 2147483647 h 4"/>
                <a:gd name="T4" fmla="*/ 2147483647 w 1"/>
                <a:gd name="T5" fmla="*/ 2147483647 h 4"/>
                <a:gd name="T6" fmla="*/ 0 w 1"/>
                <a:gd name="T7" fmla="*/ 2147483647 h 4"/>
                <a:gd name="T8" fmla="*/ 0 w 1"/>
                <a:gd name="T9" fmla="*/ 2147483647 h 4"/>
                <a:gd name="T10" fmla="*/ 0 w 1"/>
                <a:gd name="T11" fmla="*/ 2147483647 h 4"/>
                <a:gd name="T12" fmla="*/ 0 w 1"/>
                <a:gd name="T13" fmla="*/ 2147483647 h 4"/>
                <a:gd name="T14" fmla="*/ 0 w 1"/>
                <a:gd name="T15" fmla="*/ 2147483647 h 4"/>
                <a:gd name="T16" fmla="*/ 0 w 1"/>
                <a:gd name="T17" fmla="*/ 2147483647 h 4"/>
                <a:gd name="T18" fmla="*/ 0 w 1"/>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
                <a:gd name="T31" fmla="*/ 0 h 4"/>
                <a:gd name="T32" fmla="*/ 1 w 1"/>
                <a:gd name="T33" fmla="*/ 4 h 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 h="4">
                  <a:moveTo>
                    <a:pt x="0" y="0"/>
                  </a:moveTo>
                  <a:lnTo>
                    <a:pt x="1" y="1"/>
                  </a:lnTo>
                  <a:lnTo>
                    <a:pt x="1" y="2"/>
                  </a:lnTo>
                  <a:lnTo>
                    <a:pt x="0" y="2"/>
                  </a:lnTo>
                  <a:lnTo>
                    <a:pt x="0" y="3"/>
                  </a:lnTo>
                  <a:lnTo>
                    <a:pt x="0" y="4"/>
                  </a:lnTo>
                  <a:lnTo>
                    <a:pt x="0" y="3"/>
                  </a:lnTo>
                  <a:lnTo>
                    <a:pt x="0" y="1"/>
                  </a:lnTo>
                  <a:lnTo>
                    <a:pt x="0"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7" name="Freeform 140"/>
            <p:cNvSpPr>
              <a:spLocks/>
            </p:cNvSpPr>
            <p:nvPr/>
          </p:nvSpPr>
          <p:spPr bwMode="auto">
            <a:xfrm>
              <a:off x="1208" y="3681"/>
              <a:ext cx="36" cy="30"/>
            </a:xfrm>
            <a:custGeom>
              <a:avLst/>
              <a:gdLst>
                <a:gd name="T0" fmla="*/ 0 w 6"/>
                <a:gd name="T1" fmla="*/ 2147483647 h 5"/>
                <a:gd name="T2" fmla="*/ 0 w 6"/>
                <a:gd name="T3" fmla="*/ 2147483647 h 5"/>
                <a:gd name="T4" fmla="*/ 2147483647 w 6"/>
                <a:gd name="T5" fmla="*/ 2147483647 h 5"/>
                <a:gd name="T6" fmla="*/ 2147483647 w 6"/>
                <a:gd name="T7" fmla="*/ 2147483647 h 5"/>
                <a:gd name="T8" fmla="*/ 2147483647 w 6"/>
                <a:gd name="T9" fmla="*/ 2147483647 h 5"/>
                <a:gd name="T10" fmla="*/ 2147483647 w 6"/>
                <a:gd name="T11" fmla="*/ 2147483647 h 5"/>
                <a:gd name="T12" fmla="*/ 2147483647 w 6"/>
                <a:gd name="T13" fmla="*/ 2147483647 h 5"/>
                <a:gd name="T14" fmla="*/ 2147483647 w 6"/>
                <a:gd name="T15" fmla="*/ 2147483647 h 5"/>
                <a:gd name="T16" fmla="*/ 2147483647 w 6"/>
                <a:gd name="T17" fmla="*/ 2147483647 h 5"/>
                <a:gd name="T18" fmla="*/ 2147483647 w 6"/>
                <a:gd name="T19" fmla="*/ 2147483647 h 5"/>
                <a:gd name="T20" fmla="*/ 2147483647 w 6"/>
                <a:gd name="T21" fmla="*/ 2147483647 h 5"/>
                <a:gd name="T22" fmla="*/ 2147483647 w 6"/>
                <a:gd name="T23" fmla="*/ 2147483647 h 5"/>
                <a:gd name="T24" fmla="*/ 2147483647 w 6"/>
                <a:gd name="T25" fmla="*/ 2147483647 h 5"/>
                <a:gd name="T26" fmla="*/ 2147483647 w 6"/>
                <a:gd name="T27" fmla="*/ 2147483647 h 5"/>
                <a:gd name="T28" fmla="*/ 2147483647 w 6"/>
                <a:gd name="T29" fmla="*/ 2147483647 h 5"/>
                <a:gd name="T30" fmla="*/ 2147483647 w 6"/>
                <a:gd name="T31" fmla="*/ 2147483647 h 5"/>
                <a:gd name="T32" fmla="*/ 2147483647 w 6"/>
                <a:gd name="T33" fmla="*/ 2147483647 h 5"/>
                <a:gd name="T34" fmla="*/ 2147483647 w 6"/>
                <a:gd name="T35" fmla="*/ 2147483647 h 5"/>
                <a:gd name="T36" fmla="*/ 2147483647 w 6"/>
                <a:gd name="T37" fmla="*/ 2147483647 h 5"/>
                <a:gd name="T38" fmla="*/ 2147483647 w 6"/>
                <a:gd name="T39" fmla="*/ 2147483647 h 5"/>
                <a:gd name="T40" fmla="*/ 2147483647 w 6"/>
                <a:gd name="T41" fmla="*/ 2147483647 h 5"/>
                <a:gd name="T42" fmla="*/ 2147483647 w 6"/>
                <a:gd name="T43" fmla="*/ 2147483647 h 5"/>
                <a:gd name="T44" fmla="*/ 2147483647 w 6"/>
                <a:gd name="T45" fmla="*/ 2147483647 h 5"/>
                <a:gd name="T46" fmla="*/ 2147483647 w 6"/>
                <a:gd name="T47" fmla="*/ 2147483647 h 5"/>
                <a:gd name="T48" fmla="*/ 2147483647 w 6"/>
                <a:gd name="T49" fmla="*/ 2147483647 h 5"/>
                <a:gd name="T50" fmla="*/ 2147483647 w 6"/>
                <a:gd name="T51" fmla="*/ 2147483647 h 5"/>
                <a:gd name="T52" fmla="*/ 2147483647 w 6"/>
                <a:gd name="T53" fmla="*/ 2147483647 h 5"/>
                <a:gd name="T54" fmla="*/ 2147483647 w 6"/>
                <a:gd name="T55" fmla="*/ 2147483647 h 5"/>
                <a:gd name="T56" fmla="*/ 2147483647 w 6"/>
                <a:gd name="T57" fmla="*/ 2147483647 h 5"/>
                <a:gd name="T58" fmla="*/ 2147483647 w 6"/>
                <a:gd name="T59" fmla="*/ 0 h 5"/>
                <a:gd name="T60" fmla="*/ 2147483647 w 6"/>
                <a:gd name="T61" fmla="*/ 2147483647 h 5"/>
                <a:gd name="T62" fmla="*/ 2147483647 w 6"/>
                <a:gd name="T63" fmla="*/ 0 h 5"/>
                <a:gd name="T64" fmla="*/ 2147483647 w 6"/>
                <a:gd name="T65" fmla="*/ 0 h 5"/>
                <a:gd name="T66" fmla="*/ 2147483647 w 6"/>
                <a:gd name="T67" fmla="*/ 0 h 5"/>
                <a:gd name="T68" fmla="*/ 2147483647 w 6"/>
                <a:gd name="T69" fmla="*/ 2147483647 h 5"/>
                <a:gd name="T70" fmla="*/ 2147483647 w 6"/>
                <a:gd name="T71" fmla="*/ 2147483647 h 5"/>
                <a:gd name="T72" fmla="*/ 2147483647 w 6"/>
                <a:gd name="T73" fmla="*/ 2147483647 h 5"/>
                <a:gd name="T74" fmla="*/ 2147483647 w 6"/>
                <a:gd name="T75" fmla="*/ 2147483647 h 5"/>
                <a:gd name="T76" fmla="*/ 2147483647 w 6"/>
                <a:gd name="T77" fmla="*/ 2147483647 h 5"/>
                <a:gd name="T78" fmla="*/ 2147483647 w 6"/>
                <a:gd name="T79" fmla="*/ 2147483647 h 5"/>
                <a:gd name="T80" fmla="*/ 2147483647 w 6"/>
                <a:gd name="T81" fmla="*/ 2147483647 h 5"/>
                <a:gd name="T82" fmla="*/ 2147483647 w 6"/>
                <a:gd name="T83" fmla="*/ 2147483647 h 5"/>
                <a:gd name="T84" fmla="*/ 2147483647 w 6"/>
                <a:gd name="T85" fmla="*/ 2147483647 h 5"/>
                <a:gd name="T86" fmla="*/ 2147483647 w 6"/>
                <a:gd name="T87" fmla="*/ 2147483647 h 5"/>
                <a:gd name="T88" fmla="*/ 0 w 6"/>
                <a:gd name="T89" fmla="*/ 2147483647 h 5"/>
                <a:gd name="T90" fmla="*/ 0 w 6"/>
                <a:gd name="T91" fmla="*/ 2147483647 h 5"/>
                <a:gd name="T92" fmla="*/ 0 w 6"/>
                <a:gd name="T93" fmla="*/ 2147483647 h 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
                <a:gd name="T142" fmla="*/ 0 h 5"/>
                <a:gd name="T143" fmla="*/ 6 w 6"/>
                <a:gd name="T144" fmla="*/ 5 h 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 h="5">
                  <a:moveTo>
                    <a:pt x="0" y="3"/>
                  </a:moveTo>
                  <a:lnTo>
                    <a:pt x="0" y="3"/>
                  </a:lnTo>
                  <a:lnTo>
                    <a:pt x="1" y="3"/>
                  </a:lnTo>
                  <a:lnTo>
                    <a:pt x="2" y="3"/>
                  </a:lnTo>
                  <a:lnTo>
                    <a:pt x="3" y="3"/>
                  </a:lnTo>
                  <a:lnTo>
                    <a:pt x="3" y="4"/>
                  </a:lnTo>
                  <a:lnTo>
                    <a:pt x="3" y="3"/>
                  </a:lnTo>
                  <a:lnTo>
                    <a:pt x="4" y="2"/>
                  </a:lnTo>
                  <a:lnTo>
                    <a:pt x="4" y="3"/>
                  </a:lnTo>
                  <a:lnTo>
                    <a:pt x="4" y="4"/>
                  </a:lnTo>
                  <a:lnTo>
                    <a:pt x="5" y="5"/>
                  </a:lnTo>
                  <a:lnTo>
                    <a:pt x="5" y="4"/>
                  </a:lnTo>
                  <a:lnTo>
                    <a:pt x="5" y="3"/>
                  </a:lnTo>
                  <a:lnTo>
                    <a:pt x="4" y="3"/>
                  </a:lnTo>
                  <a:lnTo>
                    <a:pt x="4" y="2"/>
                  </a:lnTo>
                  <a:lnTo>
                    <a:pt x="5" y="2"/>
                  </a:lnTo>
                  <a:lnTo>
                    <a:pt x="5" y="3"/>
                  </a:lnTo>
                  <a:lnTo>
                    <a:pt x="5" y="1"/>
                  </a:lnTo>
                  <a:lnTo>
                    <a:pt x="5" y="0"/>
                  </a:lnTo>
                  <a:lnTo>
                    <a:pt x="6" y="1"/>
                  </a:lnTo>
                  <a:lnTo>
                    <a:pt x="6" y="0"/>
                  </a:lnTo>
                  <a:lnTo>
                    <a:pt x="5" y="0"/>
                  </a:lnTo>
                  <a:lnTo>
                    <a:pt x="5" y="1"/>
                  </a:lnTo>
                  <a:lnTo>
                    <a:pt x="4" y="2"/>
                  </a:lnTo>
                  <a:lnTo>
                    <a:pt x="3" y="2"/>
                  </a:lnTo>
                  <a:lnTo>
                    <a:pt x="3" y="3"/>
                  </a:lnTo>
                  <a:lnTo>
                    <a:pt x="3" y="2"/>
                  </a:lnTo>
                  <a:lnTo>
                    <a:pt x="2" y="3"/>
                  </a:lnTo>
                  <a:lnTo>
                    <a:pt x="1" y="3"/>
                  </a:lnTo>
                  <a:lnTo>
                    <a:pt x="0" y="3"/>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8" name="Freeform 141"/>
            <p:cNvSpPr>
              <a:spLocks/>
            </p:cNvSpPr>
            <p:nvPr/>
          </p:nvSpPr>
          <p:spPr bwMode="auto">
            <a:xfrm>
              <a:off x="1196" y="3639"/>
              <a:ext cx="84" cy="48"/>
            </a:xfrm>
            <a:custGeom>
              <a:avLst/>
              <a:gdLst>
                <a:gd name="T0" fmla="*/ 0 w 14"/>
                <a:gd name="T1" fmla="*/ 2147483647 h 8"/>
                <a:gd name="T2" fmla="*/ 2147483647 w 14"/>
                <a:gd name="T3" fmla="*/ 2147483647 h 8"/>
                <a:gd name="T4" fmla="*/ 2147483647 w 14"/>
                <a:gd name="T5" fmla="*/ 2147483647 h 8"/>
                <a:gd name="T6" fmla="*/ 2147483647 w 14"/>
                <a:gd name="T7" fmla="*/ 2147483647 h 8"/>
                <a:gd name="T8" fmla="*/ 2147483647 w 14"/>
                <a:gd name="T9" fmla="*/ 2147483647 h 8"/>
                <a:gd name="T10" fmla="*/ 2147483647 w 14"/>
                <a:gd name="T11" fmla="*/ 2147483647 h 8"/>
                <a:gd name="T12" fmla="*/ 2147483647 w 14"/>
                <a:gd name="T13" fmla="*/ 2147483647 h 8"/>
                <a:gd name="T14" fmla="*/ 2147483647 w 14"/>
                <a:gd name="T15" fmla="*/ 2147483647 h 8"/>
                <a:gd name="T16" fmla="*/ 2147483647 w 14"/>
                <a:gd name="T17" fmla="*/ 2147483647 h 8"/>
                <a:gd name="T18" fmla="*/ 2147483647 w 14"/>
                <a:gd name="T19" fmla="*/ 2147483647 h 8"/>
                <a:gd name="T20" fmla="*/ 2147483647 w 14"/>
                <a:gd name="T21" fmla="*/ 2147483647 h 8"/>
                <a:gd name="T22" fmla="*/ 2147483647 w 14"/>
                <a:gd name="T23" fmla="*/ 2147483647 h 8"/>
                <a:gd name="T24" fmla="*/ 2147483647 w 14"/>
                <a:gd name="T25" fmla="*/ 2147483647 h 8"/>
                <a:gd name="T26" fmla="*/ 2147483647 w 14"/>
                <a:gd name="T27" fmla="*/ 2147483647 h 8"/>
                <a:gd name="T28" fmla="*/ 2147483647 w 14"/>
                <a:gd name="T29" fmla="*/ 2147483647 h 8"/>
                <a:gd name="T30" fmla="*/ 2147483647 w 14"/>
                <a:gd name="T31" fmla="*/ 2147483647 h 8"/>
                <a:gd name="T32" fmla="*/ 2147483647 w 14"/>
                <a:gd name="T33" fmla="*/ 2147483647 h 8"/>
                <a:gd name="T34" fmla="*/ 2147483647 w 14"/>
                <a:gd name="T35" fmla="*/ 2147483647 h 8"/>
                <a:gd name="T36" fmla="*/ 2147483647 w 14"/>
                <a:gd name="T37" fmla="*/ 2147483647 h 8"/>
                <a:gd name="T38" fmla="*/ 2147483647 w 14"/>
                <a:gd name="T39" fmla="*/ 2147483647 h 8"/>
                <a:gd name="T40" fmla="*/ 2147483647 w 14"/>
                <a:gd name="T41" fmla="*/ 2147483647 h 8"/>
                <a:gd name="T42" fmla="*/ 2147483647 w 14"/>
                <a:gd name="T43" fmla="*/ 0 h 8"/>
                <a:gd name="T44" fmla="*/ 2147483647 w 14"/>
                <a:gd name="T45" fmla="*/ 0 h 8"/>
                <a:gd name="T46" fmla="*/ 2147483647 w 14"/>
                <a:gd name="T47" fmla="*/ 0 h 8"/>
                <a:gd name="T48" fmla="*/ 2147483647 w 14"/>
                <a:gd name="T49" fmla="*/ 2147483647 h 8"/>
                <a:gd name="T50" fmla="*/ 2147483647 w 14"/>
                <a:gd name="T51" fmla="*/ 2147483647 h 8"/>
                <a:gd name="T52" fmla="*/ 2147483647 w 14"/>
                <a:gd name="T53" fmla="*/ 2147483647 h 8"/>
                <a:gd name="T54" fmla="*/ 2147483647 w 14"/>
                <a:gd name="T55" fmla="*/ 2147483647 h 8"/>
                <a:gd name="T56" fmla="*/ 2147483647 w 14"/>
                <a:gd name="T57" fmla="*/ 2147483647 h 8"/>
                <a:gd name="T58" fmla="*/ 2147483647 w 14"/>
                <a:gd name="T59" fmla="*/ 2147483647 h 8"/>
                <a:gd name="T60" fmla="*/ 2147483647 w 14"/>
                <a:gd name="T61" fmla="*/ 2147483647 h 8"/>
                <a:gd name="T62" fmla="*/ 2147483647 w 14"/>
                <a:gd name="T63" fmla="*/ 2147483647 h 8"/>
                <a:gd name="T64" fmla="*/ 2147483647 w 14"/>
                <a:gd name="T65" fmla="*/ 2147483647 h 8"/>
                <a:gd name="T66" fmla="*/ 2147483647 w 14"/>
                <a:gd name="T67" fmla="*/ 2147483647 h 8"/>
                <a:gd name="T68" fmla="*/ 2147483647 w 14"/>
                <a:gd name="T69" fmla="*/ 2147483647 h 8"/>
                <a:gd name="T70" fmla="*/ 2147483647 w 14"/>
                <a:gd name="T71" fmla="*/ 2147483647 h 8"/>
                <a:gd name="T72" fmla="*/ 2147483647 w 14"/>
                <a:gd name="T73" fmla="*/ 2147483647 h 8"/>
                <a:gd name="T74" fmla="*/ 2147483647 w 14"/>
                <a:gd name="T75" fmla="*/ 2147483647 h 8"/>
                <a:gd name="T76" fmla="*/ 2147483647 w 14"/>
                <a:gd name="T77" fmla="*/ 2147483647 h 8"/>
                <a:gd name="T78" fmla="*/ 2147483647 w 14"/>
                <a:gd name="T79" fmla="*/ 2147483647 h 8"/>
                <a:gd name="T80" fmla="*/ 2147483647 w 14"/>
                <a:gd name="T81" fmla="*/ 2147483647 h 8"/>
                <a:gd name="T82" fmla="*/ 2147483647 w 14"/>
                <a:gd name="T83" fmla="*/ 2147483647 h 8"/>
                <a:gd name="T84" fmla="*/ 2147483647 w 14"/>
                <a:gd name="T85" fmla="*/ 2147483647 h 8"/>
                <a:gd name="T86" fmla="*/ 0 w 14"/>
                <a:gd name="T87" fmla="*/ 2147483647 h 8"/>
                <a:gd name="T88" fmla="*/ 0 w 14"/>
                <a:gd name="T89" fmla="*/ 2147483647 h 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
                <a:gd name="T136" fmla="*/ 0 h 8"/>
                <a:gd name="T137" fmla="*/ 14 w 14"/>
                <a:gd name="T138" fmla="*/ 8 h 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 h="8">
                  <a:moveTo>
                    <a:pt x="0" y="8"/>
                  </a:moveTo>
                  <a:lnTo>
                    <a:pt x="2" y="8"/>
                  </a:lnTo>
                  <a:lnTo>
                    <a:pt x="4" y="7"/>
                  </a:lnTo>
                  <a:lnTo>
                    <a:pt x="6" y="6"/>
                  </a:lnTo>
                  <a:lnTo>
                    <a:pt x="7" y="5"/>
                  </a:lnTo>
                  <a:lnTo>
                    <a:pt x="8" y="5"/>
                  </a:lnTo>
                  <a:lnTo>
                    <a:pt x="9" y="4"/>
                  </a:lnTo>
                  <a:lnTo>
                    <a:pt x="11" y="4"/>
                  </a:lnTo>
                  <a:lnTo>
                    <a:pt x="12" y="3"/>
                  </a:lnTo>
                  <a:lnTo>
                    <a:pt x="13" y="3"/>
                  </a:lnTo>
                  <a:lnTo>
                    <a:pt x="13" y="2"/>
                  </a:lnTo>
                  <a:lnTo>
                    <a:pt x="13" y="3"/>
                  </a:lnTo>
                  <a:lnTo>
                    <a:pt x="13" y="2"/>
                  </a:lnTo>
                  <a:lnTo>
                    <a:pt x="14" y="1"/>
                  </a:lnTo>
                  <a:lnTo>
                    <a:pt x="13" y="2"/>
                  </a:lnTo>
                  <a:lnTo>
                    <a:pt x="13" y="1"/>
                  </a:lnTo>
                  <a:lnTo>
                    <a:pt x="13" y="0"/>
                  </a:lnTo>
                  <a:lnTo>
                    <a:pt x="13" y="1"/>
                  </a:lnTo>
                  <a:lnTo>
                    <a:pt x="12" y="1"/>
                  </a:lnTo>
                  <a:lnTo>
                    <a:pt x="13" y="1"/>
                  </a:lnTo>
                  <a:lnTo>
                    <a:pt x="13" y="2"/>
                  </a:lnTo>
                  <a:lnTo>
                    <a:pt x="13" y="3"/>
                  </a:lnTo>
                  <a:lnTo>
                    <a:pt x="12" y="3"/>
                  </a:lnTo>
                  <a:lnTo>
                    <a:pt x="11" y="3"/>
                  </a:lnTo>
                  <a:lnTo>
                    <a:pt x="10" y="4"/>
                  </a:lnTo>
                  <a:lnTo>
                    <a:pt x="9" y="4"/>
                  </a:lnTo>
                  <a:lnTo>
                    <a:pt x="8" y="4"/>
                  </a:lnTo>
                  <a:lnTo>
                    <a:pt x="7" y="5"/>
                  </a:lnTo>
                  <a:lnTo>
                    <a:pt x="7" y="6"/>
                  </a:lnTo>
                  <a:lnTo>
                    <a:pt x="5" y="6"/>
                  </a:lnTo>
                  <a:lnTo>
                    <a:pt x="3" y="7"/>
                  </a:lnTo>
                  <a:lnTo>
                    <a:pt x="0" y="8"/>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89" name="Freeform 142"/>
            <p:cNvSpPr>
              <a:spLocks/>
            </p:cNvSpPr>
            <p:nvPr/>
          </p:nvSpPr>
          <p:spPr bwMode="auto">
            <a:xfrm>
              <a:off x="1274" y="3621"/>
              <a:ext cx="78" cy="36"/>
            </a:xfrm>
            <a:custGeom>
              <a:avLst/>
              <a:gdLst>
                <a:gd name="T0" fmla="*/ 0 w 13"/>
                <a:gd name="T1" fmla="*/ 2147483647 h 6"/>
                <a:gd name="T2" fmla="*/ 2147483647 w 13"/>
                <a:gd name="T3" fmla="*/ 2147483647 h 6"/>
                <a:gd name="T4" fmla="*/ 2147483647 w 13"/>
                <a:gd name="T5" fmla="*/ 2147483647 h 6"/>
                <a:gd name="T6" fmla="*/ 2147483647 w 13"/>
                <a:gd name="T7" fmla="*/ 2147483647 h 6"/>
                <a:gd name="T8" fmla="*/ 2147483647 w 13"/>
                <a:gd name="T9" fmla="*/ 2147483647 h 6"/>
                <a:gd name="T10" fmla="*/ 2147483647 w 13"/>
                <a:gd name="T11" fmla="*/ 2147483647 h 6"/>
                <a:gd name="T12" fmla="*/ 2147483647 w 13"/>
                <a:gd name="T13" fmla="*/ 2147483647 h 6"/>
                <a:gd name="T14" fmla="*/ 2147483647 w 13"/>
                <a:gd name="T15" fmla="*/ 2147483647 h 6"/>
                <a:gd name="T16" fmla="*/ 2147483647 w 13"/>
                <a:gd name="T17" fmla="*/ 2147483647 h 6"/>
                <a:gd name="T18" fmla="*/ 2147483647 w 13"/>
                <a:gd name="T19" fmla="*/ 2147483647 h 6"/>
                <a:gd name="T20" fmla="*/ 2147483647 w 13"/>
                <a:gd name="T21" fmla="*/ 2147483647 h 6"/>
                <a:gd name="T22" fmla="*/ 2147483647 w 13"/>
                <a:gd name="T23" fmla="*/ 2147483647 h 6"/>
                <a:gd name="T24" fmla="*/ 2147483647 w 13"/>
                <a:gd name="T25" fmla="*/ 2147483647 h 6"/>
                <a:gd name="T26" fmla="*/ 2147483647 w 13"/>
                <a:gd name="T27" fmla="*/ 2147483647 h 6"/>
                <a:gd name="T28" fmla="*/ 2147483647 w 13"/>
                <a:gd name="T29" fmla="*/ 2147483647 h 6"/>
                <a:gd name="T30" fmla="*/ 2147483647 w 13"/>
                <a:gd name="T31" fmla="*/ 2147483647 h 6"/>
                <a:gd name="T32" fmla="*/ 2147483647 w 13"/>
                <a:gd name="T33" fmla="*/ 2147483647 h 6"/>
                <a:gd name="T34" fmla="*/ 2147483647 w 13"/>
                <a:gd name="T35" fmla="*/ 2147483647 h 6"/>
                <a:gd name="T36" fmla="*/ 2147483647 w 13"/>
                <a:gd name="T37" fmla="*/ 2147483647 h 6"/>
                <a:gd name="T38" fmla="*/ 2147483647 w 13"/>
                <a:gd name="T39" fmla="*/ 2147483647 h 6"/>
                <a:gd name="T40" fmla="*/ 2147483647 w 13"/>
                <a:gd name="T41" fmla="*/ 2147483647 h 6"/>
                <a:gd name="T42" fmla="*/ 2147483647 w 13"/>
                <a:gd name="T43" fmla="*/ 2147483647 h 6"/>
                <a:gd name="T44" fmla="*/ 2147483647 w 13"/>
                <a:gd name="T45" fmla="*/ 2147483647 h 6"/>
                <a:gd name="T46" fmla="*/ 2147483647 w 13"/>
                <a:gd name="T47" fmla="*/ 2147483647 h 6"/>
                <a:gd name="T48" fmla="*/ 2147483647 w 13"/>
                <a:gd name="T49" fmla="*/ 2147483647 h 6"/>
                <a:gd name="T50" fmla="*/ 2147483647 w 13"/>
                <a:gd name="T51" fmla="*/ 2147483647 h 6"/>
                <a:gd name="T52" fmla="*/ 2147483647 w 13"/>
                <a:gd name="T53" fmla="*/ 2147483647 h 6"/>
                <a:gd name="T54" fmla="*/ 2147483647 w 13"/>
                <a:gd name="T55" fmla="*/ 2147483647 h 6"/>
                <a:gd name="T56" fmla="*/ 2147483647 w 13"/>
                <a:gd name="T57" fmla="*/ 2147483647 h 6"/>
                <a:gd name="T58" fmla="*/ 2147483647 w 13"/>
                <a:gd name="T59" fmla="*/ 2147483647 h 6"/>
                <a:gd name="T60" fmla="*/ 2147483647 w 13"/>
                <a:gd name="T61" fmla="*/ 2147483647 h 6"/>
                <a:gd name="T62" fmla="*/ 2147483647 w 13"/>
                <a:gd name="T63" fmla="*/ 2147483647 h 6"/>
                <a:gd name="T64" fmla="*/ 2147483647 w 13"/>
                <a:gd name="T65" fmla="*/ 2147483647 h 6"/>
                <a:gd name="T66" fmla="*/ 2147483647 w 13"/>
                <a:gd name="T67" fmla="*/ 2147483647 h 6"/>
                <a:gd name="T68" fmla="*/ 2147483647 w 13"/>
                <a:gd name="T69" fmla="*/ 2147483647 h 6"/>
                <a:gd name="T70" fmla="*/ 2147483647 w 13"/>
                <a:gd name="T71" fmla="*/ 2147483647 h 6"/>
                <a:gd name="T72" fmla="*/ 2147483647 w 13"/>
                <a:gd name="T73" fmla="*/ 2147483647 h 6"/>
                <a:gd name="T74" fmla="*/ 2147483647 w 13"/>
                <a:gd name="T75" fmla="*/ 2147483647 h 6"/>
                <a:gd name="T76" fmla="*/ 2147483647 w 13"/>
                <a:gd name="T77" fmla="*/ 2147483647 h 6"/>
                <a:gd name="T78" fmla="*/ 2147483647 w 13"/>
                <a:gd name="T79" fmla="*/ 2147483647 h 6"/>
                <a:gd name="T80" fmla="*/ 2147483647 w 13"/>
                <a:gd name="T81" fmla="*/ 2147483647 h 6"/>
                <a:gd name="T82" fmla="*/ 2147483647 w 13"/>
                <a:gd name="T83" fmla="*/ 2147483647 h 6"/>
                <a:gd name="T84" fmla="*/ 2147483647 w 13"/>
                <a:gd name="T85" fmla="*/ 2147483647 h 6"/>
                <a:gd name="T86" fmla="*/ 2147483647 w 13"/>
                <a:gd name="T87" fmla="*/ 2147483647 h 6"/>
                <a:gd name="T88" fmla="*/ 2147483647 w 13"/>
                <a:gd name="T89" fmla="*/ 2147483647 h 6"/>
                <a:gd name="T90" fmla="*/ 2147483647 w 13"/>
                <a:gd name="T91" fmla="*/ 2147483647 h 6"/>
                <a:gd name="T92" fmla="*/ 2147483647 w 13"/>
                <a:gd name="T93" fmla="*/ 2147483647 h 6"/>
                <a:gd name="T94" fmla="*/ 2147483647 w 13"/>
                <a:gd name="T95" fmla="*/ 2147483647 h 6"/>
                <a:gd name="T96" fmla="*/ 2147483647 w 13"/>
                <a:gd name="T97" fmla="*/ 0 h 6"/>
                <a:gd name="T98" fmla="*/ 2147483647 w 13"/>
                <a:gd name="T99" fmla="*/ 2147483647 h 6"/>
                <a:gd name="T100" fmla="*/ 2147483647 w 13"/>
                <a:gd name="T101" fmla="*/ 2147483647 h 6"/>
                <a:gd name="T102" fmla="*/ 2147483647 w 13"/>
                <a:gd name="T103" fmla="*/ 2147483647 h 6"/>
                <a:gd name="T104" fmla="*/ 2147483647 w 13"/>
                <a:gd name="T105" fmla="*/ 2147483647 h 6"/>
                <a:gd name="T106" fmla="*/ 2147483647 w 13"/>
                <a:gd name="T107" fmla="*/ 2147483647 h 6"/>
                <a:gd name="T108" fmla="*/ 2147483647 w 13"/>
                <a:gd name="T109" fmla="*/ 2147483647 h 6"/>
                <a:gd name="T110" fmla="*/ 2147483647 w 13"/>
                <a:gd name="T111" fmla="*/ 2147483647 h 6"/>
                <a:gd name="T112" fmla="*/ 0 w 13"/>
                <a:gd name="T113" fmla="*/ 2147483647 h 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
                <a:gd name="T172" fmla="*/ 0 h 6"/>
                <a:gd name="T173" fmla="*/ 13 w 13"/>
                <a:gd name="T174" fmla="*/ 6 h 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 h="6">
                  <a:moveTo>
                    <a:pt x="0" y="6"/>
                  </a:moveTo>
                  <a:lnTo>
                    <a:pt x="1" y="5"/>
                  </a:lnTo>
                  <a:lnTo>
                    <a:pt x="2" y="5"/>
                  </a:lnTo>
                  <a:lnTo>
                    <a:pt x="2" y="4"/>
                  </a:lnTo>
                  <a:lnTo>
                    <a:pt x="1" y="3"/>
                  </a:lnTo>
                  <a:lnTo>
                    <a:pt x="2" y="4"/>
                  </a:lnTo>
                  <a:lnTo>
                    <a:pt x="3" y="3"/>
                  </a:lnTo>
                  <a:lnTo>
                    <a:pt x="2" y="4"/>
                  </a:lnTo>
                  <a:lnTo>
                    <a:pt x="2" y="5"/>
                  </a:lnTo>
                  <a:lnTo>
                    <a:pt x="3" y="5"/>
                  </a:lnTo>
                  <a:lnTo>
                    <a:pt x="3" y="4"/>
                  </a:lnTo>
                  <a:lnTo>
                    <a:pt x="3" y="3"/>
                  </a:lnTo>
                  <a:lnTo>
                    <a:pt x="3" y="4"/>
                  </a:lnTo>
                  <a:lnTo>
                    <a:pt x="4" y="3"/>
                  </a:lnTo>
                  <a:lnTo>
                    <a:pt x="4" y="4"/>
                  </a:lnTo>
                  <a:lnTo>
                    <a:pt x="3" y="5"/>
                  </a:lnTo>
                  <a:lnTo>
                    <a:pt x="4" y="4"/>
                  </a:lnTo>
                  <a:lnTo>
                    <a:pt x="5" y="4"/>
                  </a:lnTo>
                  <a:lnTo>
                    <a:pt x="5" y="3"/>
                  </a:lnTo>
                  <a:lnTo>
                    <a:pt x="6" y="3"/>
                  </a:lnTo>
                  <a:lnTo>
                    <a:pt x="5" y="3"/>
                  </a:lnTo>
                  <a:lnTo>
                    <a:pt x="5" y="4"/>
                  </a:lnTo>
                  <a:lnTo>
                    <a:pt x="6" y="4"/>
                  </a:lnTo>
                  <a:lnTo>
                    <a:pt x="6" y="3"/>
                  </a:lnTo>
                  <a:lnTo>
                    <a:pt x="7" y="3"/>
                  </a:lnTo>
                  <a:lnTo>
                    <a:pt x="6" y="3"/>
                  </a:lnTo>
                  <a:lnTo>
                    <a:pt x="6" y="4"/>
                  </a:lnTo>
                  <a:lnTo>
                    <a:pt x="8" y="3"/>
                  </a:lnTo>
                  <a:lnTo>
                    <a:pt x="9" y="3"/>
                  </a:lnTo>
                  <a:lnTo>
                    <a:pt x="9" y="2"/>
                  </a:lnTo>
                  <a:lnTo>
                    <a:pt x="9" y="3"/>
                  </a:lnTo>
                  <a:lnTo>
                    <a:pt x="10" y="2"/>
                  </a:lnTo>
                  <a:lnTo>
                    <a:pt x="11" y="2"/>
                  </a:lnTo>
                  <a:lnTo>
                    <a:pt x="11" y="1"/>
                  </a:lnTo>
                  <a:lnTo>
                    <a:pt x="11" y="2"/>
                  </a:lnTo>
                  <a:lnTo>
                    <a:pt x="11" y="1"/>
                  </a:lnTo>
                  <a:lnTo>
                    <a:pt x="13" y="0"/>
                  </a:lnTo>
                  <a:lnTo>
                    <a:pt x="12" y="2"/>
                  </a:lnTo>
                  <a:lnTo>
                    <a:pt x="11" y="2"/>
                  </a:lnTo>
                  <a:lnTo>
                    <a:pt x="9" y="3"/>
                  </a:lnTo>
                  <a:lnTo>
                    <a:pt x="7" y="4"/>
                  </a:lnTo>
                  <a:lnTo>
                    <a:pt x="5" y="4"/>
                  </a:lnTo>
                  <a:lnTo>
                    <a:pt x="4" y="5"/>
                  </a:lnTo>
                  <a:lnTo>
                    <a:pt x="2" y="5"/>
                  </a:lnTo>
                  <a:lnTo>
                    <a:pt x="0" y="6"/>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0" name="Freeform 143"/>
            <p:cNvSpPr>
              <a:spLocks/>
            </p:cNvSpPr>
            <p:nvPr/>
          </p:nvSpPr>
          <p:spPr bwMode="auto">
            <a:xfrm>
              <a:off x="1244" y="3675"/>
              <a:ext cx="1" cy="6"/>
            </a:xfrm>
            <a:custGeom>
              <a:avLst/>
              <a:gdLst>
                <a:gd name="T0" fmla="*/ 0 w 1"/>
                <a:gd name="T1" fmla="*/ 0 h 1"/>
                <a:gd name="T2" fmla="*/ 0 w 1"/>
                <a:gd name="T3" fmla="*/ 0 h 1"/>
                <a:gd name="T4" fmla="*/ 0 w 1"/>
                <a:gd name="T5" fmla="*/ 0 h 1"/>
                <a:gd name="T6" fmla="*/ 0 w 1"/>
                <a:gd name="T7" fmla="*/ 2147483647 h 1"/>
                <a:gd name="T8" fmla="*/ 0 w 1"/>
                <a:gd name="T9" fmla="*/ 0 h 1"/>
                <a:gd name="T10" fmla="*/ 0 w 1"/>
                <a:gd name="T11" fmla="*/ 0 h 1"/>
                <a:gd name="T12" fmla="*/ 0 w 1"/>
                <a:gd name="T13" fmla="*/ 0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0"/>
                  </a:moveTo>
                  <a:lnTo>
                    <a:pt x="0" y="0"/>
                  </a:lnTo>
                  <a:lnTo>
                    <a:pt x="0" y="1"/>
                  </a:lnTo>
                  <a:lnTo>
                    <a:pt x="0"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1" name="Freeform 144"/>
            <p:cNvSpPr>
              <a:spLocks/>
            </p:cNvSpPr>
            <p:nvPr/>
          </p:nvSpPr>
          <p:spPr bwMode="auto">
            <a:xfrm>
              <a:off x="1244" y="3669"/>
              <a:ext cx="12" cy="6"/>
            </a:xfrm>
            <a:custGeom>
              <a:avLst/>
              <a:gdLst>
                <a:gd name="T0" fmla="*/ 0 w 2"/>
                <a:gd name="T1" fmla="*/ 2147483647 h 1"/>
                <a:gd name="T2" fmla="*/ 0 w 2"/>
                <a:gd name="T3" fmla="*/ 2147483647 h 1"/>
                <a:gd name="T4" fmla="*/ 0 w 2"/>
                <a:gd name="T5" fmla="*/ 0 h 1"/>
                <a:gd name="T6" fmla="*/ 0 w 2"/>
                <a:gd name="T7" fmla="*/ 0 h 1"/>
                <a:gd name="T8" fmla="*/ 2147483647 w 2"/>
                <a:gd name="T9" fmla="*/ 0 h 1"/>
                <a:gd name="T10" fmla="*/ 2147483647 w 2"/>
                <a:gd name="T11" fmla="*/ 0 h 1"/>
                <a:gd name="T12" fmla="*/ 2147483647 w 2"/>
                <a:gd name="T13" fmla="*/ 0 h 1"/>
                <a:gd name="T14" fmla="*/ 2147483647 w 2"/>
                <a:gd name="T15" fmla="*/ 0 h 1"/>
                <a:gd name="T16" fmla="*/ 2147483647 w 2"/>
                <a:gd name="T17" fmla="*/ 2147483647 h 1"/>
                <a:gd name="T18" fmla="*/ 2147483647 w 2"/>
                <a:gd name="T19" fmla="*/ 0 h 1"/>
                <a:gd name="T20" fmla="*/ 2147483647 w 2"/>
                <a:gd name="T21" fmla="*/ 0 h 1"/>
                <a:gd name="T22" fmla="*/ 2147483647 w 2"/>
                <a:gd name="T23" fmla="*/ 0 h 1"/>
                <a:gd name="T24" fmla="*/ 2147483647 w 2"/>
                <a:gd name="T25" fmla="*/ 0 h 1"/>
                <a:gd name="T26" fmla="*/ 0 w 2"/>
                <a:gd name="T27" fmla="*/ 0 h 1"/>
                <a:gd name="T28" fmla="*/ 0 w 2"/>
                <a:gd name="T29" fmla="*/ 2147483647 h 1"/>
                <a:gd name="T30" fmla="*/ 0 w 2"/>
                <a:gd name="T31" fmla="*/ 2147483647 h 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
                <a:gd name="T49" fmla="*/ 0 h 1"/>
                <a:gd name="T50" fmla="*/ 2 w 2"/>
                <a:gd name="T51" fmla="*/ 1 h 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 h="1">
                  <a:moveTo>
                    <a:pt x="0" y="1"/>
                  </a:moveTo>
                  <a:lnTo>
                    <a:pt x="0" y="1"/>
                  </a:lnTo>
                  <a:lnTo>
                    <a:pt x="0" y="0"/>
                  </a:lnTo>
                  <a:lnTo>
                    <a:pt x="1" y="0"/>
                  </a:lnTo>
                  <a:lnTo>
                    <a:pt x="2" y="0"/>
                  </a:lnTo>
                  <a:lnTo>
                    <a:pt x="2" y="1"/>
                  </a:lnTo>
                  <a:lnTo>
                    <a:pt x="2" y="0"/>
                  </a:lnTo>
                  <a:lnTo>
                    <a:pt x="1" y="0"/>
                  </a:lnTo>
                  <a:lnTo>
                    <a:pt x="0" y="0"/>
                  </a:lnTo>
                  <a:lnTo>
                    <a:pt x="0" y="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2" name="Freeform 145"/>
            <p:cNvSpPr>
              <a:spLocks/>
            </p:cNvSpPr>
            <p:nvPr/>
          </p:nvSpPr>
          <p:spPr bwMode="auto">
            <a:xfrm>
              <a:off x="1256" y="3627"/>
              <a:ext cx="90" cy="42"/>
            </a:xfrm>
            <a:custGeom>
              <a:avLst/>
              <a:gdLst>
                <a:gd name="T0" fmla="*/ 0 w 15"/>
                <a:gd name="T1" fmla="*/ 2147483647 h 7"/>
                <a:gd name="T2" fmla="*/ 0 w 15"/>
                <a:gd name="T3" fmla="*/ 2147483647 h 7"/>
                <a:gd name="T4" fmla="*/ 2147483647 w 15"/>
                <a:gd name="T5" fmla="*/ 2147483647 h 7"/>
                <a:gd name="T6" fmla="*/ 2147483647 w 15"/>
                <a:gd name="T7" fmla="*/ 2147483647 h 7"/>
                <a:gd name="T8" fmla="*/ 2147483647 w 15"/>
                <a:gd name="T9" fmla="*/ 2147483647 h 7"/>
                <a:gd name="T10" fmla="*/ 2147483647 w 15"/>
                <a:gd name="T11" fmla="*/ 2147483647 h 7"/>
                <a:gd name="T12" fmla="*/ 2147483647 w 15"/>
                <a:gd name="T13" fmla="*/ 2147483647 h 7"/>
                <a:gd name="T14" fmla="*/ 2147483647 w 15"/>
                <a:gd name="T15" fmla="*/ 2147483647 h 7"/>
                <a:gd name="T16" fmla="*/ 2147483647 w 15"/>
                <a:gd name="T17" fmla="*/ 2147483647 h 7"/>
                <a:gd name="T18" fmla="*/ 2147483647 w 15"/>
                <a:gd name="T19" fmla="*/ 2147483647 h 7"/>
                <a:gd name="T20" fmla="*/ 2147483647 w 15"/>
                <a:gd name="T21" fmla="*/ 2147483647 h 7"/>
                <a:gd name="T22" fmla="*/ 2147483647 w 15"/>
                <a:gd name="T23" fmla="*/ 2147483647 h 7"/>
                <a:gd name="T24" fmla="*/ 2147483647 w 15"/>
                <a:gd name="T25" fmla="*/ 2147483647 h 7"/>
                <a:gd name="T26" fmla="*/ 2147483647 w 15"/>
                <a:gd name="T27" fmla="*/ 2147483647 h 7"/>
                <a:gd name="T28" fmla="*/ 2147483647 w 15"/>
                <a:gd name="T29" fmla="*/ 2147483647 h 7"/>
                <a:gd name="T30" fmla="*/ 2147483647 w 15"/>
                <a:gd name="T31" fmla="*/ 2147483647 h 7"/>
                <a:gd name="T32" fmla="*/ 2147483647 w 15"/>
                <a:gd name="T33" fmla="*/ 2147483647 h 7"/>
                <a:gd name="T34" fmla="*/ 2147483647 w 15"/>
                <a:gd name="T35" fmla="*/ 2147483647 h 7"/>
                <a:gd name="T36" fmla="*/ 2147483647 w 15"/>
                <a:gd name="T37" fmla="*/ 2147483647 h 7"/>
                <a:gd name="T38" fmla="*/ 2147483647 w 15"/>
                <a:gd name="T39" fmla="*/ 2147483647 h 7"/>
                <a:gd name="T40" fmla="*/ 2147483647 w 15"/>
                <a:gd name="T41" fmla="*/ 2147483647 h 7"/>
                <a:gd name="T42" fmla="*/ 2147483647 w 15"/>
                <a:gd name="T43" fmla="*/ 2147483647 h 7"/>
                <a:gd name="T44" fmla="*/ 2147483647 w 15"/>
                <a:gd name="T45" fmla="*/ 2147483647 h 7"/>
                <a:gd name="T46" fmla="*/ 2147483647 w 15"/>
                <a:gd name="T47" fmla="*/ 2147483647 h 7"/>
                <a:gd name="T48" fmla="*/ 2147483647 w 15"/>
                <a:gd name="T49" fmla="*/ 2147483647 h 7"/>
                <a:gd name="T50" fmla="*/ 2147483647 w 15"/>
                <a:gd name="T51" fmla="*/ 2147483647 h 7"/>
                <a:gd name="T52" fmla="*/ 2147483647 w 15"/>
                <a:gd name="T53" fmla="*/ 2147483647 h 7"/>
                <a:gd name="T54" fmla="*/ 2147483647 w 15"/>
                <a:gd name="T55" fmla="*/ 2147483647 h 7"/>
                <a:gd name="T56" fmla="*/ 2147483647 w 15"/>
                <a:gd name="T57" fmla="*/ 2147483647 h 7"/>
                <a:gd name="T58" fmla="*/ 2147483647 w 15"/>
                <a:gd name="T59" fmla="*/ 2147483647 h 7"/>
                <a:gd name="T60" fmla="*/ 0 w 15"/>
                <a:gd name="T61" fmla="*/ 2147483647 h 7"/>
                <a:gd name="T62" fmla="*/ 0 w 15"/>
                <a:gd name="T63" fmla="*/ 2147483647 h 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
                <a:gd name="T97" fmla="*/ 0 h 7"/>
                <a:gd name="T98" fmla="*/ 15 w 15"/>
                <a:gd name="T99" fmla="*/ 7 h 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 h="7">
                  <a:moveTo>
                    <a:pt x="0" y="7"/>
                  </a:moveTo>
                  <a:lnTo>
                    <a:pt x="0" y="7"/>
                  </a:lnTo>
                  <a:lnTo>
                    <a:pt x="0" y="6"/>
                  </a:lnTo>
                  <a:lnTo>
                    <a:pt x="1" y="6"/>
                  </a:lnTo>
                  <a:lnTo>
                    <a:pt x="2" y="6"/>
                  </a:lnTo>
                  <a:lnTo>
                    <a:pt x="3" y="5"/>
                  </a:lnTo>
                  <a:lnTo>
                    <a:pt x="3" y="6"/>
                  </a:lnTo>
                  <a:lnTo>
                    <a:pt x="4" y="6"/>
                  </a:lnTo>
                  <a:lnTo>
                    <a:pt x="4" y="5"/>
                  </a:lnTo>
                  <a:lnTo>
                    <a:pt x="5" y="5"/>
                  </a:lnTo>
                  <a:lnTo>
                    <a:pt x="6" y="5"/>
                  </a:lnTo>
                  <a:lnTo>
                    <a:pt x="7" y="5"/>
                  </a:lnTo>
                  <a:lnTo>
                    <a:pt x="7" y="4"/>
                  </a:lnTo>
                  <a:lnTo>
                    <a:pt x="8" y="4"/>
                  </a:lnTo>
                  <a:lnTo>
                    <a:pt x="9" y="3"/>
                  </a:lnTo>
                  <a:lnTo>
                    <a:pt x="10" y="4"/>
                  </a:lnTo>
                  <a:lnTo>
                    <a:pt x="10" y="3"/>
                  </a:lnTo>
                  <a:lnTo>
                    <a:pt x="11" y="3"/>
                  </a:lnTo>
                  <a:lnTo>
                    <a:pt x="12" y="3"/>
                  </a:lnTo>
                  <a:lnTo>
                    <a:pt x="12" y="2"/>
                  </a:lnTo>
                  <a:lnTo>
                    <a:pt x="13" y="2"/>
                  </a:lnTo>
                  <a:lnTo>
                    <a:pt x="14" y="1"/>
                  </a:lnTo>
                  <a:lnTo>
                    <a:pt x="15" y="0"/>
                  </a:lnTo>
                  <a:lnTo>
                    <a:pt x="14" y="1"/>
                  </a:lnTo>
                  <a:lnTo>
                    <a:pt x="13" y="2"/>
                  </a:lnTo>
                  <a:lnTo>
                    <a:pt x="12" y="2"/>
                  </a:lnTo>
                  <a:lnTo>
                    <a:pt x="12" y="3"/>
                  </a:lnTo>
                  <a:lnTo>
                    <a:pt x="11" y="3"/>
                  </a:lnTo>
                  <a:lnTo>
                    <a:pt x="10" y="3"/>
                  </a:lnTo>
                  <a:lnTo>
                    <a:pt x="10" y="4"/>
                  </a:lnTo>
                  <a:lnTo>
                    <a:pt x="9" y="4"/>
                  </a:lnTo>
                  <a:lnTo>
                    <a:pt x="8" y="4"/>
                  </a:lnTo>
                  <a:lnTo>
                    <a:pt x="7" y="5"/>
                  </a:lnTo>
                  <a:lnTo>
                    <a:pt x="6" y="5"/>
                  </a:lnTo>
                  <a:lnTo>
                    <a:pt x="6" y="6"/>
                  </a:lnTo>
                  <a:lnTo>
                    <a:pt x="6" y="5"/>
                  </a:lnTo>
                  <a:lnTo>
                    <a:pt x="4" y="5"/>
                  </a:lnTo>
                  <a:lnTo>
                    <a:pt x="4" y="6"/>
                  </a:lnTo>
                  <a:lnTo>
                    <a:pt x="3" y="6"/>
                  </a:lnTo>
                  <a:lnTo>
                    <a:pt x="2" y="6"/>
                  </a:lnTo>
                  <a:lnTo>
                    <a:pt x="2" y="7"/>
                  </a:lnTo>
                  <a:lnTo>
                    <a:pt x="2" y="6"/>
                  </a:lnTo>
                  <a:lnTo>
                    <a:pt x="1" y="6"/>
                  </a:lnTo>
                  <a:lnTo>
                    <a:pt x="0" y="7"/>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3" name="Freeform 146"/>
            <p:cNvSpPr>
              <a:spLocks/>
            </p:cNvSpPr>
            <p:nvPr/>
          </p:nvSpPr>
          <p:spPr bwMode="auto">
            <a:xfrm>
              <a:off x="1214" y="3687"/>
              <a:ext cx="18" cy="6"/>
            </a:xfrm>
            <a:custGeom>
              <a:avLst/>
              <a:gdLst>
                <a:gd name="T0" fmla="*/ 2147483647 w 3"/>
                <a:gd name="T1" fmla="*/ 2147483647 h 1"/>
                <a:gd name="T2" fmla="*/ 2147483647 w 3"/>
                <a:gd name="T3" fmla="*/ 2147483647 h 1"/>
                <a:gd name="T4" fmla="*/ 2147483647 w 3"/>
                <a:gd name="T5" fmla="*/ 2147483647 h 1"/>
                <a:gd name="T6" fmla="*/ 2147483647 w 3"/>
                <a:gd name="T7" fmla="*/ 2147483647 h 1"/>
                <a:gd name="T8" fmla="*/ 0 w 3"/>
                <a:gd name="T9" fmla="*/ 2147483647 h 1"/>
                <a:gd name="T10" fmla="*/ 0 w 3"/>
                <a:gd name="T11" fmla="*/ 2147483647 h 1"/>
                <a:gd name="T12" fmla="*/ 0 w 3"/>
                <a:gd name="T13" fmla="*/ 2147483647 h 1"/>
                <a:gd name="T14" fmla="*/ 0 w 3"/>
                <a:gd name="T15" fmla="*/ 0 h 1"/>
                <a:gd name="T16" fmla="*/ 0 w 3"/>
                <a:gd name="T17" fmla="*/ 0 h 1"/>
                <a:gd name="T18" fmla="*/ 0 w 3"/>
                <a:gd name="T19" fmla="*/ 0 h 1"/>
                <a:gd name="T20" fmla="*/ 0 w 3"/>
                <a:gd name="T21" fmla="*/ 2147483647 h 1"/>
                <a:gd name="T22" fmla="*/ 0 w 3"/>
                <a:gd name="T23" fmla="*/ 2147483647 h 1"/>
                <a:gd name="T24" fmla="*/ 0 w 3"/>
                <a:gd name="T25" fmla="*/ 2147483647 h 1"/>
                <a:gd name="T26" fmla="*/ 2147483647 w 3"/>
                <a:gd name="T27" fmla="*/ 2147483647 h 1"/>
                <a:gd name="T28" fmla="*/ 2147483647 w 3"/>
                <a:gd name="T29" fmla="*/ 2147483647 h 1"/>
                <a:gd name="T30" fmla="*/ 2147483647 w 3"/>
                <a:gd name="T31" fmla="*/ 2147483647 h 1"/>
                <a:gd name="T32" fmla="*/ 2147483647 w 3"/>
                <a:gd name="T33" fmla="*/ 2147483647 h 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1"/>
                <a:gd name="T53" fmla="*/ 3 w 3"/>
                <a:gd name="T54" fmla="*/ 1 h 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1">
                  <a:moveTo>
                    <a:pt x="3" y="1"/>
                  </a:moveTo>
                  <a:lnTo>
                    <a:pt x="2" y="1"/>
                  </a:lnTo>
                  <a:lnTo>
                    <a:pt x="1" y="1"/>
                  </a:lnTo>
                  <a:lnTo>
                    <a:pt x="0" y="1"/>
                  </a:lnTo>
                  <a:lnTo>
                    <a:pt x="0" y="0"/>
                  </a:lnTo>
                  <a:lnTo>
                    <a:pt x="0" y="1"/>
                  </a:lnTo>
                  <a:lnTo>
                    <a:pt x="1" y="1"/>
                  </a:lnTo>
                  <a:lnTo>
                    <a:pt x="2" y="1"/>
                  </a:lnTo>
                  <a:lnTo>
                    <a:pt x="3" y="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4" name="Freeform 147"/>
            <p:cNvSpPr>
              <a:spLocks/>
            </p:cNvSpPr>
            <p:nvPr/>
          </p:nvSpPr>
          <p:spPr bwMode="auto">
            <a:xfrm>
              <a:off x="1202" y="3663"/>
              <a:ext cx="6" cy="24"/>
            </a:xfrm>
            <a:custGeom>
              <a:avLst/>
              <a:gdLst>
                <a:gd name="T0" fmla="*/ 0 w 1"/>
                <a:gd name="T1" fmla="*/ 2147483647 h 4"/>
                <a:gd name="T2" fmla="*/ 0 w 1"/>
                <a:gd name="T3" fmla="*/ 2147483647 h 4"/>
                <a:gd name="T4" fmla="*/ 0 w 1"/>
                <a:gd name="T5" fmla="*/ 2147483647 h 4"/>
                <a:gd name="T6" fmla="*/ 0 w 1"/>
                <a:gd name="T7" fmla="*/ 2147483647 h 4"/>
                <a:gd name="T8" fmla="*/ 2147483647 w 1"/>
                <a:gd name="T9" fmla="*/ 2147483647 h 4"/>
                <a:gd name="T10" fmla="*/ 0 w 1"/>
                <a:gd name="T11" fmla="*/ 0 h 4"/>
                <a:gd name="T12" fmla="*/ 2147483647 w 1"/>
                <a:gd name="T13" fmla="*/ 0 h 4"/>
                <a:gd name="T14" fmla="*/ 2147483647 w 1"/>
                <a:gd name="T15" fmla="*/ 0 h 4"/>
                <a:gd name="T16" fmla="*/ 2147483647 w 1"/>
                <a:gd name="T17" fmla="*/ 2147483647 h 4"/>
                <a:gd name="T18" fmla="*/ 2147483647 w 1"/>
                <a:gd name="T19" fmla="*/ 2147483647 h 4"/>
                <a:gd name="T20" fmla="*/ 2147483647 w 1"/>
                <a:gd name="T21" fmla="*/ 2147483647 h 4"/>
                <a:gd name="T22" fmla="*/ 2147483647 w 1"/>
                <a:gd name="T23" fmla="*/ 2147483647 h 4"/>
                <a:gd name="T24" fmla="*/ 0 w 1"/>
                <a:gd name="T25" fmla="*/ 2147483647 h 4"/>
                <a:gd name="T26" fmla="*/ 0 w 1"/>
                <a:gd name="T27" fmla="*/ 2147483647 h 4"/>
                <a:gd name="T28" fmla="*/ 2147483647 w 1"/>
                <a:gd name="T29" fmla="*/ 2147483647 h 4"/>
                <a:gd name="T30" fmla="*/ 0 w 1"/>
                <a:gd name="T31" fmla="*/ 2147483647 h 4"/>
                <a:gd name="T32" fmla="*/ 0 w 1"/>
                <a:gd name="T33" fmla="*/ 2147483647 h 4"/>
                <a:gd name="T34" fmla="*/ 0 w 1"/>
                <a:gd name="T35" fmla="*/ 2147483647 h 4"/>
                <a:gd name="T36" fmla="*/ 0 w 1"/>
                <a:gd name="T37" fmla="*/ 2147483647 h 4"/>
                <a:gd name="T38" fmla="*/ 0 w 1"/>
                <a:gd name="T39" fmla="*/ 2147483647 h 4"/>
                <a:gd name="T40" fmla="*/ 0 w 1"/>
                <a:gd name="T41" fmla="*/ 2147483647 h 4"/>
                <a:gd name="T42" fmla="*/ 0 w 1"/>
                <a:gd name="T43" fmla="*/ 2147483647 h 4"/>
                <a:gd name="T44" fmla="*/ 0 w 1"/>
                <a:gd name="T45" fmla="*/ 2147483647 h 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
                <a:gd name="T70" fmla="*/ 0 h 4"/>
                <a:gd name="T71" fmla="*/ 1 w 1"/>
                <a:gd name="T72" fmla="*/ 4 h 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 h="4">
                  <a:moveTo>
                    <a:pt x="0" y="4"/>
                  </a:moveTo>
                  <a:lnTo>
                    <a:pt x="0" y="3"/>
                  </a:lnTo>
                  <a:lnTo>
                    <a:pt x="0" y="2"/>
                  </a:lnTo>
                  <a:lnTo>
                    <a:pt x="0" y="1"/>
                  </a:lnTo>
                  <a:lnTo>
                    <a:pt x="1" y="1"/>
                  </a:lnTo>
                  <a:lnTo>
                    <a:pt x="0" y="0"/>
                  </a:lnTo>
                  <a:lnTo>
                    <a:pt x="1" y="0"/>
                  </a:lnTo>
                  <a:lnTo>
                    <a:pt x="1" y="1"/>
                  </a:lnTo>
                  <a:lnTo>
                    <a:pt x="1" y="2"/>
                  </a:lnTo>
                  <a:lnTo>
                    <a:pt x="1" y="1"/>
                  </a:lnTo>
                  <a:lnTo>
                    <a:pt x="0" y="2"/>
                  </a:lnTo>
                  <a:lnTo>
                    <a:pt x="1" y="2"/>
                  </a:lnTo>
                  <a:lnTo>
                    <a:pt x="0" y="2"/>
                  </a:lnTo>
                  <a:lnTo>
                    <a:pt x="0" y="3"/>
                  </a:lnTo>
                  <a:lnTo>
                    <a:pt x="0" y="4"/>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5" name="Freeform 148"/>
            <p:cNvSpPr>
              <a:spLocks/>
            </p:cNvSpPr>
            <p:nvPr/>
          </p:nvSpPr>
          <p:spPr bwMode="auto">
            <a:xfrm>
              <a:off x="1202" y="3687"/>
              <a:ext cx="12" cy="6"/>
            </a:xfrm>
            <a:custGeom>
              <a:avLst/>
              <a:gdLst>
                <a:gd name="T0" fmla="*/ 0 w 2"/>
                <a:gd name="T1" fmla="*/ 2147483647 h 1"/>
                <a:gd name="T2" fmla="*/ 2147483647 w 2"/>
                <a:gd name="T3" fmla="*/ 2147483647 h 1"/>
                <a:gd name="T4" fmla="*/ 2147483647 w 2"/>
                <a:gd name="T5" fmla="*/ 2147483647 h 1"/>
                <a:gd name="T6" fmla="*/ 2147483647 w 2"/>
                <a:gd name="T7" fmla="*/ 0 h 1"/>
                <a:gd name="T8" fmla="*/ 2147483647 w 2"/>
                <a:gd name="T9" fmla="*/ 0 h 1"/>
                <a:gd name="T10" fmla="*/ 2147483647 w 2"/>
                <a:gd name="T11" fmla="*/ 0 h 1"/>
                <a:gd name="T12" fmla="*/ 2147483647 w 2"/>
                <a:gd name="T13" fmla="*/ 2147483647 h 1"/>
                <a:gd name="T14" fmla="*/ 0 w 2"/>
                <a:gd name="T15" fmla="*/ 2147483647 h 1"/>
                <a:gd name="T16" fmla="*/ 0 w 2"/>
                <a:gd name="T17" fmla="*/ 2147483647 h 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1"/>
                <a:gd name="T29" fmla="*/ 2 w 2"/>
                <a:gd name="T30" fmla="*/ 1 h 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1">
                  <a:moveTo>
                    <a:pt x="0" y="1"/>
                  </a:moveTo>
                  <a:lnTo>
                    <a:pt x="1" y="1"/>
                  </a:lnTo>
                  <a:lnTo>
                    <a:pt x="2" y="0"/>
                  </a:lnTo>
                  <a:lnTo>
                    <a:pt x="1" y="0"/>
                  </a:lnTo>
                  <a:lnTo>
                    <a:pt x="1" y="1"/>
                  </a:lnTo>
                  <a:lnTo>
                    <a:pt x="0" y="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6" name="Freeform 149"/>
            <p:cNvSpPr>
              <a:spLocks/>
            </p:cNvSpPr>
            <p:nvPr/>
          </p:nvSpPr>
          <p:spPr bwMode="auto">
            <a:xfrm>
              <a:off x="1208" y="3675"/>
              <a:ext cx="54" cy="42"/>
            </a:xfrm>
            <a:custGeom>
              <a:avLst/>
              <a:gdLst>
                <a:gd name="T0" fmla="*/ 2147483647 w 9"/>
                <a:gd name="T1" fmla="*/ 2147483647 h 7"/>
                <a:gd name="T2" fmla="*/ 2147483647 w 9"/>
                <a:gd name="T3" fmla="*/ 2147483647 h 7"/>
                <a:gd name="T4" fmla="*/ 2147483647 w 9"/>
                <a:gd name="T5" fmla="*/ 2147483647 h 7"/>
                <a:gd name="T6" fmla="*/ 2147483647 w 9"/>
                <a:gd name="T7" fmla="*/ 2147483647 h 7"/>
                <a:gd name="T8" fmla="*/ 2147483647 w 9"/>
                <a:gd name="T9" fmla="*/ 2147483647 h 7"/>
                <a:gd name="T10" fmla="*/ 2147483647 w 9"/>
                <a:gd name="T11" fmla="*/ 2147483647 h 7"/>
                <a:gd name="T12" fmla="*/ 2147483647 w 9"/>
                <a:gd name="T13" fmla="*/ 2147483647 h 7"/>
                <a:gd name="T14" fmla="*/ 2147483647 w 9"/>
                <a:gd name="T15" fmla="*/ 2147483647 h 7"/>
                <a:gd name="T16" fmla="*/ 2147483647 w 9"/>
                <a:gd name="T17" fmla="*/ 2147483647 h 7"/>
                <a:gd name="T18" fmla="*/ 2147483647 w 9"/>
                <a:gd name="T19" fmla="*/ 2147483647 h 7"/>
                <a:gd name="T20" fmla="*/ 2147483647 w 9"/>
                <a:gd name="T21" fmla="*/ 2147483647 h 7"/>
                <a:gd name="T22" fmla="*/ 2147483647 w 9"/>
                <a:gd name="T23" fmla="*/ 2147483647 h 7"/>
                <a:gd name="T24" fmla="*/ 2147483647 w 9"/>
                <a:gd name="T25" fmla="*/ 2147483647 h 7"/>
                <a:gd name="T26" fmla="*/ 2147483647 w 9"/>
                <a:gd name="T27" fmla="*/ 2147483647 h 7"/>
                <a:gd name="T28" fmla="*/ 2147483647 w 9"/>
                <a:gd name="T29" fmla="*/ 0 h 7"/>
                <a:gd name="T30" fmla="*/ 2147483647 w 9"/>
                <a:gd name="T31" fmla="*/ 0 h 7"/>
                <a:gd name="T32" fmla="*/ 2147483647 w 9"/>
                <a:gd name="T33" fmla="*/ 2147483647 h 7"/>
                <a:gd name="T34" fmla="*/ 2147483647 w 9"/>
                <a:gd name="T35" fmla="*/ 0 h 7"/>
                <a:gd name="T36" fmla="*/ 2147483647 w 9"/>
                <a:gd name="T37" fmla="*/ 0 h 7"/>
                <a:gd name="T38" fmla="*/ 2147483647 w 9"/>
                <a:gd name="T39" fmla="*/ 2147483647 h 7"/>
                <a:gd name="T40" fmla="*/ 2147483647 w 9"/>
                <a:gd name="T41" fmla="*/ 2147483647 h 7"/>
                <a:gd name="T42" fmla="*/ 2147483647 w 9"/>
                <a:gd name="T43" fmla="*/ 2147483647 h 7"/>
                <a:gd name="T44" fmla="*/ 2147483647 w 9"/>
                <a:gd name="T45" fmla="*/ 2147483647 h 7"/>
                <a:gd name="T46" fmla="*/ 2147483647 w 9"/>
                <a:gd name="T47" fmla="*/ 2147483647 h 7"/>
                <a:gd name="T48" fmla="*/ 2147483647 w 9"/>
                <a:gd name="T49" fmla="*/ 2147483647 h 7"/>
                <a:gd name="T50" fmla="*/ 2147483647 w 9"/>
                <a:gd name="T51" fmla="*/ 2147483647 h 7"/>
                <a:gd name="T52" fmla="*/ 2147483647 w 9"/>
                <a:gd name="T53" fmla="*/ 2147483647 h 7"/>
                <a:gd name="T54" fmla="*/ 2147483647 w 9"/>
                <a:gd name="T55" fmla="*/ 2147483647 h 7"/>
                <a:gd name="T56" fmla="*/ 2147483647 w 9"/>
                <a:gd name="T57" fmla="*/ 2147483647 h 7"/>
                <a:gd name="T58" fmla="*/ 2147483647 w 9"/>
                <a:gd name="T59" fmla="*/ 2147483647 h 7"/>
                <a:gd name="T60" fmla="*/ 2147483647 w 9"/>
                <a:gd name="T61" fmla="*/ 2147483647 h 7"/>
                <a:gd name="T62" fmla="*/ 2147483647 w 9"/>
                <a:gd name="T63" fmla="*/ 2147483647 h 7"/>
                <a:gd name="T64" fmla="*/ 2147483647 w 9"/>
                <a:gd name="T65" fmla="*/ 2147483647 h 7"/>
                <a:gd name="T66" fmla="*/ 2147483647 w 9"/>
                <a:gd name="T67" fmla="*/ 2147483647 h 7"/>
                <a:gd name="T68" fmla="*/ 2147483647 w 9"/>
                <a:gd name="T69" fmla="*/ 2147483647 h 7"/>
                <a:gd name="T70" fmla="*/ 2147483647 w 9"/>
                <a:gd name="T71" fmla="*/ 2147483647 h 7"/>
                <a:gd name="T72" fmla="*/ 2147483647 w 9"/>
                <a:gd name="T73" fmla="*/ 2147483647 h 7"/>
                <a:gd name="T74" fmla="*/ 2147483647 w 9"/>
                <a:gd name="T75" fmla="*/ 2147483647 h 7"/>
                <a:gd name="T76" fmla="*/ 2147483647 w 9"/>
                <a:gd name="T77" fmla="*/ 2147483647 h 7"/>
                <a:gd name="T78" fmla="*/ 2147483647 w 9"/>
                <a:gd name="T79" fmla="*/ 2147483647 h 7"/>
                <a:gd name="T80" fmla="*/ 2147483647 w 9"/>
                <a:gd name="T81" fmla="*/ 2147483647 h 7"/>
                <a:gd name="T82" fmla="*/ 2147483647 w 9"/>
                <a:gd name="T83" fmla="*/ 2147483647 h 7"/>
                <a:gd name="T84" fmla="*/ 2147483647 w 9"/>
                <a:gd name="T85" fmla="*/ 2147483647 h 7"/>
                <a:gd name="T86" fmla="*/ 2147483647 w 9"/>
                <a:gd name="T87" fmla="*/ 2147483647 h 7"/>
                <a:gd name="T88" fmla="*/ 2147483647 w 9"/>
                <a:gd name="T89" fmla="*/ 2147483647 h 7"/>
                <a:gd name="T90" fmla="*/ 2147483647 w 9"/>
                <a:gd name="T91" fmla="*/ 2147483647 h 7"/>
                <a:gd name="T92" fmla="*/ 2147483647 w 9"/>
                <a:gd name="T93" fmla="*/ 2147483647 h 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
                <a:gd name="T142" fmla="*/ 0 h 7"/>
                <a:gd name="T143" fmla="*/ 9 w 9"/>
                <a:gd name="T144" fmla="*/ 7 h 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 h="7">
                  <a:moveTo>
                    <a:pt x="0" y="4"/>
                  </a:moveTo>
                  <a:lnTo>
                    <a:pt x="1" y="5"/>
                  </a:lnTo>
                  <a:lnTo>
                    <a:pt x="2" y="6"/>
                  </a:lnTo>
                  <a:lnTo>
                    <a:pt x="3" y="6"/>
                  </a:lnTo>
                  <a:lnTo>
                    <a:pt x="4" y="6"/>
                  </a:lnTo>
                  <a:lnTo>
                    <a:pt x="4" y="7"/>
                  </a:lnTo>
                  <a:lnTo>
                    <a:pt x="5" y="7"/>
                  </a:lnTo>
                  <a:lnTo>
                    <a:pt x="5" y="6"/>
                  </a:lnTo>
                  <a:lnTo>
                    <a:pt x="6" y="6"/>
                  </a:lnTo>
                  <a:lnTo>
                    <a:pt x="5" y="5"/>
                  </a:lnTo>
                  <a:lnTo>
                    <a:pt x="6" y="5"/>
                  </a:lnTo>
                  <a:lnTo>
                    <a:pt x="6" y="4"/>
                  </a:lnTo>
                  <a:lnTo>
                    <a:pt x="6" y="3"/>
                  </a:lnTo>
                  <a:lnTo>
                    <a:pt x="6" y="2"/>
                  </a:lnTo>
                  <a:lnTo>
                    <a:pt x="7" y="2"/>
                  </a:lnTo>
                  <a:lnTo>
                    <a:pt x="7" y="1"/>
                  </a:lnTo>
                  <a:lnTo>
                    <a:pt x="7" y="0"/>
                  </a:lnTo>
                  <a:lnTo>
                    <a:pt x="8" y="0"/>
                  </a:lnTo>
                  <a:lnTo>
                    <a:pt x="9" y="0"/>
                  </a:lnTo>
                  <a:lnTo>
                    <a:pt x="9" y="1"/>
                  </a:lnTo>
                  <a:lnTo>
                    <a:pt x="9" y="0"/>
                  </a:lnTo>
                  <a:lnTo>
                    <a:pt x="8" y="0"/>
                  </a:lnTo>
                  <a:lnTo>
                    <a:pt x="8" y="1"/>
                  </a:lnTo>
                  <a:lnTo>
                    <a:pt x="8" y="2"/>
                  </a:lnTo>
                  <a:lnTo>
                    <a:pt x="7" y="1"/>
                  </a:lnTo>
                  <a:lnTo>
                    <a:pt x="7" y="2"/>
                  </a:lnTo>
                  <a:lnTo>
                    <a:pt x="6" y="2"/>
                  </a:lnTo>
                  <a:lnTo>
                    <a:pt x="6" y="3"/>
                  </a:lnTo>
                  <a:lnTo>
                    <a:pt x="7" y="4"/>
                  </a:lnTo>
                  <a:lnTo>
                    <a:pt x="6" y="4"/>
                  </a:lnTo>
                  <a:lnTo>
                    <a:pt x="6" y="5"/>
                  </a:lnTo>
                  <a:lnTo>
                    <a:pt x="7" y="5"/>
                  </a:lnTo>
                  <a:lnTo>
                    <a:pt x="6" y="6"/>
                  </a:lnTo>
                  <a:lnTo>
                    <a:pt x="6" y="5"/>
                  </a:lnTo>
                  <a:lnTo>
                    <a:pt x="6" y="6"/>
                  </a:lnTo>
                  <a:lnTo>
                    <a:pt x="6" y="7"/>
                  </a:lnTo>
                  <a:lnTo>
                    <a:pt x="5" y="7"/>
                  </a:lnTo>
                  <a:lnTo>
                    <a:pt x="4" y="7"/>
                  </a:lnTo>
                  <a:lnTo>
                    <a:pt x="3" y="6"/>
                  </a:lnTo>
                  <a:lnTo>
                    <a:pt x="3" y="7"/>
                  </a:lnTo>
                  <a:lnTo>
                    <a:pt x="3" y="6"/>
                  </a:lnTo>
                  <a:lnTo>
                    <a:pt x="2" y="6"/>
                  </a:lnTo>
                  <a:lnTo>
                    <a:pt x="1" y="6"/>
                  </a:lnTo>
                  <a:lnTo>
                    <a:pt x="1" y="5"/>
                  </a:lnTo>
                  <a:lnTo>
                    <a:pt x="0" y="4"/>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7" name="Freeform 150"/>
            <p:cNvSpPr>
              <a:spLocks/>
            </p:cNvSpPr>
            <p:nvPr/>
          </p:nvSpPr>
          <p:spPr bwMode="auto">
            <a:xfrm>
              <a:off x="1208" y="3639"/>
              <a:ext cx="66" cy="48"/>
            </a:xfrm>
            <a:custGeom>
              <a:avLst/>
              <a:gdLst>
                <a:gd name="T0" fmla="*/ 2147483647 w 11"/>
                <a:gd name="T1" fmla="*/ 0 h 8"/>
                <a:gd name="T2" fmla="*/ 2147483647 w 11"/>
                <a:gd name="T3" fmla="*/ 2147483647 h 8"/>
                <a:gd name="T4" fmla="*/ 2147483647 w 11"/>
                <a:gd name="T5" fmla="*/ 2147483647 h 8"/>
                <a:gd name="T6" fmla="*/ 2147483647 w 11"/>
                <a:gd name="T7" fmla="*/ 2147483647 h 8"/>
                <a:gd name="T8" fmla="*/ 2147483647 w 11"/>
                <a:gd name="T9" fmla="*/ 2147483647 h 8"/>
                <a:gd name="T10" fmla="*/ 2147483647 w 11"/>
                <a:gd name="T11" fmla="*/ 2147483647 h 8"/>
                <a:gd name="T12" fmla="*/ 2147483647 w 11"/>
                <a:gd name="T13" fmla="*/ 2147483647 h 8"/>
                <a:gd name="T14" fmla="*/ 2147483647 w 11"/>
                <a:gd name="T15" fmla="*/ 2147483647 h 8"/>
                <a:gd name="T16" fmla="*/ 2147483647 w 11"/>
                <a:gd name="T17" fmla="*/ 2147483647 h 8"/>
                <a:gd name="T18" fmla="*/ 2147483647 w 11"/>
                <a:gd name="T19" fmla="*/ 2147483647 h 8"/>
                <a:gd name="T20" fmla="*/ 2147483647 w 11"/>
                <a:gd name="T21" fmla="*/ 2147483647 h 8"/>
                <a:gd name="T22" fmla="*/ 2147483647 w 11"/>
                <a:gd name="T23" fmla="*/ 2147483647 h 8"/>
                <a:gd name="T24" fmla="*/ 2147483647 w 11"/>
                <a:gd name="T25" fmla="*/ 2147483647 h 8"/>
                <a:gd name="T26" fmla="*/ 2147483647 w 11"/>
                <a:gd name="T27" fmla="*/ 2147483647 h 8"/>
                <a:gd name="T28" fmla="*/ 2147483647 w 11"/>
                <a:gd name="T29" fmla="*/ 2147483647 h 8"/>
                <a:gd name="T30" fmla="*/ 2147483647 w 11"/>
                <a:gd name="T31" fmla="*/ 2147483647 h 8"/>
                <a:gd name="T32" fmla="*/ 2147483647 w 11"/>
                <a:gd name="T33" fmla="*/ 2147483647 h 8"/>
                <a:gd name="T34" fmla="*/ 2147483647 w 11"/>
                <a:gd name="T35" fmla="*/ 2147483647 h 8"/>
                <a:gd name="T36" fmla="*/ 2147483647 w 11"/>
                <a:gd name="T37" fmla="*/ 2147483647 h 8"/>
                <a:gd name="T38" fmla="*/ 2147483647 w 11"/>
                <a:gd name="T39" fmla="*/ 2147483647 h 8"/>
                <a:gd name="T40" fmla="*/ 2147483647 w 11"/>
                <a:gd name="T41" fmla="*/ 2147483647 h 8"/>
                <a:gd name="T42" fmla="*/ 2147483647 w 11"/>
                <a:gd name="T43" fmla="*/ 2147483647 h 8"/>
                <a:gd name="T44" fmla="*/ 2147483647 w 11"/>
                <a:gd name="T45" fmla="*/ 2147483647 h 8"/>
                <a:gd name="T46" fmla="*/ 2147483647 w 11"/>
                <a:gd name="T47" fmla="*/ 2147483647 h 8"/>
                <a:gd name="T48" fmla="*/ 2147483647 w 11"/>
                <a:gd name="T49" fmla="*/ 2147483647 h 8"/>
                <a:gd name="T50" fmla="*/ 2147483647 w 11"/>
                <a:gd name="T51" fmla="*/ 2147483647 h 8"/>
                <a:gd name="T52" fmla="*/ 2147483647 w 11"/>
                <a:gd name="T53" fmla="*/ 2147483647 h 8"/>
                <a:gd name="T54" fmla="*/ 2147483647 w 11"/>
                <a:gd name="T55" fmla="*/ 2147483647 h 8"/>
                <a:gd name="T56" fmla="*/ 2147483647 w 11"/>
                <a:gd name="T57" fmla="*/ 2147483647 h 8"/>
                <a:gd name="T58" fmla="*/ 0 w 11"/>
                <a:gd name="T59" fmla="*/ 2147483647 h 8"/>
                <a:gd name="T60" fmla="*/ 0 w 11"/>
                <a:gd name="T61" fmla="*/ 2147483647 h 8"/>
                <a:gd name="T62" fmla="*/ 0 w 11"/>
                <a:gd name="T63" fmla="*/ 2147483647 h 8"/>
                <a:gd name="T64" fmla="*/ 0 w 11"/>
                <a:gd name="T65" fmla="*/ 2147483647 h 8"/>
                <a:gd name="T66" fmla="*/ 2147483647 w 11"/>
                <a:gd name="T67" fmla="*/ 2147483647 h 8"/>
                <a:gd name="T68" fmla="*/ 2147483647 w 11"/>
                <a:gd name="T69" fmla="*/ 2147483647 h 8"/>
                <a:gd name="T70" fmla="*/ 2147483647 w 11"/>
                <a:gd name="T71" fmla="*/ 2147483647 h 8"/>
                <a:gd name="T72" fmla="*/ 2147483647 w 11"/>
                <a:gd name="T73" fmla="*/ 2147483647 h 8"/>
                <a:gd name="T74" fmla="*/ 2147483647 w 11"/>
                <a:gd name="T75" fmla="*/ 2147483647 h 8"/>
                <a:gd name="T76" fmla="*/ 2147483647 w 11"/>
                <a:gd name="T77" fmla="*/ 2147483647 h 8"/>
                <a:gd name="T78" fmla="*/ 2147483647 w 11"/>
                <a:gd name="T79" fmla="*/ 2147483647 h 8"/>
                <a:gd name="T80" fmla="*/ 2147483647 w 11"/>
                <a:gd name="T81" fmla="*/ 2147483647 h 8"/>
                <a:gd name="T82" fmla="*/ 2147483647 w 11"/>
                <a:gd name="T83" fmla="*/ 2147483647 h 8"/>
                <a:gd name="T84" fmla="*/ 2147483647 w 11"/>
                <a:gd name="T85" fmla="*/ 2147483647 h 8"/>
                <a:gd name="T86" fmla="*/ 2147483647 w 11"/>
                <a:gd name="T87" fmla="*/ 2147483647 h 8"/>
                <a:gd name="T88" fmla="*/ 2147483647 w 11"/>
                <a:gd name="T89" fmla="*/ 2147483647 h 8"/>
                <a:gd name="T90" fmla="*/ 2147483647 w 11"/>
                <a:gd name="T91" fmla="*/ 2147483647 h 8"/>
                <a:gd name="T92" fmla="*/ 2147483647 w 11"/>
                <a:gd name="T93" fmla="*/ 2147483647 h 8"/>
                <a:gd name="T94" fmla="*/ 2147483647 w 11"/>
                <a:gd name="T95" fmla="*/ 2147483647 h 8"/>
                <a:gd name="T96" fmla="*/ 2147483647 w 11"/>
                <a:gd name="T97" fmla="*/ 2147483647 h 8"/>
                <a:gd name="T98" fmla="*/ 2147483647 w 11"/>
                <a:gd name="T99" fmla="*/ 2147483647 h 8"/>
                <a:gd name="T100" fmla="*/ 2147483647 w 11"/>
                <a:gd name="T101" fmla="*/ 2147483647 h 8"/>
                <a:gd name="T102" fmla="*/ 2147483647 w 11"/>
                <a:gd name="T103" fmla="*/ 2147483647 h 8"/>
                <a:gd name="T104" fmla="*/ 2147483647 w 11"/>
                <a:gd name="T105" fmla="*/ 2147483647 h 8"/>
                <a:gd name="T106" fmla="*/ 2147483647 w 11"/>
                <a:gd name="T107" fmla="*/ 2147483647 h 8"/>
                <a:gd name="T108" fmla="*/ 2147483647 w 11"/>
                <a:gd name="T109" fmla="*/ 2147483647 h 8"/>
                <a:gd name="T110" fmla="*/ 2147483647 w 11"/>
                <a:gd name="T111" fmla="*/ 2147483647 h 8"/>
                <a:gd name="T112" fmla="*/ 2147483647 w 11"/>
                <a:gd name="T113" fmla="*/ 0 h 8"/>
                <a:gd name="T114" fmla="*/ 2147483647 w 11"/>
                <a:gd name="T115" fmla="*/ 0 h 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
                <a:gd name="T175" fmla="*/ 0 h 8"/>
                <a:gd name="T176" fmla="*/ 11 w 11"/>
                <a:gd name="T177" fmla="*/ 8 h 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 h="8">
                  <a:moveTo>
                    <a:pt x="11" y="0"/>
                  </a:moveTo>
                  <a:lnTo>
                    <a:pt x="10" y="1"/>
                  </a:lnTo>
                  <a:lnTo>
                    <a:pt x="10" y="2"/>
                  </a:lnTo>
                  <a:lnTo>
                    <a:pt x="10" y="3"/>
                  </a:lnTo>
                  <a:lnTo>
                    <a:pt x="9" y="3"/>
                  </a:lnTo>
                  <a:lnTo>
                    <a:pt x="8" y="3"/>
                  </a:lnTo>
                  <a:lnTo>
                    <a:pt x="7" y="3"/>
                  </a:lnTo>
                  <a:lnTo>
                    <a:pt x="7" y="4"/>
                  </a:lnTo>
                  <a:lnTo>
                    <a:pt x="6" y="4"/>
                  </a:lnTo>
                  <a:lnTo>
                    <a:pt x="5" y="5"/>
                  </a:lnTo>
                  <a:lnTo>
                    <a:pt x="4" y="5"/>
                  </a:lnTo>
                  <a:lnTo>
                    <a:pt x="3" y="6"/>
                  </a:lnTo>
                  <a:lnTo>
                    <a:pt x="2" y="6"/>
                  </a:lnTo>
                  <a:lnTo>
                    <a:pt x="1" y="6"/>
                  </a:lnTo>
                  <a:lnTo>
                    <a:pt x="0" y="6"/>
                  </a:lnTo>
                  <a:lnTo>
                    <a:pt x="0" y="7"/>
                  </a:lnTo>
                  <a:lnTo>
                    <a:pt x="0" y="8"/>
                  </a:lnTo>
                  <a:lnTo>
                    <a:pt x="0" y="7"/>
                  </a:lnTo>
                  <a:lnTo>
                    <a:pt x="1" y="6"/>
                  </a:lnTo>
                  <a:lnTo>
                    <a:pt x="2" y="6"/>
                  </a:lnTo>
                  <a:lnTo>
                    <a:pt x="3" y="6"/>
                  </a:lnTo>
                  <a:lnTo>
                    <a:pt x="4" y="5"/>
                  </a:lnTo>
                  <a:lnTo>
                    <a:pt x="5" y="5"/>
                  </a:lnTo>
                  <a:lnTo>
                    <a:pt x="6" y="4"/>
                  </a:lnTo>
                  <a:lnTo>
                    <a:pt x="7" y="4"/>
                  </a:lnTo>
                  <a:lnTo>
                    <a:pt x="8" y="3"/>
                  </a:lnTo>
                  <a:lnTo>
                    <a:pt x="9" y="3"/>
                  </a:lnTo>
                  <a:lnTo>
                    <a:pt x="10" y="3"/>
                  </a:lnTo>
                  <a:lnTo>
                    <a:pt x="10" y="2"/>
                  </a:lnTo>
                  <a:lnTo>
                    <a:pt x="10" y="1"/>
                  </a:lnTo>
                  <a:lnTo>
                    <a:pt x="11"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8" name="Freeform 151"/>
            <p:cNvSpPr>
              <a:spLocks/>
            </p:cNvSpPr>
            <p:nvPr/>
          </p:nvSpPr>
          <p:spPr bwMode="auto">
            <a:xfrm>
              <a:off x="1214" y="3681"/>
              <a:ext cx="18" cy="12"/>
            </a:xfrm>
            <a:custGeom>
              <a:avLst/>
              <a:gdLst>
                <a:gd name="T0" fmla="*/ 2147483647 w 3"/>
                <a:gd name="T1" fmla="*/ 2147483647 h 2"/>
                <a:gd name="T2" fmla="*/ 2147483647 w 3"/>
                <a:gd name="T3" fmla="*/ 2147483647 h 2"/>
                <a:gd name="T4" fmla="*/ 2147483647 w 3"/>
                <a:gd name="T5" fmla="*/ 2147483647 h 2"/>
                <a:gd name="T6" fmla="*/ 2147483647 w 3"/>
                <a:gd name="T7" fmla="*/ 2147483647 h 2"/>
                <a:gd name="T8" fmla="*/ 0 w 3"/>
                <a:gd name="T9" fmla="*/ 2147483647 h 2"/>
                <a:gd name="T10" fmla="*/ 0 w 3"/>
                <a:gd name="T11" fmla="*/ 2147483647 h 2"/>
                <a:gd name="T12" fmla="*/ 0 w 3"/>
                <a:gd name="T13" fmla="*/ 2147483647 h 2"/>
                <a:gd name="T14" fmla="*/ 2147483647 w 3"/>
                <a:gd name="T15" fmla="*/ 2147483647 h 2"/>
                <a:gd name="T16" fmla="*/ 2147483647 w 3"/>
                <a:gd name="T17" fmla="*/ 2147483647 h 2"/>
                <a:gd name="T18" fmla="*/ 2147483647 w 3"/>
                <a:gd name="T19" fmla="*/ 2147483647 h 2"/>
                <a:gd name="T20" fmla="*/ 2147483647 w 3"/>
                <a:gd name="T21" fmla="*/ 2147483647 h 2"/>
                <a:gd name="T22" fmla="*/ 2147483647 w 3"/>
                <a:gd name="T23" fmla="*/ 2147483647 h 2"/>
                <a:gd name="T24" fmla="*/ 2147483647 w 3"/>
                <a:gd name="T25" fmla="*/ 2147483647 h 2"/>
                <a:gd name="T26" fmla="*/ 2147483647 w 3"/>
                <a:gd name="T27" fmla="*/ 2147483647 h 2"/>
                <a:gd name="T28" fmla="*/ 2147483647 w 3"/>
                <a:gd name="T29" fmla="*/ 2147483647 h 2"/>
                <a:gd name="T30" fmla="*/ 2147483647 w 3"/>
                <a:gd name="T31" fmla="*/ 2147483647 h 2"/>
                <a:gd name="T32" fmla="*/ 2147483647 w 3"/>
                <a:gd name="T33" fmla="*/ 2147483647 h 2"/>
                <a:gd name="T34" fmla="*/ 2147483647 w 3"/>
                <a:gd name="T35" fmla="*/ 2147483647 h 2"/>
                <a:gd name="T36" fmla="*/ 2147483647 w 3"/>
                <a:gd name="T37" fmla="*/ 2147483647 h 2"/>
                <a:gd name="T38" fmla="*/ 2147483647 w 3"/>
                <a:gd name="T39" fmla="*/ 2147483647 h 2"/>
                <a:gd name="T40" fmla="*/ 2147483647 w 3"/>
                <a:gd name="T41" fmla="*/ 2147483647 h 2"/>
                <a:gd name="T42" fmla="*/ 2147483647 w 3"/>
                <a:gd name="T43" fmla="*/ 2147483647 h 2"/>
                <a:gd name="T44" fmla="*/ 2147483647 w 3"/>
                <a:gd name="T45" fmla="*/ 2147483647 h 2"/>
                <a:gd name="T46" fmla="*/ 2147483647 w 3"/>
                <a:gd name="T47" fmla="*/ 2147483647 h 2"/>
                <a:gd name="T48" fmla="*/ 2147483647 w 3"/>
                <a:gd name="T49" fmla="*/ 2147483647 h 2"/>
                <a:gd name="T50" fmla="*/ 2147483647 w 3"/>
                <a:gd name="T51" fmla="*/ 2147483647 h 2"/>
                <a:gd name="T52" fmla="*/ 2147483647 w 3"/>
                <a:gd name="T53" fmla="*/ 2147483647 h 2"/>
                <a:gd name="T54" fmla="*/ 2147483647 w 3"/>
                <a:gd name="T55" fmla="*/ 2147483647 h 2"/>
                <a:gd name="T56" fmla="*/ 2147483647 w 3"/>
                <a:gd name="T57" fmla="*/ 2147483647 h 2"/>
                <a:gd name="T58" fmla="*/ 2147483647 w 3"/>
                <a:gd name="T59" fmla="*/ 2147483647 h 2"/>
                <a:gd name="T60" fmla="*/ 2147483647 w 3"/>
                <a:gd name="T61" fmla="*/ 2147483647 h 2"/>
                <a:gd name="T62" fmla="*/ 2147483647 w 3"/>
                <a:gd name="T63" fmla="*/ 2147483647 h 2"/>
                <a:gd name="T64" fmla="*/ 2147483647 w 3"/>
                <a:gd name="T65" fmla="*/ 2147483647 h 2"/>
                <a:gd name="T66" fmla="*/ 2147483647 w 3"/>
                <a:gd name="T67" fmla="*/ 0 h 2"/>
                <a:gd name="T68" fmla="*/ 2147483647 w 3"/>
                <a:gd name="T69" fmla="*/ 2147483647 h 2"/>
                <a:gd name="T70" fmla="*/ 2147483647 w 3"/>
                <a:gd name="T71" fmla="*/ 2147483647 h 2"/>
                <a:gd name="T72" fmla="*/ 2147483647 w 3"/>
                <a:gd name="T73" fmla="*/ 2147483647 h 2"/>
                <a:gd name="T74" fmla="*/ 2147483647 w 3"/>
                <a:gd name="T75" fmla="*/ 2147483647 h 2"/>
                <a:gd name="T76" fmla="*/ 2147483647 w 3"/>
                <a:gd name="T77" fmla="*/ 2147483647 h 2"/>
                <a:gd name="T78" fmla="*/ 2147483647 w 3"/>
                <a:gd name="T79" fmla="*/ 2147483647 h 2"/>
                <a:gd name="T80" fmla="*/ 2147483647 w 3"/>
                <a:gd name="T81" fmla="*/ 2147483647 h 2"/>
                <a:gd name="T82" fmla="*/ 2147483647 w 3"/>
                <a:gd name="T83" fmla="*/ 0 h 2"/>
                <a:gd name="T84" fmla="*/ 2147483647 w 3"/>
                <a:gd name="T85" fmla="*/ 0 h 2"/>
                <a:gd name="T86" fmla="*/ 2147483647 w 3"/>
                <a:gd name="T87" fmla="*/ 0 h 2"/>
                <a:gd name="T88" fmla="*/ 2147483647 w 3"/>
                <a:gd name="T89" fmla="*/ 2147483647 h 2"/>
                <a:gd name="T90" fmla="*/ 2147483647 w 3"/>
                <a:gd name="T91" fmla="*/ 2147483647 h 2"/>
                <a:gd name="T92" fmla="*/ 2147483647 w 3"/>
                <a:gd name="T93" fmla="*/ 0 h 2"/>
                <a:gd name="T94" fmla="*/ 2147483647 w 3"/>
                <a:gd name="T95" fmla="*/ 2147483647 h 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
                <a:gd name="T145" fmla="*/ 0 h 2"/>
                <a:gd name="T146" fmla="*/ 3 w 3"/>
                <a:gd name="T147" fmla="*/ 2 h 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 h="2">
                  <a:moveTo>
                    <a:pt x="1" y="1"/>
                  </a:moveTo>
                  <a:lnTo>
                    <a:pt x="1" y="1"/>
                  </a:lnTo>
                  <a:lnTo>
                    <a:pt x="0" y="1"/>
                  </a:lnTo>
                  <a:lnTo>
                    <a:pt x="0" y="2"/>
                  </a:lnTo>
                  <a:lnTo>
                    <a:pt x="1" y="1"/>
                  </a:lnTo>
                  <a:lnTo>
                    <a:pt x="1" y="2"/>
                  </a:lnTo>
                  <a:lnTo>
                    <a:pt x="1" y="1"/>
                  </a:lnTo>
                  <a:lnTo>
                    <a:pt x="1" y="2"/>
                  </a:lnTo>
                  <a:lnTo>
                    <a:pt x="2" y="2"/>
                  </a:lnTo>
                  <a:lnTo>
                    <a:pt x="2" y="1"/>
                  </a:lnTo>
                  <a:lnTo>
                    <a:pt x="1" y="1"/>
                  </a:lnTo>
                  <a:lnTo>
                    <a:pt x="2" y="1"/>
                  </a:lnTo>
                  <a:lnTo>
                    <a:pt x="3" y="1"/>
                  </a:lnTo>
                  <a:lnTo>
                    <a:pt x="3" y="0"/>
                  </a:lnTo>
                  <a:lnTo>
                    <a:pt x="3" y="1"/>
                  </a:lnTo>
                  <a:lnTo>
                    <a:pt x="2" y="1"/>
                  </a:lnTo>
                  <a:lnTo>
                    <a:pt x="1" y="1"/>
                  </a:lnTo>
                  <a:lnTo>
                    <a:pt x="2" y="1"/>
                  </a:lnTo>
                  <a:lnTo>
                    <a:pt x="2" y="0"/>
                  </a:lnTo>
                  <a:lnTo>
                    <a:pt x="1" y="1"/>
                  </a:lnTo>
                  <a:lnTo>
                    <a:pt x="1" y="0"/>
                  </a:lnTo>
                  <a:lnTo>
                    <a:pt x="1" y="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499" name="Freeform 152"/>
            <p:cNvSpPr>
              <a:spLocks/>
            </p:cNvSpPr>
            <p:nvPr/>
          </p:nvSpPr>
          <p:spPr bwMode="auto">
            <a:xfrm>
              <a:off x="1208" y="3639"/>
              <a:ext cx="60" cy="30"/>
            </a:xfrm>
            <a:custGeom>
              <a:avLst/>
              <a:gdLst>
                <a:gd name="T0" fmla="*/ 2147483647 w 10"/>
                <a:gd name="T1" fmla="*/ 2147483647 h 5"/>
                <a:gd name="T2" fmla="*/ 2147483647 w 10"/>
                <a:gd name="T3" fmla="*/ 2147483647 h 5"/>
                <a:gd name="T4" fmla="*/ 2147483647 w 10"/>
                <a:gd name="T5" fmla="*/ 2147483647 h 5"/>
                <a:gd name="T6" fmla="*/ 2147483647 w 10"/>
                <a:gd name="T7" fmla="*/ 2147483647 h 5"/>
                <a:gd name="T8" fmla="*/ 2147483647 w 10"/>
                <a:gd name="T9" fmla="*/ 2147483647 h 5"/>
                <a:gd name="T10" fmla="*/ 2147483647 w 10"/>
                <a:gd name="T11" fmla="*/ 2147483647 h 5"/>
                <a:gd name="T12" fmla="*/ 2147483647 w 10"/>
                <a:gd name="T13" fmla="*/ 2147483647 h 5"/>
                <a:gd name="T14" fmla="*/ 2147483647 w 10"/>
                <a:gd name="T15" fmla="*/ 2147483647 h 5"/>
                <a:gd name="T16" fmla="*/ 2147483647 w 10"/>
                <a:gd name="T17" fmla="*/ 2147483647 h 5"/>
                <a:gd name="T18" fmla="*/ 2147483647 w 10"/>
                <a:gd name="T19" fmla="*/ 2147483647 h 5"/>
                <a:gd name="T20" fmla="*/ 2147483647 w 10"/>
                <a:gd name="T21" fmla="*/ 2147483647 h 5"/>
                <a:gd name="T22" fmla="*/ 2147483647 w 10"/>
                <a:gd name="T23" fmla="*/ 2147483647 h 5"/>
                <a:gd name="T24" fmla="*/ 2147483647 w 10"/>
                <a:gd name="T25" fmla="*/ 2147483647 h 5"/>
                <a:gd name="T26" fmla="*/ 2147483647 w 10"/>
                <a:gd name="T27" fmla="*/ 2147483647 h 5"/>
                <a:gd name="T28" fmla="*/ 2147483647 w 10"/>
                <a:gd name="T29" fmla="*/ 2147483647 h 5"/>
                <a:gd name="T30" fmla="*/ 2147483647 w 10"/>
                <a:gd name="T31" fmla="*/ 2147483647 h 5"/>
                <a:gd name="T32" fmla="*/ 2147483647 w 10"/>
                <a:gd name="T33" fmla="*/ 2147483647 h 5"/>
                <a:gd name="T34" fmla="*/ 2147483647 w 10"/>
                <a:gd name="T35" fmla="*/ 2147483647 h 5"/>
                <a:gd name="T36" fmla="*/ 2147483647 w 10"/>
                <a:gd name="T37" fmla="*/ 2147483647 h 5"/>
                <a:gd name="T38" fmla="*/ 2147483647 w 10"/>
                <a:gd name="T39" fmla="*/ 2147483647 h 5"/>
                <a:gd name="T40" fmla="*/ 2147483647 w 10"/>
                <a:gd name="T41" fmla="*/ 0 h 5"/>
                <a:gd name="T42" fmla="*/ 2147483647 w 10"/>
                <a:gd name="T43" fmla="*/ 0 h 5"/>
                <a:gd name="T44" fmla="*/ 2147483647 w 10"/>
                <a:gd name="T45" fmla="*/ 0 h 5"/>
                <a:gd name="T46" fmla="*/ 2147483647 w 10"/>
                <a:gd name="T47" fmla="*/ 0 h 5"/>
                <a:gd name="T48" fmla="*/ 2147483647 w 10"/>
                <a:gd name="T49" fmla="*/ 0 h 5"/>
                <a:gd name="T50" fmla="*/ 2147483647 w 10"/>
                <a:gd name="T51" fmla="*/ 0 h 5"/>
                <a:gd name="T52" fmla="*/ 2147483647 w 10"/>
                <a:gd name="T53" fmla="*/ 0 h 5"/>
                <a:gd name="T54" fmla="*/ 2147483647 w 10"/>
                <a:gd name="T55" fmla="*/ 0 h 5"/>
                <a:gd name="T56" fmla="*/ 2147483647 w 10"/>
                <a:gd name="T57" fmla="*/ 2147483647 h 5"/>
                <a:gd name="T58" fmla="*/ 2147483647 w 10"/>
                <a:gd name="T59" fmla="*/ 2147483647 h 5"/>
                <a:gd name="T60" fmla="*/ 2147483647 w 10"/>
                <a:gd name="T61" fmla="*/ 2147483647 h 5"/>
                <a:gd name="T62" fmla="*/ 2147483647 w 10"/>
                <a:gd name="T63" fmla="*/ 2147483647 h 5"/>
                <a:gd name="T64" fmla="*/ 2147483647 w 10"/>
                <a:gd name="T65" fmla="*/ 2147483647 h 5"/>
                <a:gd name="T66" fmla="*/ 2147483647 w 10"/>
                <a:gd name="T67" fmla="*/ 2147483647 h 5"/>
                <a:gd name="T68" fmla="*/ 2147483647 w 10"/>
                <a:gd name="T69" fmla="*/ 2147483647 h 5"/>
                <a:gd name="T70" fmla="*/ 2147483647 w 10"/>
                <a:gd name="T71" fmla="*/ 2147483647 h 5"/>
                <a:gd name="T72" fmla="*/ 2147483647 w 10"/>
                <a:gd name="T73" fmla="*/ 2147483647 h 5"/>
                <a:gd name="T74" fmla="*/ 2147483647 w 10"/>
                <a:gd name="T75" fmla="*/ 2147483647 h 5"/>
                <a:gd name="T76" fmla="*/ 2147483647 w 10"/>
                <a:gd name="T77" fmla="*/ 2147483647 h 5"/>
                <a:gd name="T78" fmla="*/ 2147483647 w 10"/>
                <a:gd name="T79" fmla="*/ 2147483647 h 5"/>
                <a:gd name="T80" fmla="*/ 2147483647 w 10"/>
                <a:gd name="T81" fmla="*/ 2147483647 h 5"/>
                <a:gd name="T82" fmla="*/ 2147483647 w 10"/>
                <a:gd name="T83" fmla="*/ 2147483647 h 5"/>
                <a:gd name="T84" fmla="*/ 0 w 10"/>
                <a:gd name="T85" fmla="*/ 2147483647 h 5"/>
                <a:gd name="T86" fmla="*/ 2147483647 w 10"/>
                <a:gd name="T87" fmla="*/ 2147483647 h 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
                <a:gd name="T133" fmla="*/ 0 h 5"/>
                <a:gd name="T134" fmla="*/ 10 w 10"/>
                <a:gd name="T135" fmla="*/ 5 h 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 h="5">
                  <a:moveTo>
                    <a:pt x="1" y="5"/>
                  </a:moveTo>
                  <a:lnTo>
                    <a:pt x="1" y="4"/>
                  </a:lnTo>
                  <a:lnTo>
                    <a:pt x="1" y="3"/>
                  </a:lnTo>
                  <a:lnTo>
                    <a:pt x="2" y="3"/>
                  </a:lnTo>
                  <a:lnTo>
                    <a:pt x="3" y="3"/>
                  </a:lnTo>
                  <a:lnTo>
                    <a:pt x="3" y="2"/>
                  </a:lnTo>
                  <a:lnTo>
                    <a:pt x="4" y="2"/>
                  </a:lnTo>
                  <a:lnTo>
                    <a:pt x="5" y="2"/>
                  </a:lnTo>
                  <a:lnTo>
                    <a:pt x="5" y="1"/>
                  </a:lnTo>
                  <a:lnTo>
                    <a:pt x="6" y="1"/>
                  </a:lnTo>
                  <a:lnTo>
                    <a:pt x="7" y="1"/>
                  </a:lnTo>
                  <a:lnTo>
                    <a:pt x="8" y="1"/>
                  </a:lnTo>
                  <a:lnTo>
                    <a:pt x="8" y="0"/>
                  </a:lnTo>
                  <a:lnTo>
                    <a:pt x="9" y="0"/>
                  </a:lnTo>
                  <a:lnTo>
                    <a:pt x="10" y="0"/>
                  </a:lnTo>
                  <a:lnTo>
                    <a:pt x="9" y="0"/>
                  </a:lnTo>
                  <a:lnTo>
                    <a:pt x="8" y="0"/>
                  </a:lnTo>
                  <a:lnTo>
                    <a:pt x="7" y="1"/>
                  </a:lnTo>
                  <a:lnTo>
                    <a:pt x="6" y="1"/>
                  </a:lnTo>
                  <a:lnTo>
                    <a:pt x="5" y="1"/>
                  </a:lnTo>
                  <a:lnTo>
                    <a:pt x="4" y="2"/>
                  </a:lnTo>
                  <a:lnTo>
                    <a:pt x="3" y="2"/>
                  </a:lnTo>
                  <a:lnTo>
                    <a:pt x="2" y="3"/>
                  </a:lnTo>
                  <a:lnTo>
                    <a:pt x="1" y="3"/>
                  </a:lnTo>
                  <a:lnTo>
                    <a:pt x="0" y="4"/>
                  </a:lnTo>
                  <a:lnTo>
                    <a:pt x="1" y="5"/>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0" name="Freeform 153"/>
            <p:cNvSpPr>
              <a:spLocks/>
            </p:cNvSpPr>
            <p:nvPr/>
          </p:nvSpPr>
          <p:spPr bwMode="auto">
            <a:xfrm>
              <a:off x="1250" y="3687"/>
              <a:ext cx="18" cy="30"/>
            </a:xfrm>
            <a:custGeom>
              <a:avLst/>
              <a:gdLst>
                <a:gd name="T0" fmla="*/ 0 w 3"/>
                <a:gd name="T1" fmla="*/ 0 h 5"/>
                <a:gd name="T2" fmla="*/ 0 w 3"/>
                <a:gd name="T3" fmla="*/ 2147483647 h 5"/>
                <a:gd name="T4" fmla="*/ 0 w 3"/>
                <a:gd name="T5" fmla="*/ 2147483647 h 5"/>
                <a:gd name="T6" fmla="*/ 0 w 3"/>
                <a:gd name="T7" fmla="*/ 2147483647 h 5"/>
                <a:gd name="T8" fmla="*/ 0 w 3"/>
                <a:gd name="T9" fmla="*/ 2147483647 h 5"/>
                <a:gd name="T10" fmla="*/ 0 w 3"/>
                <a:gd name="T11" fmla="*/ 2147483647 h 5"/>
                <a:gd name="T12" fmla="*/ 2147483647 w 3"/>
                <a:gd name="T13" fmla="*/ 2147483647 h 5"/>
                <a:gd name="T14" fmla="*/ 2147483647 w 3"/>
                <a:gd name="T15" fmla="*/ 2147483647 h 5"/>
                <a:gd name="T16" fmla="*/ 2147483647 w 3"/>
                <a:gd name="T17" fmla="*/ 2147483647 h 5"/>
                <a:gd name="T18" fmla="*/ 2147483647 w 3"/>
                <a:gd name="T19" fmla="*/ 2147483647 h 5"/>
                <a:gd name="T20" fmla="*/ 2147483647 w 3"/>
                <a:gd name="T21" fmla="*/ 2147483647 h 5"/>
                <a:gd name="T22" fmla="*/ 2147483647 w 3"/>
                <a:gd name="T23" fmla="*/ 2147483647 h 5"/>
                <a:gd name="T24" fmla="*/ 2147483647 w 3"/>
                <a:gd name="T25" fmla="*/ 2147483647 h 5"/>
                <a:gd name="T26" fmla="*/ 2147483647 w 3"/>
                <a:gd name="T27" fmla="*/ 2147483647 h 5"/>
                <a:gd name="T28" fmla="*/ 2147483647 w 3"/>
                <a:gd name="T29" fmla="*/ 2147483647 h 5"/>
                <a:gd name="T30" fmla="*/ 2147483647 w 3"/>
                <a:gd name="T31" fmla="*/ 2147483647 h 5"/>
                <a:gd name="T32" fmla="*/ 2147483647 w 3"/>
                <a:gd name="T33" fmla="*/ 2147483647 h 5"/>
                <a:gd name="T34" fmla="*/ 2147483647 w 3"/>
                <a:gd name="T35" fmla="*/ 2147483647 h 5"/>
                <a:gd name="T36" fmla="*/ 2147483647 w 3"/>
                <a:gd name="T37" fmla="*/ 2147483647 h 5"/>
                <a:gd name="T38" fmla="*/ 2147483647 w 3"/>
                <a:gd name="T39" fmla="*/ 2147483647 h 5"/>
                <a:gd name="T40" fmla="*/ 2147483647 w 3"/>
                <a:gd name="T41" fmla="*/ 2147483647 h 5"/>
                <a:gd name="T42" fmla="*/ 2147483647 w 3"/>
                <a:gd name="T43" fmla="*/ 2147483647 h 5"/>
                <a:gd name="T44" fmla="*/ 2147483647 w 3"/>
                <a:gd name="T45" fmla="*/ 2147483647 h 5"/>
                <a:gd name="T46" fmla="*/ 2147483647 w 3"/>
                <a:gd name="T47" fmla="*/ 2147483647 h 5"/>
                <a:gd name="T48" fmla="*/ 2147483647 w 3"/>
                <a:gd name="T49" fmla="*/ 2147483647 h 5"/>
                <a:gd name="T50" fmla="*/ 2147483647 w 3"/>
                <a:gd name="T51" fmla="*/ 2147483647 h 5"/>
                <a:gd name="T52" fmla="*/ 2147483647 w 3"/>
                <a:gd name="T53" fmla="*/ 2147483647 h 5"/>
                <a:gd name="T54" fmla="*/ 2147483647 w 3"/>
                <a:gd name="T55" fmla="*/ 2147483647 h 5"/>
                <a:gd name="T56" fmla="*/ 2147483647 w 3"/>
                <a:gd name="T57" fmla="*/ 2147483647 h 5"/>
                <a:gd name="T58" fmla="*/ 0 w 3"/>
                <a:gd name="T59" fmla="*/ 0 h 5"/>
                <a:gd name="T60" fmla="*/ 2147483647 w 3"/>
                <a:gd name="T61" fmla="*/ 0 h 5"/>
                <a:gd name="T62" fmla="*/ 2147483647 w 3"/>
                <a:gd name="T63" fmla="*/ 0 h 5"/>
                <a:gd name="T64" fmla="*/ 0 w 3"/>
                <a:gd name="T65" fmla="*/ 0 h 5"/>
                <a:gd name="T66" fmla="*/ 0 w 3"/>
                <a:gd name="T67" fmla="*/ 0 h 5"/>
                <a:gd name="T68" fmla="*/ 0 w 3"/>
                <a:gd name="T69" fmla="*/ 0 h 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
                <a:gd name="T106" fmla="*/ 0 h 5"/>
                <a:gd name="T107" fmla="*/ 3 w 3"/>
                <a:gd name="T108" fmla="*/ 5 h 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 h="5">
                  <a:moveTo>
                    <a:pt x="0" y="0"/>
                  </a:moveTo>
                  <a:lnTo>
                    <a:pt x="0" y="1"/>
                  </a:lnTo>
                  <a:lnTo>
                    <a:pt x="0" y="2"/>
                  </a:lnTo>
                  <a:lnTo>
                    <a:pt x="1" y="2"/>
                  </a:lnTo>
                  <a:lnTo>
                    <a:pt x="2" y="2"/>
                  </a:lnTo>
                  <a:lnTo>
                    <a:pt x="1" y="2"/>
                  </a:lnTo>
                  <a:lnTo>
                    <a:pt x="2" y="3"/>
                  </a:lnTo>
                  <a:lnTo>
                    <a:pt x="2" y="2"/>
                  </a:lnTo>
                  <a:lnTo>
                    <a:pt x="3" y="3"/>
                  </a:lnTo>
                  <a:lnTo>
                    <a:pt x="3" y="4"/>
                  </a:lnTo>
                  <a:lnTo>
                    <a:pt x="3" y="5"/>
                  </a:lnTo>
                  <a:lnTo>
                    <a:pt x="3" y="4"/>
                  </a:lnTo>
                  <a:lnTo>
                    <a:pt x="3" y="3"/>
                  </a:lnTo>
                  <a:lnTo>
                    <a:pt x="3" y="2"/>
                  </a:lnTo>
                  <a:lnTo>
                    <a:pt x="2" y="2"/>
                  </a:lnTo>
                  <a:lnTo>
                    <a:pt x="1" y="2"/>
                  </a:lnTo>
                  <a:lnTo>
                    <a:pt x="1" y="1"/>
                  </a:lnTo>
                  <a:lnTo>
                    <a:pt x="0" y="0"/>
                  </a:lnTo>
                  <a:lnTo>
                    <a:pt x="1" y="0"/>
                  </a:lnTo>
                  <a:lnTo>
                    <a:pt x="0"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1" name="Freeform 154"/>
            <p:cNvSpPr>
              <a:spLocks/>
            </p:cNvSpPr>
            <p:nvPr/>
          </p:nvSpPr>
          <p:spPr bwMode="auto">
            <a:xfrm>
              <a:off x="1250" y="3699"/>
              <a:ext cx="6" cy="18"/>
            </a:xfrm>
            <a:custGeom>
              <a:avLst/>
              <a:gdLst>
                <a:gd name="T0" fmla="*/ 0 w 1"/>
                <a:gd name="T1" fmla="*/ 0 h 3"/>
                <a:gd name="T2" fmla="*/ 2147483647 w 1"/>
                <a:gd name="T3" fmla="*/ 2147483647 h 3"/>
                <a:gd name="T4" fmla="*/ 0 w 1"/>
                <a:gd name="T5" fmla="*/ 2147483647 h 3"/>
                <a:gd name="T6" fmla="*/ 0 w 1"/>
                <a:gd name="T7" fmla="*/ 2147483647 h 3"/>
                <a:gd name="T8" fmla="*/ 2147483647 w 1"/>
                <a:gd name="T9" fmla="*/ 2147483647 h 3"/>
                <a:gd name="T10" fmla="*/ 2147483647 w 1"/>
                <a:gd name="T11" fmla="*/ 2147483647 h 3"/>
                <a:gd name="T12" fmla="*/ 2147483647 w 1"/>
                <a:gd name="T13" fmla="*/ 2147483647 h 3"/>
                <a:gd name="T14" fmla="*/ 2147483647 w 1"/>
                <a:gd name="T15" fmla="*/ 2147483647 h 3"/>
                <a:gd name="T16" fmla="*/ 2147483647 w 1"/>
                <a:gd name="T17" fmla="*/ 2147483647 h 3"/>
                <a:gd name="T18" fmla="*/ 2147483647 w 1"/>
                <a:gd name="T19" fmla="*/ 2147483647 h 3"/>
                <a:gd name="T20" fmla="*/ 2147483647 w 1"/>
                <a:gd name="T21" fmla="*/ 2147483647 h 3"/>
                <a:gd name="T22" fmla="*/ 2147483647 w 1"/>
                <a:gd name="T23" fmla="*/ 2147483647 h 3"/>
                <a:gd name="T24" fmla="*/ 2147483647 w 1"/>
                <a:gd name="T25" fmla="*/ 2147483647 h 3"/>
                <a:gd name="T26" fmla="*/ 2147483647 w 1"/>
                <a:gd name="T27" fmla="*/ 2147483647 h 3"/>
                <a:gd name="T28" fmla="*/ 2147483647 w 1"/>
                <a:gd name="T29" fmla="*/ 0 h 3"/>
                <a:gd name="T30" fmla="*/ 0 w 1"/>
                <a:gd name="T31" fmla="*/ 0 h 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
                <a:gd name="T49" fmla="*/ 0 h 3"/>
                <a:gd name="T50" fmla="*/ 1 w 1"/>
                <a:gd name="T51" fmla="*/ 3 h 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 h="3">
                  <a:moveTo>
                    <a:pt x="0" y="0"/>
                  </a:moveTo>
                  <a:lnTo>
                    <a:pt x="1" y="1"/>
                  </a:lnTo>
                  <a:lnTo>
                    <a:pt x="0" y="1"/>
                  </a:lnTo>
                  <a:lnTo>
                    <a:pt x="0" y="2"/>
                  </a:lnTo>
                  <a:lnTo>
                    <a:pt x="1" y="2"/>
                  </a:lnTo>
                  <a:lnTo>
                    <a:pt x="1" y="3"/>
                  </a:lnTo>
                  <a:lnTo>
                    <a:pt x="1" y="2"/>
                  </a:lnTo>
                  <a:lnTo>
                    <a:pt x="1" y="1"/>
                  </a:lnTo>
                  <a:lnTo>
                    <a:pt x="1" y="0"/>
                  </a:lnTo>
                  <a:lnTo>
                    <a:pt x="0"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2" name="Freeform 155"/>
            <p:cNvSpPr>
              <a:spLocks/>
            </p:cNvSpPr>
            <p:nvPr/>
          </p:nvSpPr>
          <p:spPr bwMode="auto">
            <a:xfrm>
              <a:off x="1244" y="3711"/>
              <a:ext cx="12" cy="18"/>
            </a:xfrm>
            <a:custGeom>
              <a:avLst/>
              <a:gdLst>
                <a:gd name="T0" fmla="*/ 2147483647 w 2"/>
                <a:gd name="T1" fmla="*/ 0 h 3"/>
                <a:gd name="T2" fmla="*/ 2147483647 w 2"/>
                <a:gd name="T3" fmla="*/ 2147483647 h 3"/>
                <a:gd name="T4" fmla="*/ 0 w 2"/>
                <a:gd name="T5" fmla="*/ 2147483647 h 3"/>
                <a:gd name="T6" fmla="*/ 0 w 2"/>
                <a:gd name="T7" fmla="*/ 2147483647 h 3"/>
                <a:gd name="T8" fmla="*/ 2147483647 w 2"/>
                <a:gd name="T9" fmla="*/ 2147483647 h 3"/>
                <a:gd name="T10" fmla="*/ 2147483647 w 2"/>
                <a:gd name="T11" fmla="*/ 2147483647 h 3"/>
                <a:gd name="T12" fmla="*/ 2147483647 w 2"/>
                <a:gd name="T13" fmla="*/ 2147483647 h 3"/>
                <a:gd name="T14" fmla="*/ 2147483647 w 2"/>
                <a:gd name="T15" fmla="*/ 2147483647 h 3"/>
                <a:gd name="T16" fmla="*/ 2147483647 w 2"/>
                <a:gd name="T17" fmla="*/ 2147483647 h 3"/>
                <a:gd name="T18" fmla="*/ 2147483647 w 2"/>
                <a:gd name="T19" fmla="*/ 2147483647 h 3"/>
                <a:gd name="T20" fmla="*/ 0 w 2"/>
                <a:gd name="T21" fmla="*/ 2147483647 h 3"/>
                <a:gd name="T22" fmla="*/ 0 w 2"/>
                <a:gd name="T23" fmla="*/ 2147483647 h 3"/>
                <a:gd name="T24" fmla="*/ 2147483647 w 2"/>
                <a:gd name="T25" fmla="*/ 2147483647 h 3"/>
                <a:gd name="T26" fmla="*/ 2147483647 w 2"/>
                <a:gd name="T27" fmla="*/ 2147483647 h 3"/>
                <a:gd name="T28" fmla="*/ 2147483647 w 2"/>
                <a:gd name="T29" fmla="*/ 2147483647 h 3"/>
                <a:gd name="T30" fmla="*/ 2147483647 w 2"/>
                <a:gd name="T31" fmla="*/ 2147483647 h 3"/>
                <a:gd name="T32" fmla="*/ 2147483647 w 2"/>
                <a:gd name="T33" fmla="*/ 2147483647 h 3"/>
                <a:gd name="T34" fmla="*/ 2147483647 w 2"/>
                <a:gd name="T35" fmla="*/ 2147483647 h 3"/>
                <a:gd name="T36" fmla="*/ 2147483647 w 2"/>
                <a:gd name="T37" fmla="*/ 2147483647 h 3"/>
                <a:gd name="T38" fmla="*/ 2147483647 w 2"/>
                <a:gd name="T39" fmla="*/ 2147483647 h 3"/>
                <a:gd name="T40" fmla="*/ 2147483647 w 2"/>
                <a:gd name="T41" fmla="*/ 0 h 3"/>
                <a:gd name="T42" fmla="*/ 2147483647 w 2"/>
                <a:gd name="T43" fmla="*/ 0 h 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
                <a:gd name="T67" fmla="*/ 0 h 3"/>
                <a:gd name="T68" fmla="*/ 2 w 2"/>
                <a:gd name="T69" fmla="*/ 3 h 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 h="3">
                  <a:moveTo>
                    <a:pt x="1" y="0"/>
                  </a:moveTo>
                  <a:lnTo>
                    <a:pt x="1" y="1"/>
                  </a:lnTo>
                  <a:lnTo>
                    <a:pt x="0" y="1"/>
                  </a:lnTo>
                  <a:lnTo>
                    <a:pt x="1" y="2"/>
                  </a:lnTo>
                  <a:lnTo>
                    <a:pt x="1" y="3"/>
                  </a:lnTo>
                  <a:lnTo>
                    <a:pt x="1" y="2"/>
                  </a:lnTo>
                  <a:lnTo>
                    <a:pt x="0" y="1"/>
                  </a:lnTo>
                  <a:lnTo>
                    <a:pt x="1" y="1"/>
                  </a:lnTo>
                  <a:lnTo>
                    <a:pt x="1" y="2"/>
                  </a:lnTo>
                  <a:lnTo>
                    <a:pt x="2" y="2"/>
                  </a:lnTo>
                  <a:lnTo>
                    <a:pt x="1" y="1"/>
                  </a:lnTo>
                  <a:lnTo>
                    <a:pt x="1"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3" name="Freeform 156"/>
            <p:cNvSpPr>
              <a:spLocks/>
            </p:cNvSpPr>
            <p:nvPr/>
          </p:nvSpPr>
          <p:spPr bwMode="auto">
            <a:xfrm>
              <a:off x="1232" y="3717"/>
              <a:ext cx="12" cy="12"/>
            </a:xfrm>
            <a:custGeom>
              <a:avLst/>
              <a:gdLst>
                <a:gd name="T0" fmla="*/ 2147483647 w 2"/>
                <a:gd name="T1" fmla="*/ 0 h 2"/>
                <a:gd name="T2" fmla="*/ 2147483647 w 2"/>
                <a:gd name="T3" fmla="*/ 2147483647 h 2"/>
                <a:gd name="T4" fmla="*/ 2147483647 w 2"/>
                <a:gd name="T5" fmla="*/ 0 h 2"/>
                <a:gd name="T6" fmla="*/ 2147483647 w 2"/>
                <a:gd name="T7" fmla="*/ 2147483647 h 2"/>
                <a:gd name="T8" fmla="*/ 2147483647 w 2"/>
                <a:gd name="T9" fmla="*/ 2147483647 h 2"/>
                <a:gd name="T10" fmla="*/ 0 w 2"/>
                <a:gd name="T11" fmla="*/ 0 h 2"/>
                <a:gd name="T12" fmla="*/ 0 w 2"/>
                <a:gd name="T13" fmla="*/ 2147483647 h 2"/>
                <a:gd name="T14" fmla="*/ 0 w 2"/>
                <a:gd name="T15" fmla="*/ 2147483647 h 2"/>
                <a:gd name="T16" fmla="*/ 0 w 2"/>
                <a:gd name="T17" fmla="*/ 2147483647 h 2"/>
                <a:gd name="T18" fmla="*/ 0 w 2"/>
                <a:gd name="T19" fmla="*/ 2147483647 h 2"/>
                <a:gd name="T20" fmla="*/ 2147483647 w 2"/>
                <a:gd name="T21" fmla="*/ 2147483647 h 2"/>
                <a:gd name="T22" fmla="*/ 2147483647 w 2"/>
                <a:gd name="T23" fmla="*/ 2147483647 h 2"/>
                <a:gd name="T24" fmla="*/ 2147483647 w 2"/>
                <a:gd name="T25" fmla="*/ 2147483647 h 2"/>
                <a:gd name="T26" fmla="*/ 2147483647 w 2"/>
                <a:gd name="T27" fmla="*/ 2147483647 h 2"/>
                <a:gd name="T28" fmla="*/ 2147483647 w 2"/>
                <a:gd name="T29" fmla="*/ 2147483647 h 2"/>
                <a:gd name="T30" fmla="*/ 2147483647 w 2"/>
                <a:gd name="T31" fmla="*/ 2147483647 h 2"/>
                <a:gd name="T32" fmla="*/ 2147483647 w 2"/>
                <a:gd name="T33" fmla="*/ 2147483647 h 2"/>
                <a:gd name="T34" fmla="*/ 2147483647 w 2"/>
                <a:gd name="T35" fmla="*/ 2147483647 h 2"/>
                <a:gd name="T36" fmla="*/ 2147483647 w 2"/>
                <a:gd name="T37" fmla="*/ 2147483647 h 2"/>
                <a:gd name="T38" fmla="*/ 2147483647 w 2"/>
                <a:gd name="T39" fmla="*/ 0 h 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
                <a:gd name="T61" fmla="*/ 0 h 2"/>
                <a:gd name="T62" fmla="*/ 2 w 2"/>
                <a:gd name="T63" fmla="*/ 2 h 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 h="2">
                  <a:moveTo>
                    <a:pt x="2" y="0"/>
                  </a:moveTo>
                  <a:lnTo>
                    <a:pt x="2" y="1"/>
                  </a:lnTo>
                  <a:lnTo>
                    <a:pt x="1" y="0"/>
                  </a:lnTo>
                  <a:lnTo>
                    <a:pt x="1" y="1"/>
                  </a:lnTo>
                  <a:lnTo>
                    <a:pt x="0" y="0"/>
                  </a:lnTo>
                  <a:lnTo>
                    <a:pt x="0" y="1"/>
                  </a:lnTo>
                  <a:lnTo>
                    <a:pt x="1" y="1"/>
                  </a:lnTo>
                  <a:lnTo>
                    <a:pt x="1" y="2"/>
                  </a:lnTo>
                  <a:lnTo>
                    <a:pt x="1" y="1"/>
                  </a:lnTo>
                  <a:lnTo>
                    <a:pt x="2" y="1"/>
                  </a:lnTo>
                  <a:lnTo>
                    <a:pt x="2"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4" name="Freeform 157"/>
            <p:cNvSpPr>
              <a:spLocks/>
            </p:cNvSpPr>
            <p:nvPr/>
          </p:nvSpPr>
          <p:spPr bwMode="auto">
            <a:xfrm>
              <a:off x="1262" y="3711"/>
              <a:ext cx="6" cy="12"/>
            </a:xfrm>
            <a:custGeom>
              <a:avLst/>
              <a:gdLst>
                <a:gd name="T0" fmla="*/ 0 w 1"/>
                <a:gd name="T1" fmla="*/ 0 h 2"/>
                <a:gd name="T2" fmla="*/ 0 w 1"/>
                <a:gd name="T3" fmla="*/ 0 h 2"/>
                <a:gd name="T4" fmla="*/ 0 w 1"/>
                <a:gd name="T5" fmla="*/ 2147483647 h 2"/>
                <a:gd name="T6" fmla="*/ 0 w 1"/>
                <a:gd name="T7" fmla="*/ 2147483647 h 2"/>
                <a:gd name="T8" fmla="*/ 0 w 1"/>
                <a:gd name="T9" fmla="*/ 2147483647 h 2"/>
                <a:gd name="T10" fmla="*/ 0 w 1"/>
                <a:gd name="T11" fmla="*/ 2147483647 h 2"/>
                <a:gd name="T12" fmla="*/ 0 w 1"/>
                <a:gd name="T13" fmla="*/ 2147483647 h 2"/>
                <a:gd name="T14" fmla="*/ 2147483647 w 1"/>
                <a:gd name="T15" fmla="*/ 2147483647 h 2"/>
                <a:gd name="T16" fmla="*/ 0 w 1"/>
                <a:gd name="T17" fmla="*/ 2147483647 h 2"/>
                <a:gd name="T18" fmla="*/ 0 w 1"/>
                <a:gd name="T19" fmla="*/ 0 h 2"/>
                <a:gd name="T20" fmla="*/ 0 w 1"/>
                <a:gd name="T21" fmla="*/ 0 h 2"/>
                <a:gd name="T22" fmla="*/ 0 w 1"/>
                <a:gd name="T23" fmla="*/ 0 h 2"/>
                <a:gd name="T24" fmla="*/ 0 w 1"/>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
                <a:gd name="T40" fmla="*/ 0 h 2"/>
                <a:gd name="T41" fmla="*/ 1 w 1"/>
                <a:gd name="T42" fmla="*/ 2 h 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 h="2">
                  <a:moveTo>
                    <a:pt x="0" y="0"/>
                  </a:moveTo>
                  <a:lnTo>
                    <a:pt x="0" y="0"/>
                  </a:lnTo>
                  <a:lnTo>
                    <a:pt x="0" y="1"/>
                  </a:lnTo>
                  <a:lnTo>
                    <a:pt x="0" y="2"/>
                  </a:lnTo>
                  <a:lnTo>
                    <a:pt x="1" y="1"/>
                  </a:lnTo>
                  <a:lnTo>
                    <a:pt x="0" y="1"/>
                  </a:lnTo>
                  <a:lnTo>
                    <a:pt x="0"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5" name="Freeform 158"/>
            <p:cNvSpPr>
              <a:spLocks/>
            </p:cNvSpPr>
            <p:nvPr/>
          </p:nvSpPr>
          <p:spPr bwMode="auto">
            <a:xfrm>
              <a:off x="1262" y="3663"/>
              <a:ext cx="30" cy="18"/>
            </a:xfrm>
            <a:custGeom>
              <a:avLst/>
              <a:gdLst>
                <a:gd name="T0" fmla="*/ 0 w 5"/>
                <a:gd name="T1" fmla="*/ 2147483647 h 3"/>
                <a:gd name="T2" fmla="*/ 2147483647 w 5"/>
                <a:gd name="T3" fmla="*/ 2147483647 h 3"/>
                <a:gd name="T4" fmla="*/ 2147483647 w 5"/>
                <a:gd name="T5" fmla="*/ 2147483647 h 3"/>
                <a:gd name="T6" fmla="*/ 2147483647 w 5"/>
                <a:gd name="T7" fmla="*/ 2147483647 h 3"/>
                <a:gd name="T8" fmla="*/ 2147483647 w 5"/>
                <a:gd name="T9" fmla="*/ 2147483647 h 3"/>
                <a:gd name="T10" fmla="*/ 2147483647 w 5"/>
                <a:gd name="T11" fmla="*/ 2147483647 h 3"/>
                <a:gd name="T12" fmla="*/ 2147483647 w 5"/>
                <a:gd name="T13" fmla="*/ 2147483647 h 3"/>
                <a:gd name="T14" fmla="*/ 2147483647 w 5"/>
                <a:gd name="T15" fmla="*/ 0 h 3"/>
                <a:gd name="T16" fmla="*/ 2147483647 w 5"/>
                <a:gd name="T17" fmla="*/ 0 h 3"/>
                <a:gd name="T18" fmla="*/ 2147483647 w 5"/>
                <a:gd name="T19" fmla="*/ 0 h 3"/>
                <a:gd name="T20" fmla="*/ 2147483647 w 5"/>
                <a:gd name="T21" fmla="*/ 2147483647 h 3"/>
                <a:gd name="T22" fmla="*/ 2147483647 w 5"/>
                <a:gd name="T23" fmla="*/ 2147483647 h 3"/>
                <a:gd name="T24" fmla="*/ 2147483647 w 5"/>
                <a:gd name="T25" fmla="*/ 2147483647 h 3"/>
                <a:gd name="T26" fmla="*/ 2147483647 w 5"/>
                <a:gd name="T27" fmla="*/ 2147483647 h 3"/>
                <a:gd name="T28" fmla="*/ 2147483647 w 5"/>
                <a:gd name="T29" fmla="*/ 2147483647 h 3"/>
                <a:gd name="T30" fmla="*/ 2147483647 w 5"/>
                <a:gd name="T31" fmla="*/ 2147483647 h 3"/>
                <a:gd name="T32" fmla="*/ 2147483647 w 5"/>
                <a:gd name="T33" fmla="*/ 2147483647 h 3"/>
                <a:gd name="T34" fmla="*/ 2147483647 w 5"/>
                <a:gd name="T35" fmla="*/ 2147483647 h 3"/>
                <a:gd name="T36" fmla="*/ 2147483647 w 5"/>
                <a:gd name="T37" fmla="*/ 2147483647 h 3"/>
                <a:gd name="T38" fmla="*/ 2147483647 w 5"/>
                <a:gd name="T39" fmla="*/ 2147483647 h 3"/>
                <a:gd name="T40" fmla="*/ 0 w 5"/>
                <a:gd name="T41" fmla="*/ 2147483647 h 3"/>
                <a:gd name="T42" fmla="*/ 0 w 5"/>
                <a:gd name="T43" fmla="*/ 2147483647 h 3"/>
                <a:gd name="T44" fmla="*/ 2147483647 w 5"/>
                <a:gd name="T45" fmla="*/ 2147483647 h 3"/>
                <a:gd name="T46" fmla="*/ 2147483647 w 5"/>
                <a:gd name="T47" fmla="*/ 2147483647 h 3"/>
                <a:gd name="T48" fmla="*/ 2147483647 w 5"/>
                <a:gd name="T49" fmla="*/ 2147483647 h 3"/>
                <a:gd name="T50" fmla="*/ 2147483647 w 5"/>
                <a:gd name="T51" fmla="*/ 2147483647 h 3"/>
                <a:gd name="T52" fmla="*/ 2147483647 w 5"/>
                <a:gd name="T53" fmla="*/ 2147483647 h 3"/>
                <a:gd name="T54" fmla="*/ 2147483647 w 5"/>
                <a:gd name="T55" fmla="*/ 2147483647 h 3"/>
                <a:gd name="T56" fmla="*/ 2147483647 w 5"/>
                <a:gd name="T57" fmla="*/ 2147483647 h 3"/>
                <a:gd name="T58" fmla="*/ 2147483647 w 5"/>
                <a:gd name="T59" fmla="*/ 2147483647 h 3"/>
                <a:gd name="T60" fmla="*/ 0 w 5"/>
                <a:gd name="T61" fmla="*/ 2147483647 h 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
                <a:gd name="T94" fmla="*/ 0 h 3"/>
                <a:gd name="T95" fmla="*/ 5 w 5"/>
                <a:gd name="T96" fmla="*/ 3 h 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 h="3">
                  <a:moveTo>
                    <a:pt x="0" y="1"/>
                  </a:moveTo>
                  <a:lnTo>
                    <a:pt x="1" y="1"/>
                  </a:lnTo>
                  <a:lnTo>
                    <a:pt x="2" y="1"/>
                  </a:lnTo>
                  <a:lnTo>
                    <a:pt x="3" y="1"/>
                  </a:lnTo>
                  <a:lnTo>
                    <a:pt x="4" y="1"/>
                  </a:lnTo>
                  <a:lnTo>
                    <a:pt x="4" y="0"/>
                  </a:lnTo>
                  <a:lnTo>
                    <a:pt x="5" y="0"/>
                  </a:lnTo>
                  <a:lnTo>
                    <a:pt x="4" y="0"/>
                  </a:lnTo>
                  <a:lnTo>
                    <a:pt x="4" y="1"/>
                  </a:lnTo>
                  <a:lnTo>
                    <a:pt x="3" y="1"/>
                  </a:lnTo>
                  <a:lnTo>
                    <a:pt x="2" y="1"/>
                  </a:lnTo>
                  <a:lnTo>
                    <a:pt x="2" y="2"/>
                  </a:lnTo>
                  <a:lnTo>
                    <a:pt x="2" y="3"/>
                  </a:lnTo>
                  <a:lnTo>
                    <a:pt x="1" y="3"/>
                  </a:lnTo>
                  <a:lnTo>
                    <a:pt x="0" y="2"/>
                  </a:lnTo>
                  <a:lnTo>
                    <a:pt x="1" y="2"/>
                  </a:lnTo>
                  <a:lnTo>
                    <a:pt x="1" y="3"/>
                  </a:lnTo>
                  <a:lnTo>
                    <a:pt x="1" y="2"/>
                  </a:lnTo>
                  <a:lnTo>
                    <a:pt x="2" y="1"/>
                  </a:lnTo>
                  <a:lnTo>
                    <a:pt x="1" y="1"/>
                  </a:lnTo>
                  <a:lnTo>
                    <a:pt x="0" y="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6" name="Freeform 159"/>
            <p:cNvSpPr>
              <a:spLocks/>
            </p:cNvSpPr>
            <p:nvPr/>
          </p:nvSpPr>
          <p:spPr bwMode="auto">
            <a:xfrm>
              <a:off x="1292" y="3615"/>
              <a:ext cx="72" cy="48"/>
            </a:xfrm>
            <a:custGeom>
              <a:avLst/>
              <a:gdLst>
                <a:gd name="T0" fmla="*/ 2147483647 w 12"/>
                <a:gd name="T1" fmla="*/ 2147483647 h 8"/>
                <a:gd name="T2" fmla="*/ 2147483647 w 12"/>
                <a:gd name="T3" fmla="*/ 2147483647 h 8"/>
                <a:gd name="T4" fmla="*/ 2147483647 w 12"/>
                <a:gd name="T5" fmla="*/ 2147483647 h 8"/>
                <a:gd name="T6" fmla="*/ 2147483647 w 12"/>
                <a:gd name="T7" fmla="*/ 2147483647 h 8"/>
                <a:gd name="T8" fmla="*/ 2147483647 w 12"/>
                <a:gd name="T9" fmla="*/ 2147483647 h 8"/>
                <a:gd name="T10" fmla="*/ 2147483647 w 12"/>
                <a:gd name="T11" fmla="*/ 2147483647 h 8"/>
                <a:gd name="T12" fmla="*/ 2147483647 w 12"/>
                <a:gd name="T13" fmla="*/ 2147483647 h 8"/>
                <a:gd name="T14" fmla="*/ 2147483647 w 12"/>
                <a:gd name="T15" fmla="*/ 2147483647 h 8"/>
                <a:gd name="T16" fmla="*/ 2147483647 w 12"/>
                <a:gd name="T17" fmla="*/ 2147483647 h 8"/>
                <a:gd name="T18" fmla="*/ 2147483647 w 12"/>
                <a:gd name="T19" fmla="*/ 2147483647 h 8"/>
                <a:gd name="T20" fmla="*/ 2147483647 w 12"/>
                <a:gd name="T21" fmla="*/ 2147483647 h 8"/>
                <a:gd name="T22" fmla="*/ 2147483647 w 12"/>
                <a:gd name="T23" fmla="*/ 2147483647 h 8"/>
                <a:gd name="T24" fmla="*/ 2147483647 w 12"/>
                <a:gd name="T25" fmla="*/ 2147483647 h 8"/>
                <a:gd name="T26" fmla="*/ 2147483647 w 12"/>
                <a:gd name="T27" fmla="*/ 2147483647 h 8"/>
                <a:gd name="T28" fmla="*/ 2147483647 w 12"/>
                <a:gd name="T29" fmla="*/ 2147483647 h 8"/>
                <a:gd name="T30" fmla="*/ 2147483647 w 12"/>
                <a:gd name="T31" fmla="*/ 2147483647 h 8"/>
                <a:gd name="T32" fmla="*/ 2147483647 w 12"/>
                <a:gd name="T33" fmla="*/ 2147483647 h 8"/>
                <a:gd name="T34" fmla="*/ 2147483647 w 12"/>
                <a:gd name="T35" fmla="*/ 2147483647 h 8"/>
                <a:gd name="T36" fmla="*/ 2147483647 w 12"/>
                <a:gd name="T37" fmla="*/ 2147483647 h 8"/>
                <a:gd name="T38" fmla="*/ 2147483647 w 12"/>
                <a:gd name="T39" fmla="*/ 2147483647 h 8"/>
                <a:gd name="T40" fmla="*/ 2147483647 w 12"/>
                <a:gd name="T41" fmla="*/ 2147483647 h 8"/>
                <a:gd name="T42" fmla="*/ 2147483647 w 12"/>
                <a:gd name="T43" fmla="*/ 2147483647 h 8"/>
                <a:gd name="T44" fmla="*/ 2147483647 w 12"/>
                <a:gd name="T45" fmla="*/ 0 h 8"/>
                <a:gd name="T46" fmla="*/ 2147483647 w 12"/>
                <a:gd name="T47" fmla="*/ 0 h 8"/>
                <a:gd name="T48" fmla="*/ 2147483647 w 12"/>
                <a:gd name="T49" fmla="*/ 2147483647 h 8"/>
                <a:gd name="T50" fmla="*/ 2147483647 w 12"/>
                <a:gd name="T51" fmla="*/ 2147483647 h 8"/>
                <a:gd name="T52" fmla="*/ 2147483647 w 12"/>
                <a:gd name="T53" fmla="*/ 2147483647 h 8"/>
                <a:gd name="T54" fmla="*/ 2147483647 w 12"/>
                <a:gd name="T55" fmla="*/ 2147483647 h 8"/>
                <a:gd name="T56" fmla="*/ 2147483647 w 12"/>
                <a:gd name="T57" fmla="*/ 2147483647 h 8"/>
                <a:gd name="T58" fmla="*/ 2147483647 w 12"/>
                <a:gd name="T59" fmla="*/ 2147483647 h 8"/>
                <a:gd name="T60" fmla="*/ 2147483647 w 12"/>
                <a:gd name="T61" fmla="*/ 2147483647 h 8"/>
                <a:gd name="T62" fmla="*/ 2147483647 w 12"/>
                <a:gd name="T63" fmla="*/ 2147483647 h 8"/>
                <a:gd name="T64" fmla="*/ 2147483647 w 12"/>
                <a:gd name="T65" fmla="*/ 2147483647 h 8"/>
                <a:gd name="T66" fmla="*/ 2147483647 w 12"/>
                <a:gd name="T67" fmla="*/ 2147483647 h 8"/>
                <a:gd name="T68" fmla="*/ 2147483647 w 12"/>
                <a:gd name="T69" fmla="*/ 2147483647 h 8"/>
                <a:gd name="T70" fmla="*/ 2147483647 w 12"/>
                <a:gd name="T71" fmla="*/ 2147483647 h 8"/>
                <a:gd name="T72" fmla="*/ 2147483647 w 12"/>
                <a:gd name="T73" fmla="*/ 2147483647 h 8"/>
                <a:gd name="T74" fmla="*/ 0 w 12"/>
                <a:gd name="T75" fmla="*/ 2147483647 h 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
                <a:gd name="T115" fmla="*/ 0 h 8"/>
                <a:gd name="T116" fmla="*/ 12 w 12"/>
                <a:gd name="T117" fmla="*/ 8 h 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 h="8">
                  <a:moveTo>
                    <a:pt x="0" y="8"/>
                  </a:moveTo>
                  <a:lnTo>
                    <a:pt x="1" y="7"/>
                  </a:lnTo>
                  <a:lnTo>
                    <a:pt x="2" y="7"/>
                  </a:lnTo>
                  <a:lnTo>
                    <a:pt x="3" y="7"/>
                  </a:lnTo>
                  <a:lnTo>
                    <a:pt x="4" y="7"/>
                  </a:lnTo>
                  <a:lnTo>
                    <a:pt x="4" y="6"/>
                  </a:lnTo>
                  <a:lnTo>
                    <a:pt x="5" y="6"/>
                  </a:lnTo>
                  <a:lnTo>
                    <a:pt x="6" y="6"/>
                  </a:lnTo>
                  <a:lnTo>
                    <a:pt x="6" y="5"/>
                  </a:lnTo>
                  <a:lnTo>
                    <a:pt x="7" y="5"/>
                  </a:lnTo>
                  <a:lnTo>
                    <a:pt x="7" y="4"/>
                  </a:lnTo>
                  <a:lnTo>
                    <a:pt x="8" y="4"/>
                  </a:lnTo>
                  <a:lnTo>
                    <a:pt x="9" y="4"/>
                  </a:lnTo>
                  <a:lnTo>
                    <a:pt x="9" y="3"/>
                  </a:lnTo>
                  <a:lnTo>
                    <a:pt x="10" y="3"/>
                  </a:lnTo>
                  <a:lnTo>
                    <a:pt x="10" y="2"/>
                  </a:lnTo>
                  <a:lnTo>
                    <a:pt x="11" y="2"/>
                  </a:lnTo>
                  <a:lnTo>
                    <a:pt x="11" y="1"/>
                  </a:lnTo>
                  <a:lnTo>
                    <a:pt x="11" y="0"/>
                  </a:lnTo>
                  <a:lnTo>
                    <a:pt x="10" y="1"/>
                  </a:lnTo>
                  <a:lnTo>
                    <a:pt x="9" y="1"/>
                  </a:lnTo>
                  <a:lnTo>
                    <a:pt x="9" y="2"/>
                  </a:lnTo>
                  <a:lnTo>
                    <a:pt x="8" y="2"/>
                  </a:lnTo>
                  <a:lnTo>
                    <a:pt x="8" y="3"/>
                  </a:lnTo>
                  <a:lnTo>
                    <a:pt x="7" y="3"/>
                  </a:lnTo>
                  <a:lnTo>
                    <a:pt x="6" y="3"/>
                  </a:lnTo>
                  <a:lnTo>
                    <a:pt x="5" y="4"/>
                  </a:lnTo>
                  <a:lnTo>
                    <a:pt x="6" y="3"/>
                  </a:lnTo>
                  <a:lnTo>
                    <a:pt x="7" y="2"/>
                  </a:lnTo>
                  <a:lnTo>
                    <a:pt x="7" y="3"/>
                  </a:lnTo>
                  <a:lnTo>
                    <a:pt x="8" y="2"/>
                  </a:lnTo>
                  <a:lnTo>
                    <a:pt x="9" y="1"/>
                  </a:lnTo>
                  <a:lnTo>
                    <a:pt x="10" y="1"/>
                  </a:lnTo>
                  <a:lnTo>
                    <a:pt x="11" y="0"/>
                  </a:lnTo>
                  <a:lnTo>
                    <a:pt x="12" y="0"/>
                  </a:lnTo>
                  <a:lnTo>
                    <a:pt x="11" y="1"/>
                  </a:lnTo>
                  <a:lnTo>
                    <a:pt x="11" y="2"/>
                  </a:lnTo>
                  <a:lnTo>
                    <a:pt x="10" y="3"/>
                  </a:lnTo>
                  <a:lnTo>
                    <a:pt x="9" y="4"/>
                  </a:lnTo>
                  <a:lnTo>
                    <a:pt x="8" y="4"/>
                  </a:lnTo>
                  <a:lnTo>
                    <a:pt x="7" y="5"/>
                  </a:lnTo>
                  <a:lnTo>
                    <a:pt x="6" y="6"/>
                  </a:lnTo>
                  <a:lnTo>
                    <a:pt x="5" y="7"/>
                  </a:lnTo>
                  <a:lnTo>
                    <a:pt x="5" y="6"/>
                  </a:lnTo>
                  <a:lnTo>
                    <a:pt x="4" y="7"/>
                  </a:lnTo>
                  <a:lnTo>
                    <a:pt x="3" y="7"/>
                  </a:lnTo>
                  <a:lnTo>
                    <a:pt x="2" y="7"/>
                  </a:lnTo>
                  <a:lnTo>
                    <a:pt x="2" y="8"/>
                  </a:lnTo>
                  <a:lnTo>
                    <a:pt x="1" y="8"/>
                  </a:lnTo>
                  <a:lnTo>
                    <a:pt x="0" y="8"/>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7" name="Freeform 160"/>
            <p:cNvSpPr>
              <a:spLocks/>
            </p:cNvSpPr>
            <p:nvPr/>
          </p:nvSpPr>
          <p:spPr bwMode="auto">
            <a:xfrm>
              <a:off x="1274" y="3627"/>
              <a:ext cx="42" cy="12"/>
            </a:xfrm>
            <a:custGeom>
              <a:avLst/>
              <a:gdLst>
                <a:gd name="T0" fmla="*/ 2147483647 w 7"/>
                <a:gd name="T1" fmla="*/ 0 h 2"/>
                <a:gd name="T2" fmla="*/ 2147483647 w 7"/>
                <a:gd name="T3" fmla="*/ 2147483647 h 2"/>
                <a:gd name="T4" fmla="*/ 2147483647 w 7"/>
                <a:gd name="T5" fmla="*/ 2147483647 h 2"/>
                <a:gd name="T6" fmla="*/ 2147483647 w 7"/>
                <a:gd name="T7" fmla="*/ 2147483647 h 2"/>
                <a:gd name="T8" fmla="*/ 2147483647 w 7"/>
                <a:gd name="T9" fmla="*/ 2147483647 h 2"/>
                <a:gd name="T10" fmla="*/ 2147483647 w 7"/>
                <a:gd name="T11" fmla="*/ 2147483647 h 2"/>
                <a:gd name="T12" fmla="*/ 2147483647 w 7"/>
                <a:gd name="T13" fmla="*/ 2147483647 h 2"/>
                <a:gd name="T14" fmla="*/ 2147483647 w 7"/>
                <a:gd name="T15" fmla="*/ 2147483647 h 2"/>
                <a:gd name="T16" fmla="*/ 2147483647 w 7"/>
                <a:gd name="T17" fmla="*/ 2147483647 h 2"/>
                <a:gd name="T18" fmla="*/ 2147483647 w 7"/>
                <a:gd name="T19" fmla="*/ 2147483647 h 2"/>
                <a:gd name="T20" fmla="*/ 2147483647 w 7"/>
                <a:gd name="T21" fmla="*/ 2147483647 h 2"/>
                <a:gd name="T22" fmla="*/ 0 w 7"/>
                <a:gd name="T23" fmla="*/ 2147483647 h 2"/>
                <a:gd name="T24" fmla="*/ 2147483647 w 7"/>
                <a:gd name="T25" fmla="*/ 2147483647 h 2"/>
                <a:gd name="T26" fmla="*/ 2147483647 w 7"/>
                <a:gd name="T27" fmla="*/ 2147483647 h 2"/>
                <a:gd name="T28" fmla="*/ 2147483647 w 7"/>
                <a:gd name="T29" fmla="*/ 2147483647 h 2"/>
                <a:gd name="T30" fmla="*/ 2147483647 w 7"/>
                <a:gd name="T31" fmla="*/ 2147483647 h 2"/>
                <a:gd name="T32" fmla="*/ 2147483647 w 7"/>
                <a:gd name="T33" fmla="*/ 2147483647 h 2"/>
                <a:gd name="T34" fmla="*/ 2147483647 w 7"/>
                <a:gd name="T35" fmla="*/ 2147483647 h 2"/>
                <a:gd name="T36" fmla="*/ 2147483647 w 7"/>
                <a:gd name="T37" fmla="*/ 2147483647 h 2"/>
                <a:gd name="T38" fmla="*/ 2147483647 w 7"/>
                <a:gd name="T39" fmla="*/ 2147483647 h 2"/>
                <a:gd name="T40" fmla="*/ 2147483647 w 7"/>
                <a:gd name="T41" fmla="*/ 2147483647 h 2"/>
                <a:gd name="T42" fmla="*/ 2147483647 w 7"/>
                <a:gd name="T43" fmla="*/ 2147483647 h 2"/>
                <a:gd name="T44" fmla="*/ 2147483647 w 7"/>
                <a:gd name="T45" fmla="*/ 2147483647 h 2"/>
                <a:gd name="T46" fmla="*/ 2147483647 w 7"/>
                <a:gd name="T47" fmla="*/ 2147483647 h 2"/>
                <a:gd name="T48" fmla="*/ 2147483647 w 7"/>
                <a:gd name="T49" fmla="*/ 2147483647 h 2"/>
                <a:gd name="T50" fmla="*/ 2147483647 w 7"/>
                <a:gd name="T51" fmla="*/ 2147483647 h 2"/>
                <a:gd name="T52" fmla="*/ 2147483647 w 7"/>
                <a:gd name="T53" fmla="*/ 2147483647 h 2"/>
                <a:gd name="T54" fmla="*/ 2147483647 w 7"/>
                <a:gd name="T55" fmla="*/ 2147483647 h 2"/>
                <a:gd name="T56" fmla="*/ 2147483647 w 7"/>
                <a:gd name="T57" fmla="*/ 2147483647 h 2"/>
                <a:gd name="T58" fmla="*/ 2147483647 w 7"/>
                <a:gd name="T59" fmla="*/ 2147483647 h 2"/>
                <a:gd name="T60" fmla="*/ 2147483647 w 7"/>
                <a:gd name="T61" fmla="*/ 0 h 2"/>
                <a:gd name="T62" fmla="*/ 2147483647 w 7"/>
                <a:gd name="T63" fmla="*/ 0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
                <a:gd name="T97" fmla="*/ 0 h 2"/>
                <a:gd name="T98" fmla="*/ 7 w 7"/>
                <a:gd name="T99" fmla="*/ 2 h 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 h="2">
                  <a:moveTo>
                    <a:pt x="4" y="0"/>
                  </a:moveTo>
                  <a:lnTo>
                    <a:pt x="5" y="1"/>
                  </a:lnTo>
                  <a:lnTo>
                    <a:pt x="4" y="1"/>
                  </a:lnTo>
                  <a:lnTo>
                    <a:pt x="3" y="1"/>
                  </a:lnTo>
                  <a:lnTo>
                    <a:pt x="2" y="2"/>
                  </a:lnTo>
                  <a:lnTo>
                    <a:pt x="2" y="1"/>
                  </a:lnTo>
                  <a:lnTo>
                    <a:pt x="2" y="2"/>
                  </a:lnTo>
                  <a:lnTo>
                    <a:pt x="1" y="2"/>
                  </a:lnTo>
                  <a:lnTo>
                    <a:pt x="0" y="2"/>
                  </a:lnTo>
                  <a:lnTo>
                    <a:pt x="1" y="2"/>
                  </a:lnTo>
                  <a:lnTo>
                    <a:pt x="2" y="2"/>
                  </a:lnTo>
                  <a:lnTo>
                    <a:pt x="3" y="2"/>
                  </a:lnTo>
                  <a:lnTo>
                    <a:pt x="3" y="1"/>
                  </a:lnTo>
                  <a:lnTo>
                    <a:pt x="4" y="2"/>
                  </a:lnTo>
                  <a:lnTo>
                    <a:pt x="5" y="1"/>
                  </a:lnTo>
                  <a:lnTo>
                    <a:pt x="6" y="1"/>
                  </a:lnTo>
                  <a:lnTo>
                    <a:pt x="7" y="1"/>
                  </a:lnTo>
                  <a:lnTo>
                    <a:pt x="7" y="2"/>
                  </a:lnTo>
                  <a:lnTo>
                    <a:pt x="7" y="1"/>
                  </a:lnTo>
                  <a:lnTo>
                    <a:pt x="6" y="1"/>
                  </a:lnTo>
                  <a:lnTo>
                    <a:pt x="5" y="1"/>
                  </a:lnTo>
                  <a:lnTo>
                    <a:pt x="5" y="0"/>
                  </a:lnTo>
                  <a:lnTo>
                    <a:pt x="4"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8" name="Freeform 161"/>
            <p:cNvSpPr>
              <a:spLocks/>
            </p:cNvSpPr>
            <p:nvPr/>
          </p:nvSpPr>
          <p:spPr bwMode="auto">
            <a:xfrm>
              <a:off x="1268" y="3627"/>
              <a:ext cx="36" cy="12"/>
            </a:xfrm>
            <a:custGeom>
              <a:avLst/>
              <a:gdLst>
                <a:gd name="T0" fmla="*/ 0 w 6"/>
                <a:gd name="T1" fmla="*/ 2147483647 h 2"/>
                <a:gd name="T2" fmla="*/ 2147483647 w 6"/>
                <a:gd name="T3" fmla="*/ 2147483647 h 2"/>
                <a:gd name="T4" fmla="*/ 2147483647 w 6"/>
                <a:gd name="T5" fmla="*/ 2147483647 h 2"/>
                <a:gd name="T6" fmla="*/ 2147483647 w 6"/>
                <a:gd name="T7" fmla="*/ 2147483647 h 2"/>
                <a:gd name="T8" fmla="*/ 2147483647 w 6"/>
                <a:gd name="T9" fmla="*/ 2147483647 h 2"/>
                <a:gd name="T10" fmla="*/ 2147483647 w 6"/>
                <a:gd name="T11" fmla="*/ 2147483647 h 2"/>
                <a:gd name="T12" fmla="*/ 2147483647 w 6"/>
                <a:gd name="T13" fmla="*/ 2147483647 h 2"/>
                <a:gd name="T14" fmla="*/ 2147483647 w 6"/>
                <a:gd name="T15" fmla="*/ 2147483647 h 2"/>
                <a:gd name="T16" fmla="*/ 2147483647 w 6"/>
                <a:gd name="T17" fmla="*/ 0 h 2"/>
                <a:gd name="T18" fmla="*/ 2147483647 w 6"/>
                <a:gd name="T19" fmla="*/ 0 h 2"/>
                <a:gd name="T20" fmla="*/ 2147483647 w 6"/>
                <a:gd name="T21" fmla="*/ 2147483647 h 2"/>
                <a:gd name="T22" fmla="*/ 2147483647 w 6"/>
                <a:gd name="T23" fmla="*/ 0 h 2"/>
                <a:gd name="T24" fmla="*/ 2147483647 w 6"/>
                <a:gd name="T25" fmla="*/ 2147483647 h 2"/>
                <a:gd name="T26" fmla="*/ 2147483647 w 6"/>
                <a:gd name="T27" fmla="*/ 2147483647 h 2"/>
                <a:gd name="T28" fmla="*/ 2147483647 w 6"/>
                <a:gd name="T29" fmla="*/ 2147483647 h 2"/>
                <a:gd name="T30" fmla="*/ 2147483647 w 6"/>
                <a:gd name="T31" fmla="*/ 2147483647 h 2"/>
                <a:gd name="T32" fmla="*/ 2147483647 w 6"/>
                <a:gd name="T33" fmla="*/ 2147483647 h 2"/>
                <a:gd name="T34" fmla="*/ 2147483647 w 6"/>
                <a:gd name="T35" fmla="*/ 2147483647 h 2"/>
                <a:gd name="T36" fmla="*/ 2147483647 w 6"/>
                <a:gd name="T37" fmla="*/ 2147483647 h 2"/>
                <a:gd name="T38" fmla="*/ 2147483647 w 6"/>
                <a:gd name="T39" fmla="*/ 2147483647 h 2"/>
                <a:gd name="T40" fmla="*/ 2147483647 w 6"/>
                <a:gd name="T41" fmla="*/ 2147483647 h 2"/>
                <a:gd name="T42" fmla="*/ 2147483647 w 6"/>
                <a:gd name="T43" fmla="*/ 2147483647 h 2"/>
                <a:gd name="T44" fmla="*/ 2147483647 w 6"/>
                <a:gd name="T45" fmla="*/ 2147483647 h 2"/>
                <a:gd name="T46" fmla="*/ 2147483647 w 6"/>
                <a:gd name="T47" fmla="*/ 2147483647 h 2"/>
                <a:gd name="T48" fmla="*/ 0 w 6"/>
                <a:gd name="T49" fmla="*/ 2147483647 h 2"/>
                <a:gd name="T50" fmla="*/ 0 w 6"/>
                <a:gd name="T51" fmla="*/ 2147483647 h 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
                <a:gd name="T79" fmla="*/ 0 h 2"/>
                <a:gd name="T80" fmla="*/ 6 w 6"/>
                <a:gd name="T81" fmla="*/ 2 h 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 h="2">
                  <a:moveTo>
                    <a:pt x="0" y="2"/>
                  </a:moveTo>
                  <a:lnTo>
                    <a:pt x="1" y="1"/>
                  </a:lnTo>
                  <a:lnTo>
                    <a:pt x="2" y="1"/>
                  </a:lnTo>
                  <a:lnTo>
                    <a:pt x="3" y="1"/>
                  </a:lnTo>
                  <a:lnTo>
                    <a:pt x="4" y="1"/>
                  </a:lnTo>
                  <a:lnTo>
                    <a:pt x="4" y="0"/>
                  </a:lnTo>
                  <a:lnTo>
                    <a:pt x="5" y="0"/>
                  </a:lnTo>
                  <a:lnTo>
                    <a:pt x="5" y="1"/>
                  </a:lnTo>
                  <a:lnTo>
                    <a:pt x="5" y="0"/>
                  </a:lnTo>
                  <a:lnTo>
                    <a:pt x="6" y="1"/>
                  </a:lnTo>
                  <a:lnTo>
                    <a:pt x="5" y="1"/>
                  </a:lnTo>
                  <a:lnTo>
                    <a:pt x="4" y="1"/>
                  </a:lnTo>
                  <a:lnTo>
                    <a:pt x="3" y="1"/>
                  </a:lnTo>
                  <a:lnTo>
                    <a:pt x="2" y="1"/>
                  </a:lnTo>
                  <a:lnTo>
                    <a:pt x="1" y="1"/>
                  </a:lnTo>
                  <a:lnTo>
                    <a:pt x="0" y="2"/>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09" name="Freeform 162"/>
            <p:cNvSpPr>
              <a:spLocks/>
            </p:cNvSpPr>
            <p:nvPr/>
          </p:nvSpPr>
          <p:spPr bwMode="auto">
            <a:xfrm>
              <a:off x="1304" y="3603"/>
              <a:ext cx="66" cy="72"/>
            </a:xfrm>
            <a:custGeom>
              <a:avLst/>
              <a:gdLst>
                <a:gd name="T0" fmla="*/ 0 w 11"/>
                <a:gd name="T1" fmla="*/ 2147483647 h 12"/>
                <a:gd name="T2" fmla="*/ 2147483647 w 11"/>
                <a:gd name="T3" fmla="*/ 2147483647 h 12"/>
                <a:gd name="T4" fmla="*/ 2147483647 w 11"/>
                <a:gd name="T5" fmla="*/ 2147483647 h 12"/>
                <a:gd name="T6" fmla="*/ 2147483647 w 11"/>
                <a:gd name="T7" fmla="*/ 2147483647 h 12"/>
                <a:gd name="T8" fmla="*/ 2147483647 w 11"/>
                <a:gd name="T9" fmla="*/ 2147483647 h 12"/>
                <a:gd name="T10" fmla="*/ 2147483647 w 11"/>
                <a:gd name="T11" fmla="*/ 2147483647 h 12"/>
                <a:gd name="T12" fmla="*/ 2147483647 w 11"/>
                <a:gd name="T13" fmla="*/ 2147483647 h 12"/>
                <a:gd name="T14" fmla="*/ 2147483647 w 11"/>
                <a:gd name="T15" fmla="*/ 2147483647 h 12"/>
                <a:gd name="T16" fmla="*/ 2147483647 w 11"/>
                <a:gd name="T17" fmla="*/ 0 h 12"/>
                <a:gd name="T18" fmla="*/ 2147483647 w 11"/>
                <a:gd name="T19" fmla="*/ 0 h 12"/>
                <a:gd name="T20" fmla="*/ 2147483647 w 11"/>
                <a:gd name="T21" fmla="*/ 0 h 12"/>
                <a:gd name="T22" fmla="*/ 2147483647 w 11"/>
                <a:gd name="T23" fmla="*/ 2147483647 h 12"/>
                <a:gd name="T24" fmla="*/ 2147483647 w 11"/>
                <a:gd name="T25" fmla="*/ 2147483647 h 12"/>
                <a:gd name="T26" fmla="*/ 2147483647 w 11"/>
                <a:gd name="T27" fmla="*/ 2147483647 h 12"/>
                <a:gd name="T28" fmla="*/ 2147483647 w 11"/>
                <a:gd name="T29" fmla="*/ 2147483647 h 12"/>
                <a:gd name="T30" fmla="*/ 2147483647 w 11"/>
                <a:gd name="T31" fmla="*/ 2147483647 h 12"/>
                <a:gd name="T32" fmla="*/ 2147483647 w 11"/>
                <a:gd name="T33" fmla="*/ 2147483647 h 12"/>
                <a:gd name="T34" fmla="*/ 2147483647 w 11"/>
                <a:gd name="T35" fmla="*/ 2147483647 h 12"/>
                <a:gd name="T36" fmla="*/ 2147483647 w 11"/>
                <a:gd name="T37" fmla="*/ 2147483647 h 12"/>
                <a:gd name="T38" fmla="*/ 0 w 11"/>
                <a:gd name="T39" fmla="*/ 2147483647 h 12"/>
                <a:gd name="T40" fmla="*/ 2147483647 w 11"/>
                <a:gd name="T41" fmla="*/ 2147483647 h 12"/>
                <a:gd name="T42" fmla="*/ 2147483647 w 11"/>
                <a:gd name="T43" fmla="*/ 2147483647 h 12"/>
                <a:gd name="T44" fmla="*/ 2147483647 w 11"/>
                <a:gd name="T45" fmla="*/ 2147483647 h 12"/>
                <a:gd name="T46" fmla="*/ 2147483647 w 11"/>
                <a:gd name="T47" fmla="*/ 2147483647 h 12"/>
                <a:gd name="T48" fmla="*/ 2147483647 w 11"/>
                <a:gd name="T49" fmla="*/ 2147483647 h 12"/>
                <a:gd name="T50" fmla="*/ 2147483647 w 11"/>
                <a:gd name="T51" fmla="*/ 2147483647 h 12"/>
                <a:gd name="T52" fmla="*/ 2147483647 w 11"/>
                <a:gd name="T53" fmla="*/ 2147483647 h 12"/>
                <a:gd name="T54" fmla="*/ 2147483647 w 11"/>
                <a:gd name="T55" fmla="*/ 2147483647 h 12"/>
                <a:gd name="T56" fmla="*/ 2147483647 w 11"/>
                <a:gd name="T57" fmla="*/ 2147483647 h 12"/>
                <a:gd name="T58" fmla="*/ 2147483647 w 11"/>
                <a:gd name="T59" fmla="*/ 2147483647 h 12"/>
                <a:gd name="T60" fmla="*/ 2147483647 w 11"/>
                <a:gd name="T61" fmla="*/ 2147483647 h 12"/>
                <a:gd name="T62" fmla="*/ 2147483647 w 11"/>
                <a:gd name="T63" fmla="*/ 2147483647 h 12"/>
                <a:gd name="T64" fmla="*/ 2147483647 w 11"/>
                <a:gd name="T65" fmla="*/ 2147483647 h 12"/>
                <a:gd name="T66" fmla="*/ 2147483647 w 11"/>
                <a:gd name="T67" fmla="*/ 2147483647 h 12"/>
                <a:gd name="T68" fmla="*/ 2147483647 w 11"/>
                <a:gd name="T69" fmla="*/ 2147483647 h 12"/>
                <a:gd name="T70" fmla="*/ 2147483647 w 11"/>
                <a:gd name="T71" fmla="*/ 2147483647 h 12"/>
                <a:gd name="T72" fmla="*/ 2147483647 w 11"/>
                <a:gd name="T73" fmla="*/ 2147483647 h 12"/>
                <a:gd name="T74" fmla="*/ 2147483647 w 11"/>
                <a:gd name="T75" fmla="*/ 2147483647 h 12"/>
                <a:gd name="T76" fmla="*/ 2147483647 w 11"/>
                <a:gd name="T77" fmla="*/ 2147483647 h 12"/>
                <a:gd name="T78" fmla="*/ 2147483647 w 11"/>
                <a:gd name="T79" fmla="*/ 2147483647 h 12"/>
                <a:gd name="T80" fmla="*/ 0 w 11"/>
                <a:gd name="T81" fmla="*/ 2147483647 h 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
                <a:gd name="T124" fmla="*/ 0 h 12"/>
                <a:gd name="T125" fmla="*/ 11 w 11"/>
                <a:gd name="T126" fmla="*/ 12 h 1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 h="12">
                  <a:moveTo>
                    <a:pt x="0" y="5"/>
                  </a:moveTo>
                  <a:lnTo>
                    <a:pt x="0" y="4"/>
                  </a:lnTo>
                  <a:lnTo>
                    <a:pt x="1" y="4"/>
                  </a:lnTo>
                  <a:lnTo>
                    <a:pt x="2" y="4"/>
                  </a:lnTo>
                  <a:lnTo>
                    <a:pt x="2" y="3"/>
                  </a:lnTo>
                  <a:lnTo>
                    <a:pt x="3" y="3"/>
                  </a:lnTo>
                  <a:lnTo>
                    <a:pt x="4" y="3"/>
                  </a:lnTo>
                  <a:lnTo>
                    <a:pt x="5" y="3"/>
                  </a:lnTo>
                  <a:lnTo>
                    <a:pt x="6" y="3"/>
                  </a:lnTo>
                  <a:lnTo>
                    <a:pt x="6" y="2"/>
                  </a:lnTo>
                  <a:lnTo>
                    <a:pt x="7" y="2"/>
                  </a:lnTo>
                  <a:lnTo>
                    <a:pt x="8" y="1"/>
                  </a:lnTo>
                  <a:lnTo>
                    <a:pt x="9" y="1"/>
                  </a:lnTo>
                  <a:lnTo>
                    <a:pt x="9" y="0"/>
                  </a:lnTo>
                  <a:lnTo>
                    <a:pt x="10" y="0"/>
                  </a:lnTo>
                  <a:lnTo>
                    <a:pt x="11" y="0"/>
                  </a:lnTo>
                  <a:lnTo>
                    <a:pt x="11" y="1"/>
                  </a:lnTo>
                  <a:lnTo>
                    <a:pt x="11" y="3"/>
                  </a:lnTo>
                  <a:lnTo>
                    <a:pt x="11" y="4"/>
                  </a:lnTo>
                  <a:lnTo>
                    <a:pt x="10" y="5"/>
                  </a:lnTo>
                  <a:lnTo>
                    <a:pt x="10" y="6"/>
                  </a:lnTo>
                  <a:lnTo>
                    <a:pt x="9" y="6"/>
                  </a:lnTo>
                  <a:lnTo>
                    <a:pt x="8" y="7"/>
                  </a:lnTo>
                  <a:lnTo>
                    <a:pt x="7" y="8"/>
                  </a:lnTo>
                  <a:lnTo>
                    <a:pt x="7" y="9"/>
                  </a:lnTo>
                  <a:lnTo>
                    <a:pt x="6" y="9"/>
                  </a:lnTo>
                  <a:lnTo>
                    <a:pt x="5" y="10"/>
                  </a:lnTo>
                  <a:lnTo>
                    <a:pt x="4" y="10"/>
                  </a:lnTo>
                  <a:lnTo>
                    <a:pt x="3" y="11"/>
                  </a:lnTo>
                  <a:lnTo>
                    <a:pt x="2" y="11"/>
                  </a:lnTo>
                  <a:lnTo>
                    <a:pt x="1" y="11"/>
                  </a:lnTo>
                  <a:lnTo>
                    <a:pt x="0" y="12"/>
                  </a:lnTo>
                  <a:lnTo>
                    <a:pt x="1" y="11"/>
                  </a:lnTo>
                  <a:lnTo>
                    <a:pt x="2" y="11"/>
                  </a:lnTo>
                  <a:lnTo>
                    <a:pt x="2" y="10"/>
                  </a:lnTo>
                  <a:lnTo>
                    <a:pt x="2" y="11"/>
                  </a:lnTo>
                  <a:lnTo>
                    <a:pt x="3" y="10"/>
                  </a:lnTo>
                  <a:lnTo>
                    <a:pt x="4" y="9"/>
                  </a:lnTo>
                  <a:lnTo>
                    <a:pt x="4" y="10"/>
                  </a:lnTo>
                  <a:lnTo>
                    <a:pt x="5" y="9"/>
                  </a:lnTo>
                  <a:lnTo>
                    <a:pt x="6" y="8"/>
                  </a:lnTo>
                  <a:lnTo>
                    <a:pt x="6" y="9"/>
                  </a:lnTo>
                  <a:lnTo>
                    <a:pt x="6" y="8"/>
                  </a:lnTo>
                  <a:lnTo>
                    <a:pt x="7" y="8"/>
                  </a:lnTo>
                  <a:lnTo>
                    <a:pt x="7" y="7"/>
                  </a:lnTo>
                  <a:lnTo>
                    <a:pt x="8" y="7"/>
                  </a:lnTo>
                  <a:lnTo>
                    <a:pt x="9" y="6"/>
                  </a:lnTo>
                  <a:lnTo>
                    <a:pt x="10" y="6"/>
                  </a:lnTo>
                  <a:lnTo>
                    <a:pt x="10" y="5"/>
                  </a:lnTo>
                  <a:lnTo>
                    <a:pt x="11" y="4"/>
                  </a:lnTo>
                  <a:lnTo>
                    <a:pt x="11" y="3"/>
                  </a:lnTo>
                  <a:lnTo>
                    <a:pt x="11" y="1"/>
                  </a:lnTo>
                  <a:lnTo>
                    <a:pt x="10" y="0"/>
                  </a:lnTo>
                  <a:lnTo>
                    <a:pt x="9" y="1"/>
                  </a:lnTo>
                  <a:lnTo>
                    <a:pt x="8" y="1"/>
                  </a:lnTo>
                  <a:lnTo>
                    <a:pt x="7" y="2"/>
                  </a:lnTo>
                  <a:lnTo>
                    <a:pt x="6" y="3"/>
                  </a:lnTo>
                  <a:lnTo>
                    <a:pt x="5" y="3"/>
                  </a:lnTo>
                  <a:lnTo>
                    <a:pt x="4" y="3"/>
                  </a:lnTo>
                  <a:lnTo>
                    <a:pt x="4" y="4"/>
                  </a:lnTo>
                  <a:lnTo>
                    <a:pt x="3" y="4"/>
                  </a:lnTo>
                  <a:lnTo>
                    <a:pt x="2" y="4"/>
                  </a:lnTo>
                  <a:lnTo>
                    <a:pt x="1" y="4"/>
                  </a:lnTo>
                  <a:lnTo>
                    <a:pt x="0" y="4"/>
                  </a:lnTo>
                  <a:lnTo>
                    <a:pt x="0" y="5"/>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0" name="Freeform 163"/>
            <p:cNvSpPr>
              <a:spLocks/>
            </p:cNvSpPr>
            <p:nvPr/>
          </p:nvSpPr>
          <p:spPr bwMode="auto">
            <a:xfrm>
              <a:off x="1256" y="3669"/>
              <a:ext cx="48" cy="18"/>
            </a:xfrm>
            <a:custGeom>
              <a:avLst/>
              <a:gdLst>
                <a:gd name="T0" fmla="*/ 0 w 8"/>
                <a:gd name="T1" fmla="*/ 2147483647 h 3"/>
                <a:gd name="T2" fmla="*/ 0 w 8"/>
                <a:gd name="T3" fmla="*/ 2147483647 h 3"/>
                <a:gd name="T4" fmla="*/ 2147483647 w 8"/>
                <a:gd name="T5" fmla="*/ 2147483647 h 3"/>
                <a:gd name="T6" fmla="*/ 2147483647 w 8"/>
                <a:gd name="T7" fmla="*/ 2147483647 h 3"/>
                <a:gd name="T8" fmla="*/ 2147483647 w 8"/>
                <a:gd name="T9" fmla="*/ 2147483647 h 3"/>
                <a:gd name="T10" fmla="*/ 2147483647 w 8"/>
                <a:gd name="T11" fmla="*/ 2147483647 h 3"/>
                <a:gd name="T12" fmla="*/ 2147483647 w 8"/>
                <a:gd name="T13" fmla="*/ 2147483647 h 3"/>
                <a:gd name="T14" fmla="*/ 2147483647 w 8"/>
                <a:gd name="T15" fmla="*/ 2147483647 h 3"/>
                <a:gd name="T16" fmla="*/ 2147483647 w 8"/>
                <a:gd name="T17" fmla="*/ 2147483647 h 3"/>
                <a:gd name="T18" fmla="*/ 2147483647 w 8"/>
                <a:gd name="T19" fmla="*/ 2147483647 h 3"/>
                <a:gd name="T20" fmla="*/ 2147483647 w 8"/>
                <a:gd name="T21" fmla="*/ 2147483647 h 3"/>
                <a:gd name="T22" fmla="*/ 2147483647 w 8"/>
                <a:gd name="T23" fmla="*/ 2147483647 h 3"/>
                <a:gd name="T24" fmla="*/ 2147483647 w 8"/>
                <a:gd name="T25" fmla="*/ 2147483647 h 3"/>
                <a:gd name="T26" fmla="*/ 2147483647 w 8"/>
                <a:gd name="T27" fmla="*/ 2147483647 h 3"/>
                <a:gd name="T28" fmla="*/ 2147483647 w 8"/>
                <a:gd name="T29" fmla="*/ 2147483647 h 3"/>
                <a:gd name="T30" fmla="*/ 2147483647 w 8"/>
                <a:gd name="T31" fmla="*/ 2147483647 h 3"/>
                <a:gd name="T32" fmla="*/ 2147483647 w 8"/>
                <a:gd name="T33" fmla="*/ 2147483647 h 3"/>
                <a:gd name="T34" fmla="*/ 2147483647 w 8"/>
                <a:gd name="T35" fmla="*/ 2147483647 h 3"/>
                <a:gd name="T36" fmla="*/ 2147483647 w 8"/>
                <a:gd name="T37" fmla="*/ 2147483647 h 3"/>
                <a:gd name="T38" fmla="*/ 2147483647 w 8"/>
                <a:gd name="T39" fmla="*/ 2147483647 h 3"/>
                <a:gd name="T40" fmla="*/ 2147483647 w 8"/>
                <a:gd name="T41" fmla="*/ 2147483647 h 3"/>
                <a:gd name="T42" fmla="*/ 2147483647 w 8"/>
                <a:gd name="T43" fmla="*/ 0 h 3"/>
                <a:gd name="T44" fmla="*/ 2147483647 w 8"/>
                <a:gd name="T45" fmla="*/ 2147483647 h 3"/>
                <a:gd name="T46" fmla="*/ 2147483647 w 8"/>
                <a:gd name="T47" fmla="*/ 2147483647 h 3"/>
                <a:gd name="T48" fmla="*/ 2147483647 w 8"/>
                <a:gd name="T49" fmla="*/ 2147483647 h 3"/>
                <a:gd name="T50" fmla="*/ 2147483647 w 8"/>
                <a:gd name="T51" fmla="*/ 2147483647 h 3"/>
                <a:gd name="T52" fmla="*/ 2147483647 w 8"/>
                <a:gd name="T53" fmla="*/ 0 h 3"/>
                <a:gd name="T54" fmla="*/ 2147483647 w 8"/>
                <a:gd name="T55" fmla="*/ 0 h 3"/>
                <a:gd name="T56" fmla="*/ 2147483647 w 8"/>
                <a:gd name="T57" fmla="*/ 2147483647 h 3"/>
                <a:gd name="T58" fmla="*/ 2147483647 w 8"/>
                <a:gd name="T59" fmla="*/ 2147483647 h 3"/>
                <a:gd name="T60" fmla="*/ 2147483647 w 8"/>
                <a:gd name="T61" fmla="*/ 2147483647 h 3"/>
                <a:gd name="T62" fmla="*/ 2147483647 w 8"/>
                <a:gd name="T63" fmla="*/ 2147483647 h 3"/>
                <a:gd name="T64" fmla="*/ 2147483647 w 8"/>
                <a:gd name="T65" fmla="*/ 2147483647 h 3"/>
                <a:gd name="T66" fmla="*/ 2147483647 w 8"/>
                <a:gd name="T67" fmla="*/ 2147483647 h 3"/>
                <a:gd name="T68" fmla="*/ 2147483647 w 8"/>
                <a:gd name="T69" fmla="*/ 2147483647 h 3"/>
                <a:gd name="T70" fmla="*/ 2147483647 w 8"/>
                <a:gd name="T71" fmla="*/ 2147483647 h 3"/>
                <a:gd name="T72" fmla="*/ 2147483647 w 8"/>
                <a:gd name="T73" fmla="*/ 2147483647 h 3"/>
                <a:gd name="T74" fmla="*/ 2147483647 w 8"/>
                <a:gd name="T75" fmla="*/ 2147483647 h 3"/>
                <a:gd name="T76" fmla="*/ 2147483647 w 8"/>
                <a:gd name="T77" fmla="*/ 2147483647 h 3"/>
                <a:gd name="T78" fmla="*/ 2147483647 w 8"/>
                <a:gd name="T79" fmla="*/ 2147483647 h 3"/>
                <a:gd name="T80" fmla="*/ 2147483647 w 8"/>
                <a:gd name="T81" fmla="*/ 2147483647 h 3"/>
                <a:gd name="T82" fmla="*/ 0 w 8"/>
                <a:gd name="T83" fmla="*/ 2147483647 h 3"/>
                <a:gd name="T84" fmla="*/ 0 w 8"/>
                <a:gd name="T85" fmla="*/ 2147483647 h 3"/>
                <a:gd name="T86" fmla="*/ 0 w 8"/>
                <a:gd name="T87" fmla="*/ 2147483647 h 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
                <a:gd name="T133" fmla="*/ 0 h 3"/>
                <a:gd name="T134" fmla="*/ 8 w 8"/>
                <a:gd name="T135" fmla="*/ 3 h 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 h="3">
                  <a:moveTo>
                    <a:pt x="0" y="3"/>
                  </a:moveTo>
                  <a:lnTo>
                    <a:pt x="0" y="3"/>
                  </a:lnTo>
                  <a:lnTo>
                    <a:pt x="1" y="3"/>
                  </a:lnTo>
                  <a:lnTo>
                    <a:pt x="2" y="3"/>
                  </a:lnTo>
                  <a:lnTo>
                    <a:pt x="3" y="2"/>
                  </a:lnTo>
                  <a:lnTo>
                    <a:pt x="4" y="2"/>
                  </a:lnTo>
                  <a:lnTo>
                    <a:pt x="5" y="2"/>
                  </a:lnTo>
                  <a:lnTo>
                    <a:pt x="6" y="1"/>
                  </a:lnTo>
                  <a:lnTo>
                    <a:pt x="7" y="1"/>
                  </a:lnTo>
                  <a:lnTo>
                    <a:pt x="8" y="1"/>
                  </a:lnTo>
                  <a:lnTo>
                    <a:pt x="7" y="1"/>
                  </a:lnTo>
                  <a:lnTo>
                    <a:pt x="6" y="1"/>
                  </a:lnTo>
                  <a:lnTo>
                    <a:pt x="6" y="0"/>
                  </a:lnTo>
                  <a:lnTo>
                    <a:pt x="5" y="1"/>
                  </a:lnTo>
                  <a:lnTo>
                    <a:pt x="4" y="1"/>
                  </a:lnTo>
                  <a:lnTo>
                    <a:pt x="4" y="0"/>
                  </a:lnTo>
                  <a:lnTo>
                    <a:pt x="4" y="1"/>
                  </a:lnTo>
                  <a:lnTo>
                    <a:pt x="4" y="2"/>
                  </a:lnTo>
                  <a:lnTo>
                    <a:pt x="3" y="2"/>
                  </a:lnTo>
                  <a:lnTo>
                    <a:pt x="3" y="1"/>
                  </a:lnTo>
                  <a:lnTo>
                    <a:pt x="3" y="2"/>
                  </a:lnTo>
                  <a:lnTo>
                    <a:pt x="2" y="2"/>
                  </a:lnTo>
                  <a:lnTo>
                    <a:pt x="1" y="3"/>
                  </a:lnTo>
                  <a:lnTo>
                    <a:pt x="1" y="2"/>
                  </a:lnTo>
                  <a:lnTo>
                    <a:pt x="0" y="3"/>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1" name="Freeform 164"/>
            <p:cNvSpPr>
              <a:spLocks/>
            </p:cNvSpPr>
            <p:nvPr/>
          </p:nvSpPr>
          <p:spPr bwMode="auto">
            <a:xfrm>
              <a:off x="1214" y="3615"/>
              <a:ext cx="24" cy="42"/>
            </a:xfrm>
            <a:custGeom>
              <a:avLst/>
              <a:gdLst>
                <a:gd name="T0" fmla="*/ 0 w 4"/>
                <a:gd name="T1" fmla="*/ 2147483647 h 7"/>
                <a:gd name="T2" fmla="*/ 0 w 4"/>
                <a:gd name="T3" fmla="*/ 2147483647 h 7"/>
                <a:gd name="T4" fmla="*/ 0 w 4"/>
                <a:gd name="T5" fmla="*/ 2147483647 h 7"/>
                <a:gd name="T6" fmla="*/ 2147483647 w 4"/>
                <a:gd name="T7" fmla="*/ 2147483647 h 7"/>
                <a:gd name="T8" fmla="*/ 2147483647 w 4"/>
                <a:gd name="T9" fmla="*/ 2147483647 h 7"/>
                <a:gd name="T10" fmla="*/ 2147483647 w 4"/>
                <a:gd name="T11" fmla="*/ 2147483647 h 7"/>
                <a:gd name="T12" fmla="*/ 2147483647 w 4"/>
                <a:gd name="T13" fmla="*/ 2147483647 h 7"/>
                <a:gd name="T14" fmla="*/ 2147483647 w 4"/>
                <a:gd name="T15" fmla="*/ 2147483647 h 7"/>
                <a:gd name="T16" fmla="*/ 2147483647 w 4"/>
                <a:gd name="T17" fmla="*/ 0 h 7"/>
                <a:gd name="T18" fmla="*/ 2147483647 w 4"/>
                <a:gd name="T19" fmla="*/ 0 h 7"/>
                <a:gd name="T20" fmla="*/ 2147483647 w 4"/>
                <a:gd name="T21" fmla="*/ 2147483647 h 7"/>
                <a:gd name="T22" fmla="*/ 2147483647 w 4"/>
                <a:gd name="T23" fmla="*/ 2147483647 h 7"/>
                <a:gd name="T24" fmla="*/ 2147483647 w 4"/>
                <a:gd name="T25" fmla="*/ 2147483647 h 7"/>
                <a:gd name="T26" fmla="*/ 2147483647 w 4"/>
                <a:gd name="T27" fmla="*/ 2147483647 h 7"/>
                <a:gd name="T28" fmla="*/ 2147483647 w 4"/>
                <a:gd name="T29" fmla="*/ 2147483647 h 7"/>
                <a:gd name="T30" fmla="*/ 0 w 4"/>
                <a:gd name="T31" fmla="*/ 2147483647 h 7"/>
                <a:gd name="T32" fmla="*/ 0 w 4"/>
                <a:gd name="T33" fmla="*/ 2147483647 h 7"/>
                <a:gd name="T34" fmla="*/ 0 w 4"/>
                <a:gd name="T35" fmla="*/ 2147483647 h 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
                <a:gd name="T55" fmla="*/ 0 h 7"/>
                <a:gd name="T56" fmla="*/ 4 w 4"/>
                <a:gd name="T57" fmla="*/ 7 h 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 h="7">
                  <a:moveTo>
                    <a:pt x="0" y="7"/>
                  </a:moveTo>
                  <a:lnTo>
                    <a:pt x="0" y="7"/>
                  </a:lnTo>
                  <a:lnTo>
                    <a:pt x="0" y="6"/>
                  </a:lnTo>
                  <a:lnTo>
                    <a:pt x="1" y="5"/>
                  </a:lnTo>
                  <a:lnTo>
                    <a:pt x="2" y="4"/>
                  </a:lnTo>
                  <a:lnTo>
                    <a:pt x="3" y="2"/>
                  </a:lnTo>
                  <a:lnTo>
                    <a:pt x="4" y="2"/>
                  </a:lnTo>
                  <a:lnTo>
                    <a:pt x="4" y="1"/>
                  </a:lnTo>
                  <a:lnTo>
                    <a:pt x="4" y="0"/>
                  </a:lnTo>
                  <a:lnTo>
                    <a:pt x="4" y="2"/>
                  </a:lnTo>
                  <a:lnTo>
                    <a:pt x="3" y="2"/>
                  </a:lnTo>
                  <a:lnTo>
                    <a:pt x="2" y="4"/>
                  </a:lnTo>
                  <a:lnTo>
                    <a:pt x="1" y="5"/>
                  </a:lnTo>
                  <a:lnTo>
                    <a:pt x="1" y="6"/>
                  </a:lnTo>
                  <a:lnTo>
                    <a:pt x="0" y="7"/>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2" name="Freeform 165"/>
            <p:cNvSpPr>
              <a:spLocks/>
            </p:cNvSpPr>
            <p:nvPr/>
          </p:nvSpPr>
          <p:spPr bwMode="auto">
            <a:xfrm>
              <a:off x="1208" y="3621"/>
              <a:ext cx="12" cy="42"/>
            </a:xfrm>
            <a:custGeom>
              <a:avLst/>
              <a:gdLst>
                <a:gd name="T0" fmla="*/ 2147483647 w 2"/>
                <a:gd name="T1" fmla="*/ 2147483647 h 7"/>
                <a:gd name="T2" fmla="*/ 0 w 2"/>
                <a:gd name="T3" fmla="*/ 2147483647 h 7"/>
                <a:gd name="T4" fmla="*/ 0 w 2"/>
                <a:gd name="T5" fmla="*/ 2147483647 h 7"/>
                <a:gd name="T6" fmla="*/ 2147483647 w 2"/>
                <a:gd name="T7" fmla="*/ 2147483647 h 7"/>
                <a:gd name="T8" fmla="*/ 2147483647 w 2"/>
                <a:gd name="T9" fmla="*/ 2147483647 h 7"/>
                <a:gd name="T10" fmla="*/ 2147483647 w 2"/>
                <a:gd name="T11" fmla="*/ 2147483647 h 7"/>
                <a:gd name="T12" fmla="*/ 2147483647 w 2"/>
                <a:gd name="T13" fmla="*/ 2147483647 h 7"/>
                <a:gd name="T14" fmla="*/ 2147483647 w 2"/>
                <a:gd name="T15" fmla="*/ 2147483647 h 7"/>
                <a:gd name="T16" fmla="*/ 2147483647 w 2"/>
                <a:gd name="T17" fmla="*/ 2147483647 h 7"/>
                <a:gd name="T18" fmla="*/ 2147483647 w 2"/>
                <a:gd name="T19" fmla="*/ 2147483647 h 7"/>
                <a:gd name="T20" fmla="*/ 2147483647 w 2"/>
                <a:gd name="T21" fmla="*/ 2147483647 h 7"/>
                <a:gd name="T22" fmla="*/ 2147483647 w 2"/>
                <a:gd name="T23" fmla="*/ 2147483647 h 7"/>
                <a:gd name="T24" fmla="*/ 2147483647 w 2"/>
                <a:gd name="T25" fmla="*/ 2147483647 h 7"/>
                <a:gd name="T26" fmla="*/ 2147483647 w 2"/>
                <a:gd name="T27" fmla="*/ 2147483647 h 7"/>
                <a:gd name="T28" fmla="*/ 2147483647 w 2"/>
                <a:gd name="T29" fmla="*/ 0 h 7"/>
                <a:gd name="T30" fmla="*/ 2147483647 w 2"/>
                <a:gd name="T31" fmla="*/ 0 h 7"/>
                <a:gd name="T32" fmla="*/ 2147483647 w 2"/>
                <a:gd name="T33" fmla="*/ 2147483647 h 7"/>
                <a:gd name="T34" fmla="*/ 2147483647 w 2"/>
                <a:gd name="T35" fmla="*/ 2147483647 h 7"/>
                <a:gd name="T36" fmla="*/ 2147483647 w 2"/>
                <a:gd name="T37" fmla="*/ 2147483647 h 7"/>
                <a:gd name="T38" fmla="*/ 2147483647 w 2"/>
                <a:gd name="T39" fmla="*/ 2147483647 h 7"/>
                <a:gd name="T40" fmla="*/ 2147483647 w 2"/>
                <a:gd name="T41" fmla="*/ 2147483647 h 7"/>
                <a:gd name="T42" fmla="*/ 2147483647 w 2"/>
                <a:gd name="T43" fmla="*/ 2147483647 h 7"/>
                <a:gd name="T44" fmla="*/ 2147483647 w 2"/>
                <a:gd name="T45" fmla="*/ 2147483647 h 7"/>
                <a:gd name="T46" fmla="*/ 2147483647 w 2"/>
                <a:gd name="T47" fmla="*/ 2147483647 h 7"/>
                <a:gd name="T48" fmla="*/ 2147483647 w 2"/>
                <a:gd name="T49" fmla="*/ 2147483647 h 7"/>
                <a:gd name="T50" fmla="*/ 2147483647 w 2"/>
                <a:gd name="T51" fmla="*/ 2147483647 h 7"/>
                <a:gd name="T52" fmla="*/ 2147483647 w 2"/>
                <a:gd name="T53" fmla="*/ 2147483647 h 7"/>
                <a:gd name="T54" fmla="*/ 2147483647 w 2"/>
                <a:gd name="T55" fmla="*/ 2147483647 h 7"/>
                <a:gd name="T56" fmla="*/ 2147483647 w 2"/>
                <a:gd name="T57" fmla="*/ 2147483647 h 7"/>
                <a:gd name="T58" fmla="*/ 2147483647 w 2"/>
                <a:gd name="T59" fmla="*/ 2147483647 h 7"/>
                <a:gd name="T60" fmla="*/ 2147483647 w 2"/>
                <a:gd name="T61" fmla="*/ 2147483647 h 7"/>
                <a:gd name="T62" fmla="*/ 2147483647 w 2"/>
                <a:gd name="T63" fmla="*/ 2147483647 h 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
                <a:gd name="T97" fmla="*/ 0 h 7"/>
                <a:gd name="T98" fmla="*/ 2 w 2"/>
                <a:gd name="T99" fmla="*/ 7 h 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 h="7">
                  <a:moveTo>
                    <a:pt x="1" y="7"/>
                  </a:moveTo>
                  <a:lnTo>
                    <a:pt x="0" y="6"/>
                  </a:lnTo>
                  <a:lnTo>
                    <a:pt x="1" y="5"/>
                  </a:lnTo>
                  <a:lnTo>
                    <a:pt x="1" y="4"/>
                  </a:lnTo>
                  <a:lnTo>
                    <a:pt x="2" y="4"/>
                  </a:lnTo>
                  <a:lnTo>
                    <a:pt x="2" y="3"/>
                  </a:lnTo>
                  <a:lnTo>
                    <a:pt x="2" y="2"/>
                  </a:lnTo>
                  <a:lnTo>
                    <a:pt x="1" y="1"/>
                  </a:lnTo>
                  <a:lnTo>
                    <a:pt x="1" y="0"/>
                  </a:lnTo>
                  <a:lnTo>
                    <a:pt x="1" y="1"/>
                  </a:lnTo>
                  <a:lnTo>
                    <a:pt x="2" y="1"/>
                  </a:lnTo>
                  <a:lnTo>
                    <a:pt x="2" y="2"/>
                  </a:lnTo>
                  <a:lnTo>
                    <a:pt x="2" y="3"/>
                  </a:lnTo>
                  <a:lnTo>
                    <a:pt x="1" y="4"/>
                  </a:lnTo>
                  <a:lnTo>
                    <a:pt x="1" y="5"/>
                  </a:lnTo>
                  <a:lnTo>
                    <a:pt x="1" y="6"/>
                  </a:lnTo>
                  <a:lnTo>
                    <a:pt x="1" y="7"/>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3" name="Freeform 166"/>
            <p:cNvSpPr>
              <a:spLocks/>
            </p:cNvSpPr>
            <p:nvPr/>
          </p:nvSpPr>
          <p:spPr bwMode="auto">
            <a:xfrm>
              <a:off x="1220" y="3615"/>
              <a:ext cx="12" cy="18"/>
            </a:xfrm>
            <a:custGeom>
              <a:avLst/>
              <a:gdLst>
                <a:gd name="T0" fmla="*/ 0 w 2"/>
                <a:gd name="T1" fmla="*/ 2147483647 h 3"/>
                <a:gd name="T2" fmla="*/ 0 w 2"/>
                <a:gd name="T3" fmla="*/ 2147483647 h 3"/>
                <a:gd name="T4" fmla="*/ 0 w 2"/>
                <a:gd name="T5" fmla="*/ 2147483647 h 3"/>
                <a:gd name="T6" fmla="*/ 0 w 2"/>
                <a:gd name="T7" fmla="*/ 2147483647 h 3"/>
                <a:gd name="T8" fmla="*/ 0 w 2"/>
                <a:gd name="T9" fmla="*/ 2147483647 h 3"/>
                <a:gd name="T10" fmla="*/ 2147483647 w 2"/>
                <a:gd name="T11" fmla="*/ 2147483647 h 3"/>
                <a:gd name="T12" fmla="*/ 2147483647 w 2"/>
                <a:gd name="T13" fmla="*/ 2147483647 h 3"/>
                <a:gd name="T14" fmla="*/ 2147483647 w 2"/>
                <a:gd name="T15" fmla="*/ 2147483647 h 3"/>
                <a:gd name="T16" fmla="*/ 2147483647 w 2"/>
                <a:gd name="T17" fmla="*/ 2147483647 h 3"/>
                <a:gd name="T18" fmla="*/ 2147483647 w 2"/>
                <a:gd name="T19" fmla="*/ 2147483647 h 3"/>
                <a:gd name="T20" fmla="*/ 2147483647 w 2"/>
                <a:gd name="T21" fmla="*/ 2147483647 h 3"/>
                <a:gd name="T22" fmla="*/ 2147483647 w 2"/>
                <a:gd name="T23" fmla="*/ 2147483647 h 3"/>
                <a:gd name="T24" fmla="*/ 2147483647 w 2"/>
                <a:gd name="T25" fmla="*/ 0 h 3"/>
                <a:gd name="T26" fmla="*/ 2147483647 w 2"/>
                <a:gd name="T27" fmla="*/ 0 h 3"/>
                <a:gd name="T28" fmla="*/ 2147483647 w 2"/>
                <a:gd name="T29" fmla="*/ 2147483647 h 3"/>
                <a:gd name="T30" fmla="*/ 2147483647 w 2"/>
                <a:gd name="T31" fmla="*/ 2147483647 h 3"/>
                <a:gd name="T32" fmla="*/ 2147483647 w 2"/>
                <a:gd name="T33" fmla="*/ 2147483647 h 3"/>
                <a:gd name="T34" fmla="*/ 2147483647 w 2"/>
                <a:gd name="T35" fmla="*/ 2147483647 h 3"/>
                <a:gd name="T36" fmla="*/ 2147483647 w 2"/>
                <a:gd name="T37" fmla="*/ 2147483647 h 3"/>
                <a:gd name="T38" fmla="*/ 2147483647 w 2"/>
                <a:gd name="T39" fmla="*/ 2147483647 h 3"/>
                <a:gd name="T40" fmla="*/ 0 w 2"/>
                <a:gd name="T41" fmla="*/ 2147483647 h 3"/>
                <a:gd name="T42" fmla="*/ 0 w 2"/>
                <a:gd name="T43" fmla="*/ 2147483647 h 3"/>
                <a:gd name="T44" fmla="*/ 0 w 2"/>
                <a:gd name="T45" fmla="*/ 2147483647 h 3"/>
                <a:gd name="T46" fmla="*/ 0 w 2"/>
                <a:gd name="T47" fmla="*/ 2147483647 h 3"/>
                <a:gd name="T48" fmla="*/ 0 w 2"/>
                <a:gd name="T49" fmla="*/ 2147483647 h 3"/>
                <a:gd name="T50" fmla="*/ 0 w 2"/>
                <a:gd name="T51" fmla="*/ 2147483647 h 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
                <a:gd name="T79" fmla="*/ 0 h 3"/>
                <a:gd name="T80" fmla="*/ 2 w 2"/>
                <a:gd name="T81" fmla="*/ 3 h 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 h="3">
                  <a:moveTo>
                    <a:pt x="0" y="1"/>
                  </a:moveTo>
                  <a:lnTo>
                    <a:pt x="0" y="2"/>
                  </a:lnTo>
                  <a:lnTo>
                    <a:pt x="0" y="3"/>
                  </a:lnTo>
                  <a:lnTo>
                    <a:pt x="1" y="3"/>
                  </a:lnTo>
                  <a:lnTo>
                    <a:pt x="2" y="2"/>
                  </a:lnTo>
                  <a:lnTo>
                    <a:pt x="2" y="1"/>
                  </a:lnTo>
                  <a:lnTo>
                    <a:pt x="2" y="0"/>
                  </a:lnTo>
                  <a:lnTo>
                    <a:pt x="2" y="1"/>
                  </a:lnTo>
                  <a:lnTo>
                    <a:pt x="2" y="2"/>
                  </a:lnTo>
                  <a:lnTo>
                    <a:pt x="1" y="3"/>
                  </a:lnTo>
                  <a:lnTo>
                    <a:pt x="0" y="2"/>
                  </a:lnTo>
                  <a:lnTo>
                    <a:pt x="0" y="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4" name="Freeform 167"/>
            <p:cNvSpPr>
              <a:spLocks/>
            </p:cNvSpPr>
            <p:nvPr/>
          </p:nvSpPr>
          <p:spPr bwMode="auto">
            <a:xfrm>
              <a:off x="1160" y="3633"/>
              <a:ext cx="24" cy="12"/>
            </a:xfrm>
            <a:custGeom>
              <a:avLst/>
              <a:gdLst>
                <a:gd name="T0" fmla="*/ 2147483647 w 4"/>
                <a:gd name="T1" fmla="*/ 2147483647 h 2"/>
                <a:gd name="T2" fmla="*/ 2147483647 w 4"/>
                <a:gd name="T3" fmla="*/ 2147483647 h 2"/>
                <a:gd name="T4" fmla="*/ 2147483647 w 4"/>
                <a:gd name="T5" fmla="*/ 2147483647 h 2"/>
                <a:gd name="T6" fmla="*/ 2147483647 w 4"/>
                <a:gd name="T7" fmla="*/ 2147483647 h 2"/>
                <a:gd name="T8" fmla="*/ 2147483647 w 4"/>
                <a:gd name="T9" fmla="*/ 2147483647 h 2"/>
                <a:gd name="T10" fmla="*/ 2147483647 w 4"/>
                <a:gd name="T11" fmla="*/ 2147483647 h 2"/>
                <a:gd name="T12" fmla="*/ 2147483647 w 4"/>
                <a:gd name="T13" fmla="*/ 2147483647 h 2"/>
                <a:gd name="T14" fmla="*/ 2147483647 w 4"/>
                <a:gd name="T15" fmla="*/ 2147483647 h 2"/>
                <a:gd name="T16" fmla="*/ 2147483647 w 4"/>
                <a:gd name="T17" fmla="*/ 2147483647 h 2"/>
                <a:gd name="T18" fmla="*/ 2147483647 w 4"/>
                <a:gd name="T19" fmla="*/ 2147483647 h 2"/>
                <a:gd name="T20" fmla="*/ 2147483647 w 4"/>
                <a:gd name="T21" fmla="*/ 2147483647 h 2"/>
                <a:gd name="T22" fmla="*/ 2147483647 w 4"/>
                <a:gd name="T23" fmla="*/ 2147483647 h 2"/>
                <a:gd name="T24" fmla="*/ 2147483647 w 4"/>
                <a:gd name="T25" fmla="*/ 2147483647 h 2"/>
                <a:gd name="T26" fmla="*/ 2147483647 w 4"/>
                <a:gd name="T27" fmla="*/ 2147483647 h 2"/>
                <a:gd name="T28" fmla="*/ 2147483647 w 4"/>
                <a:gd name="T29" fmla="*/ 0 h 2"/>
                <a:gd name="T30" fmla="*/ 2147483647 w 4"/>
                <a:gd name="T31" fmla="*/ 0 h 2"/>
                <a:gd name="T32" fmla="*/ 2147483647 w 4"/>
                <a:gd name="T33" fmla="*/ 0 h 2"/>
                <a:gd name="T34" fmla="*/ 2147483647 w 4"/>
                <a:gd name="T35" fmla="*/ 0 h 2"/>
                <a:gd name="T36" fmla="*/ 2147483647 w 4"/>
                <a:gd name="T37" fmla="*/ 0 h 2"/>
                <a:gd name="T38" fmla="*/ 2147483647 w 4"/>
                <a:gd name="T39" fmla="*/ 2147483647 h 2"/>
                <a:gd name="T40" fmla="*/ 2147483647 w 4"/>
                <a:gd name="T41" fmla="*/ 2147483647 h 2"/>
                <a:gd name="T42" fmla="*/ 2147483647 w 4"/>
                <a:gd name="T43" fmla="*/ 2147483647 h 2"/>
                <a:gd name="T44" fmla="*/ 2147483647 w 4"/>
                <a:gd name="T45" fmla="*/ 2147483647 h 2"/>
                <a:gd name="T46" fmla="*/ 2147483647 w 4"/>
                <a:gd name="T47" fmla="*/ 2147483647 h 2"/>
                <a:gd name="T48" fmla="*/ 2147483647 w 4"/>
                <a:gd name="T49" fmla="*/ 2147483647 h 2"/>
                <a:gd name="T50" fmla="*/ 2147483647 w 4"/>
                <a:gd name="T51" fmla="*/ 2147483647 h 2"/>
                <a:gd name="T52" fmla="*/ 0 w 4"/>
                <a:gd name="T53" fmla="*/ 2147483647 h 2"/>
                <a:gd name="T54" fmla="*/ 0 w 4"/>
                <a:gd name="T55" fmla="*/ 2147483647 h 2"/>
                <a:gd name="T56" fmla="*/ 2147483647 w 4"/>
                <a:gd name="T57" fmla="*/ 2147483647 h 2"/>
                <a:gd name="T58" fmla="*/ 2147483647 w 4"/>
                <a:gd name="T59" fmla="*/ 2147483647 h 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
                <a:gd name="T91" fmla="*/ 0 h 2"/>
                <a:gd name="T92" fmla="*/ 4 w 4"/>
                <a:gd name="T93" fmla="*/ 2 h 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 h="2">
                  <a:moveTo>
                    <a:pt x="1" y="1"/>
                  </a:moveTo>
                  <a:lnTo>
                    <a:pt x="1" y="2"/>
                  </a:lnTo>
                  <a:lnTo>
                    <a:pt x="2" y="1"/>
                  </a:lnTo>
                  <a:lnTo>
                    <a:pt x="1" y="2"/>
                  </a:lnTo>
                  <a:lnTo>
                    <a:pt x="2" y="1"/>
                  </a:lnTo>
                  <a:lnTo>
                    <a:pt x="2" y="2"/>
                  </a:lnTo>
                  <a:lnTo>
                    <a:pt x="2" y="1"/>
                  </a:lnTo>
                  <a:lnTo>
                    <a:pt x="2" y="2"/>
                  </a:lnTo>
                  <a:lnTo>
                    <a:pt x="2" y="1"/>
                  </a:lnTo>
                  <a:lnTo>
                    <a:pt x="3" y="2"/>
                  </a:lnTo>
                  <a:lnTo>
                    <a:pt x="3" y="1"/>
                  </a:lnTo>
                  <a:lnTo>
                    <a:pt x="3" y="0"/>
                  </a:lnTo>
                  <a:lnTo>
                    <a:pt x="4" y="0"/>
                  </a:lnTo>
                  <a:lnTo>
                    <a:pt x="3" y="1"/>
                  </a:lnTo>
                  <a:lnTo>
                    <a:pt x="3" y="2"/>
                  </a:lnTo>
                  <a:lnTo>
                    <a:pt x="2" y="2"/>
                  </a:lnTo>
                  <a:lnTo>
                    <a:pt x="1" y="2"/>
                  </a:lnTo>
                  <a:lnTo>
                    <a:pt x="0" y="2"/>
                  </a:lnTo>
                  <a:lnTo>
                    <a:pt x="1" y="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5" name="Freeform 168"/>
            <p:cNvSpPr>
              <a:spLocks/>
            </p:cNvSpPr>
            <p:nvPr/>
          </p:nvSpPr>
          <p:spPr bwMode="auto">
            <a:xfrm>
              <a:off x="1106" y="3495"/>
              <a:ext cx="150" cy="192"/>
            </a:xfrm>
            <a:custGeom>
              <a:avLst/>
              <a:gdLst>
                <a:gd name="T0" fmla="*/ 2147483647 w 25"/>
                <a:gd name="T1" fmla="*/ 2147483647 h 32"/>
                <a:gd name="T2" fmla="*/ 2147483647 w 25"/>
                <a:gd name="T3" fmla="*/ 2147483647 h 32"/>
                <a:gd name="T4" fmla="*/ 2147483647 w 25"/>
                <a:gd name="T5" fmla="*/ 2147483647 h 32"/>
                <a:gd name="T6" fmla="*/ 2147483647 w 25"/>
                <a:gd name="T7" fmla="*/ 2147483647 h 32"/>
                <a:gd name="T8" fmla="*/ 2147483647 w 25"/>
                <a:gd name="T9" fmla="*/ 2147483647 h 32"/>
                <a:gd name="T10" fmla="*/ 2147483647 w 25"/>
                <a:gd name="T11" fmla="*/ 2147483647 h 32"/>
                <a:gd name="T12" fmla="*/ 2147483647 w 25"/>
                <a:gd name="T13" fmla="*/ 2147483647 h 32"/>
                <a:gd name="T14" fmla="*/ 2147483647 w 25"/>
                <a:gd name="T15" fmla="*/ 2147483647 h 32"/>
                <a:gd name="T16" fmla="*/ 2147483647 w 25"/>
                <a:gd name="T17" fmla="*/ 2147483647 h 32"/>
                <a:gd name="T18" fmla="*/ 2147483647 w 25"/>
                <a:gd name="T19" fmla="*/ 2147483647 h 32"/>
                <a:gd name="T20" fmla="*/ 2147483647 w 25"/>
                <a:gd name="T21" fmla="*/ 2147483647 h 32"/>
                <a:gd name="T22" fmla="*/ 2147483647 w 25"/>
                <a:gd name="T23" fmla="*/ 2147483647 h 32"/>
                <a:gd name="T24" fmla="*/ 2147483647 w 25"/>
                <a:gd name="T25" fmla="*/ 2147483647 h 32"/>
                <a:gd name="T26" fmla="*/ 2147483647 w 25"/>
                <a:gd name="T27" fmla="*/ 2147483647 h 32"/>
                <a:gd name="T28" fmla="*/ 2147483647 w 25"/>
                <a:gd name="T29" fmla="*/ 2147483647 h 32"/>
                <a:gd name="T30" fmla="*/ 2147483647 w 25"/>
                <a:gd name="T31" fmla="*/ 2147483647 h 32"/>
                <a:gd name="T32" fmla="*/ 2147483647 w 25"/>
                <a:gd name="T33" fmla="*/ 2147483647 h 32"/>
                <a:gd name="T34" fmla="*/ 2147483647 w 25"/>
                <a:gd name="T35" fmla="*/ 2147483647 h 32"/>
                <a:gd name="T36" fmla="*/ 2147483647 w 25"/>
                <a:gd name="T37" fmla="*/ 2147483647 h 32"/>
                <a:gd name="T38" fmla="*/ 2147483647 w 25"/>
                <a:gd name="T39" fmla="*/ 2147483647 h 32"/>
                <a:gd name="T40" fmla="*/ 2147483647 w 25"/>
                <a:gd name="T41" fmla="*/ 2147483647 h 32"/>
                <a:gd name="T42" fmla="*/ 2147483647 w 25"/>
                <a:gd name="T43" fmla="*/ 2147483647 h 32"/>
                <a:gd name="T44" fmla="*/ 2147483647 w 25"/>
                <a:gd name="T45" fmla="*/ 2147483647 h 32"/>
                <a:gd name="T46" fmla="*/ 2147483647 w 25"/>
                <a:gd name="T47" fmla="*/ 2147483647 h 32"/>
                <a:gd name="T48" fmla="*/ 2147483647 w 25"/>
                <a:gd name="T49" fmla="*/ 2147483647 h 32"/>
                <a:gd name="T50" fmla="*/ 2147483647 w 25"/>
                <a:gd name="T51" fmla="*/ 2147483647 h 32"/>
                <a:gd name="T52" fmla="*/ 2147483647 w 25"/>
                <a:gd name="T53" fmla="*/ 0 h 32"/>
                <a:gd name="T54" fmla="*/ 2147483647 w 25"/>
                <a:gd name="T55" fmla="*/ 2147483647 h 32"/>
                <a:gd name="T56" fmla="*/ 2147483647 w 25"/>
                <a:gd name="T57" fmla="*/ 2147483647 h 32"/>
                <a:gd name="T58" fmla="*/ 2147483647 w 25"/>
                <a:gd name="T59" fmla="*/ 2147483647 h 32"/>
                <a:gd name="T60" fmla="*/ 2147483647 w 25"/>
                <a:gd name="T61" fmla="*/ 2147483647 h 32"/>
                <a:gd name="T62" fmla="*/ 2147483647 w 25"/>
                <a:gd name="T63" fmla="*/ 2147483647 h 32"/>
                <a:gd name="T64" fmla="*/ 2147483647 w 25"/>
                <a:gd name="T65" fmla="*/ 2147483647 h 32"/>
                <a:gd name="T66" fmla="*/ 2147483647 w 25"/>
                <a:gd name="T67" fmla="*/ 2147483647 h 32"/>
                <a:gd name="T68" fmla="*/ 2147483647 w 25"/>
                <a:gd name="T69" fmla="*/ 2147483647 h 32"/>
                <a:gd name="T70" fmla="*/ 2147483647 w 25"/>
                <a:gd name="T71" fmla="*/ 2147483647 h 32"/>
                <a:gd name="T72" fmla="*/ 2147483647 w 25"/>
                <a:gd name="T73" fmla="*/ 2147483647 h 32"/>
                <a:gd name="T74" fmla="*/ 2147483647 w 25"/>
                <a:gd name="T75" fmla="*/ 2147483647 h 32"/>
                <a:gd name="T76" fmla="*/ 2147483647 w 25"/>
                <a:gd name="T77" fmla="*/ 2147483647 h 32"/>
                <a:gd name="T78" fmla="*/ 0 w 25"/>
                <a:gd name="T79" fmla="*/ 2147483647 h 32"/>
                <a:gd name="T80" fmla="*/ 2147483647 w 25"/>
                <a:gd name="T81" fmla="*/ 2147483647 h 32"/>
                <a:gd name="T82" fmla="*/ 2147483647 w 25"/>
                <a:gd name="T83" fmla="*/ 2147483647 h 32"/>
                <a:gd name="T84" fmla="*/ 0 w 25"/>
                <a:gd name="T85" fmla="*/ 2147483647 h 32"/>
                <a:gd name="T86" fmla="*/ 0 w 25"/>
                <a:gd name="T87" fmla="*/ 2147483647 h 32"/>
                <a:gd name="T88" fmla="*/ 0 w 25"/>
                <a:gd name="T89" fmla="*/ 2147483647 h 32"/>
                <a:gd name="T90" fmla="*/ 0 w 25"/>
                <a:gd name="T91" fmla="*/ 2147483647 h 32"/>
                <a:gd name="T92" fmla="*/ 0 w 25"/>
                <a:gd name="T93" fmla="*/ 2147483647 h 32"/>
                <a:gd name="T94" fmla="*/ 2147483647 w 25"/>
                <a:gd name="T95" fmla="*/ 2147483647 h 32"/>
                <a:gd name="T96" fmla="*/ 2147483647 w 25"/>
                <a:gd name="T97" fmla="*/ 2147483647 h 32"/>
                <a:gd name="T98" fmla="*/ 2147483647 w 25"/>
                <a:gd name="T99" fmla="*/ 0 h 3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5"/>
                <a:gd name="T151" fmla="*/ 0 h 32"/>
                <a:gd name="T152" fmla="*/ 25 w 25"/>
                <a:gd name="T153" fmla="*/ 32 h 3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5" h="32">
                  <a:moveTo>
                    <a:pt x="10" y="0"/>
                  </a:moveTo>
                  <a:lnTo>
                    <a:pt x="8" y="1"/>
                  </a:lnTo>
                  <a:lnTo>
                    <a:pt x="6" y="3"/>
                  </a:lnTo>
                  <a:lnTo>
                    <a:pt x="7" y="4"/>
                  </a:lnTo>
                  <a:lnTo>
                    <a:pt x="4" y="6"/>
                  </a:lnTo>
                  <a:lnTo>
                    <a:pt x="6" y="6"/>
                  </a:lnTo>
                  <a:lnTo>
                    <a:pt x="3" y="8"/>
                  </a:lnTo>
                  <a:lnTo>
                    <a:pt x="5" y="8"/>
                  </a:lnTo>
                  <a:lnTo>
                    <a:pt x="3" y="10"/>
                  </a:lnTo>
                  <a:lnTo>
                    <a:pt x="5" y="10"/>
                  </a:lnTo>
                  <a:lnTo>
                    <a:pt x="2" y="12"/>
                  </a:lnTo>
                  <a:lnTo>
                    <a:pt x="4" y="12"/>
                  </a:lnTo>
                  <a:lnTo>
                    <a:pt x="2" y="14"/>
                  </a:lnTo>
                  <a:lnTo>
                    <a:pt x="4" y="14"/>
                  </a:lnTo>
                  <a:lnTo>
                    <a:pt x="2" y="17"/>
                  </a:lnTo>
                  <a:lnTo>
                    <a:pt x="4" y="16"/>
                  </a:lnTo>
                  <a:lnTo>
                    <a:pt x="2" y="20"/>
                  </a:lnTo>
                  <a:lnTo>
                    <a:pt x="5" y="18"/>
                  </a:lnTo>
                  <a:lnTo>
                    <a:pt x="4" y="22"/>
                  </a:lnTo>
                  <a:lnTo>
                    <a:pt x="6" y="19"/>
                  </a:lnTo>
                  <a:lnTo>
                    <a:pt x="6" y="23"/>
                  </a:lnTo>
                  <a:lnTo>
                    <a:pt x="8" y="20"/>
                  </a:lnTo>
                  <a:lnTo>
                    <a:pt x="9" y="22"/>
                  </a:lnTo>
                  <a:lnTo>
                    <a:pt x="10" y="19"/>
                  </a:lnTo>
                  <a:lnTo>
                    <a:pt x="11" y="22"/>
                  </a:lnTo>
                  <a:lnTo>
                    <a:pt x="12" y="19"/>
                  </a:lnTo>
                  <a:lnTo>
                    <a:pt x="13" y="21"/>
                  </a:lnTo>
                  <a:lnTo>
                    <a:pt x="14" y="18"/>
                  </a:lnTo>
                  <a:lnTo>
                    <a:pt x="16" y="20"/>
                  </a:lnTo>
                  <a:lnTo>
                    <a:pt x="16" y="17"/>
                  </a:lnTo>
                  <a:lnTo>
                    <a:pt x="18" y="19"/>
                  </a:lnTo>
                  <a:lnTo>
                    <a:pt x="17" y="16"/>
                  </a:lnTo>
                  <a:lnTo>
                    <a:pt x="20" y="18"/>
                  </a:lnTo>
                  <a:lnTo>
                    <a:pt x="18" y="14"/>
                  </a:lnTo>
                  <a:lnTo>
                    <a:pt x="22" y="16"/>
                  </a:lnTo>
                  <a:lnTo>
                    <a:pt x="19" y="12"/>
                  </a:lnTo>
                  <a:lnTo>
                    <a:pt x="23" y="13"/>
                  </a:lnTo>
                  <a:lnTo>
                    <a:pt x="21" y="11"/>
                  </a:lnTo>
                  <a:lnTo>
                    <a:pt x="23" y="11"/>
                  </a:lnTo>
                  <a:lnTo>
                    <a:pt x="21" y="9"/>
                  </a:lnTo>
                  <a:lnTo>
                    <a:pt x="23" y="9"/>
                  </a:lnTo>
                  <a:lnTo>
                    <a:pt x="22" y="7"/>
                  </a:lnTo>
                  <a:lnTo>
                    <a:pt x="23" y="6"/>
                  </a:lnTo>
                  <a:lnTo>
                    <a:pt x="22" y="5"/>
                  </a:lnTo>
                  <a:lnTo>
                    <a:pt x="22" y="4"/>
                  </a:lnTo>
                  <a:lnTo>
                    <a:pt x="21" y="4"/>
                  </a:lnTo>
                  <a:lnTo>
                    <a:pt x="21" y="3"/>
                  </a:lnTo>
                  <a:lnTo>
                    <a:pt x="19" y="3"/>
                  </a:lnTo>
                  <a:lnTo>
                    <a:pt x="20" y="1"/>
                  </a:lnTo>
                  <a:lnTo>
                    <a:pt x="18" y="2"/>
                  </a:lnTo>
                  <a:lnTo>
                    <a:pt x="18" y="0"/>
                  </a:lnTo>
                  <a:lnTo>
                    <a:pt x="16" y="1"/>
                  </a:lnTo>
                  <a:lnTo>
                    <a:pt x="14" y="0"/>
                  </a:lnTo>
                  <a:lnTo>
                    <a:pt x="17" y="0"/>
                  </a:lnTo>
                  <a:lnTo>
                    <a:pt x="20" y="0"/>
                  </a:lnTo>
                  <a:lnTo>
                    <a:pt x="21" y="1"/>
                  </a:lnTo>
                  <a:lnTo>
                    <a:pt x="22" y="1"/>
                  </a:lnTo>
                  <a:lnTo>
                    <a:pt x="23" y="3"/>
                  </a:lnTo>
                  <a:lnTo>
                    <a:pt x="24" y="4"/>
                  </a:lnTo>
                  <a:lnTo>
                    <a:pt x="24" y="7"/>
                  </a:lnTo>
                  <a:lnTo>
                    <a:pt x="25" y="10"/>
                  </a:lnTo>
                  <a:lnTo>
                    <a:pt x="25" y="12"/>
                  </a:lnTo>
                  <a:lnTo>
                    <a:pt x="25" y="15"/>
                  </a:lnTo>
                  <a:lnTo>
                    <a:pt x="25" y="17"/>
                  </a:lnTo>
                  <a:lnTo>
                    <a:pt x="25" y="18"/>
                  </a:lnTo>
                  <a:lnTo>
                    <a:pt x="24" y="19"/>
                  </a:lnTo>
                  <a:lnTo>
                    <a:pt x="23" y="20"/>
                  </a:lnTo>
                  <a:lnTo>
                    <a:pt x="22" y="20"/>
                  </a:lnTo>
                  <a:lnTo>
                    <a:pt x="20" y="21"/>
                  </a:lnTo>
                  <a:lnTo>
                    <a:pt x="18" y="21"/>
                  </a:lnTo>
                  <a:lnTo>
                    <a:pt x="13" y="22"/>
                  </a:lnTo>
                  <a:lnTo>
                    <a:pt x="10" y="23"/>
                  </a:lnTo>
                  <a:lnTo>
                    <a:pt x="8" y="24"/>
                  </a:lnTo>
                  <a:lnTo>
                    <a:pt x="6" y="25"/>
                  </a:lnTo>
                  <a:lnTo>
                    <a:pt x="4" y="28"/>
                  </a:lnTo>
                  <a:lnTo>
                    <a:pt x="3" y="29"/>
                  </a:lnTo>
                  <a:lnTo>
                    <a:pt x="2" y="30"/>
                  </a:lnTo>
                  <a:lnTo>
                    <a:pt x="1" y="30"/>
                  </a:lnTo>
                  <a:lnTo>
                    <a:pt x="0" y="30"/>
                  </a:lnTo>
                  <a:lnTo>
                    <a:pt x="0" y="31"/>
                  </a:lnTo>
                  <a:lnTo>
                    <a:pt x="1" y="31"/>
                  </a:lnTo>
                  <a:lnTo>
                    <a:pt x="2" y="31"/>
                  </a:lnTo>
                  <a:lnTo>
                    <a:pt x="1" y="32"/>
                  </a:lnTo>
                  <a:lnTo>
                    <a:pt x="0" y="32"/>
                  </a:lnTo>
                  <a:lnTo>
                    <a:pt x="0" y="31"/>
                  </a:lnTo>
                  <a:lnTo>
                    <a:pt x="0" y="29"/>
                  </a:lnTo>
                  <a:lnTo>
                    <a:pt x="0" y="27"/>
                  </a:lnTo>
                  <a:lnTo>
                    <a:pt x="0" y="25"/>
                  </a:lnTo>
                  <a:lnTo>
                    <a:pt x="0" y="21"/>
                  </a:lnTo>
                  <a:lnTo>
                    <a:pt x="0" y="17"/>
                  </a:lnTo>
                  <a:lnTo>
                    <a:pt x="0" y="14"/>
                  </a:lnTo>
                  <a:lnTo>
                    <a:pt x="0" y="11"/>
                  </a:lnTo>
                  <a:lnTo>
                    <a:pt x="1" y="8"/>
                  </a:lnTo>
                  <a:lnTo>
                    <a:pt x="2" y="5"/>
                  </a:lnTo>
                  <a:lnTo>
                    <a:pt x="4" y="3"/>
                  </a:lnTo>
                  <a:lnTo>
                    <a:pt x="7" y="2"/>
                  </a:lnTo>
                  <a:lnTo>
                    <a:pt x="8" y="1"/>
                  </a:lnTo>
                  <a:lnTo>
                    <a:pt x="10" y="0"/>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6" name="Freeform 169"/>
            <p:cNvSpPr>
              <a:spLocks/>
            </p:cNvSpPr>
            <p:nvPr/>
          </p:nvSpPr>
          <p:spPr bwMode="auto">
            <a:xfrm>
              <a:off x="1106" y="3615"/>
              <a:ext cx="132" cy="72"/>
            </a:xfrm>
            <a:custGeom>
              <a:avLst/>
              <a:gdLst>
                <a:gd name="T0" fmla="*/ 2147483647 w 22"/>
                <a:gd name="T1" fmla="*/ 2147483647 h 12"/>
                <a:gd name="T2" fmla="*/ 2147483647 w 22"/>
                <a:gd name="T3" fmla="*/ 2147483647 h 12"/>
                <a:gd name="T4" fmla="*/ 2147483647 w 22"/>
                <a:gd name="T5" fmla="*/ 2147483647 h 12"/>
                <a:gd name="T6" fmla="*/ 2147483647 w 22"/>
                <a:gd name="T7" fmla="*/ 2147483647 h 12"/>
                <a:gd name="T8" fmla="*/ 2147483647 w 22"/>
                <a:gd name="T9" fmla="*/ 2147483647 h 12"/>
                <a:gd name="T10" fmla="*/ 2147483647 w 22"/>
                <a:gd name="T11" fmla="*/ 2147483647 h 12"/>
                <a:gd name="T12" fmla="*/ 2147483647 w 22"/>
                <a:gd name="T13" fmla="*/ 2147483647 h 12"/>
                <a:gd name="T14" fmla="*/ 2147483647 w 22"/>
                <a:gd name="T15" fmla="*/ 2147483647 h 12"/>
                <a:gd name="T16" fmla="*/ 2147483647 w 22"/>
                <a:gd name="T17" fmla="*/ 2147483647 h 12"/>
                <a:gd name="T18" fmla="*/ 2147483647 w 22"/>
                <a:gd name="T19" fmla="*/ 2147483647 h 12"/>
                <a:gd name="T20" fmla="*/ 2147483647 w 22"/>
                <a:gd name="T21" fmla="*/ 2147483647 h 12"/>
                <a:gd name="T22" fmla="*/ 2147483647 w 22"/>
                <a:gd name="T23" fmla="*/ 2147483647 h 12"/>
                <a:gd name="T24" fmla="*/ 2147483647 w 22"/>
                <a:gd name="T25" fmla="*/ 0 h 12"/>
                <a:gd name="T26" fmla="*/ 2147483647 w 22"/>
                <a:gd name="T27" fmla="*/ 2147483647 h 12"/>
                <a:gd name="T28" fmla="*/ 2147483647 w 22"/>
                <a:gd name="T29" fmla="*/ 2147483647 h 12"/>
                <a:gd name="T30" fmla="*/ 2147483647 w 22"/>
                <a:gd name="T31" fmla="*/ 2147483647 h 12"/>
                <a:gd name="T32" fmla="*/ 2147483647 w 22"/>
                <a:gd name="T33" fmla="*/ 2147483647 h 12"/>
                <a:gd name="T34" fmla="*/ 2147483647 w 22"/>
                <a:gd name="T35" fmla="*/ 2147483647 h 12"/>
                <a:gd name="T36" fmla="*/ 2147483647 w 22"/>
                <a:gd name="T37" fmla="*/ 2147483647 h 12"/>
                <a:gd name="T38" fmla="*/ 2147483647 w 22"/>
                <a:gd name="T39" fmla="*/ 2147483647 h 12"/>
                <a:gd name="T40" fmla="*/ 2147483647 w 22"/>
                <a:gd name="T41" fmla="*/ 2147483647 h 12"/>
                <a:gd name="T42" fmla="*/ 0 w 22"/>
                <a:gd name="T43" fmla="*/ 2147483647 h 12"/>
                <a:gd name="T44" fmla="*/ 2147483647 w 22"/>
                <a:gd name="T45" fmla="*/ 2147483647 h 1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
                <a:gd name="T70" fmla="*/ 0 h 12"/>
                <a:gd name="T71" fmla="*/ 22 w 22"/>
                <a:gd name="T72" fmla="*/ 12 h 1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 h="12">
                  <a:moveTo>
                    <a:pt x="1" y="12"/>
                  </a:moveTo>
                  <a:lnTo>
                    <a:pt x="1" y="12"/>
                  </a:lnTo>
                  <a:lnTo>
                    <a:pt x="3" y="11"/>
                  </a:lnTo>
                  <a:lnTo>
                    <a:pt x="4" y="10"/>
                  </a:lnTo>
                  <a:lnTo>
                    <a:pt x="5" y="8"/>
                  </a:lnTo>
                  <a:lnTo>
                    <a:pt x="8" y="6"/>
                  </a:lnTo>
                  <a:lnTo>
                    <a:pt x="9" y="5"/>
                  </a:lnTo>
                  <a:lnTo>
                    <a:pt x="11" y="4"/>
                  </a:lnTo>
                  <a:lnTo>
                    <a:pt x="12" y="3"/>
                  </a:lnTo>
                  <a:lnTo>
                    <a:pt x="14" y="3"/>
                  </a:lnTo>
                  <a:lnTo>
                    <a:pt x="16" y="2"/>
                  </a:lnTo>
                  <a:lnTo>
                    <a:pt x="19" y="1"/>
                  </a:lnTo>
                  <a:lnTo>
                    <a:pt x="22" y="0"/>
                  </a:lnTo>
                  <a:lnTo>
                    <a:pt x="15" y="2"/>
                  </a:lnTo>
                  <a:lnTo>
                    <a:pt x="11" y="3"/>
                  </a:lnTo>
                  <a:lnTo>
                    <a:pt x="10" y="4"/>
                  </a:lnTo>
                  <a:lnTo>
                    <a:pt x="7" y="6"/>
                  </a:lnTo>
                  <a:lnTo>
                    <a:pt x="5" y="8"/>
                  </a:lnTo>
                  <a:lnTo>
                    <a:pt x="3" y="10"/>
                  </a:lnTo>
                  <a:lnTo>
                    <a:pt x="2" y="11"/>
                  </a:lnTo>
                  <a:lnTo>
                    <a:pt x="1" y="11"/>
                  </a:lnTo>
                  <a:lnTo>
                    <a:pt x="0" y="11"/>
                  </a:lnTo>
                  <a:lnTo>
                    <a:pt x="1" y="12"/>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7" name="Freeform 170"/>
            <p:cNvSpPr>
              <a:spLocks/>
            </p:cNvSpPr>
            <p:nvPr/>
          </p:nvSpPr>
          <p:spPr bwMode="auto">
            <a:xfrm>
              <a:off x="1244" y="3507"/>
              <a:ext cx="138" cy="96"/>
            </a:xfrm>
            <a:custGeom>
              <a:avLst/>
              <a:gdLst>
                <a:gd name="T0" fmla="*/ 2147483647 w 23"/>
                <a:gd name="T1" fmla="*/ 2147483647 h 16"/>
                <a:gd name="T2" fmla="*/ 2147483647 w 23"/>
                <a:gd name="T3" fmla="*/ 2147483647 h 16"/>
                <a:gd name="T4" fmla="*/ 2147483647 w 23"/>
                <a:gd name="T5" fmla="*/ 2147483647 h 16"/>
                <a:gd name="T6" fmla="*/ 2147483647 w 23"/>
                <a:gd name="T7" fmla="*/ 2147483647 h 16"/>
                <a:gd name="T8" fmla="*/ 2147483647 w 23"/>
                <a:gd name="T9" fmla="*/ 2147483647 h 16"/>
                <a:gd name="T10" fmla="*/ 2147483647 w 23"/>
                <a:gd name="T11" fmla="*/ 2147483647 h 16"/>
                <a:gd name="T12" fmla="*/ 2147483647 w 23"/>
                <a:gd name="T13" fmla="*/ 2147483647 h 16"/>
                <a:gd name="T14" fmla="*/ 2147483647 w 23"/>
                <a:gd name="T15" fmla="*/ 2147483647 h 16"/>
                <a:gd name="T16" fmla="*/ 2147483647 w 23"/>
                <a:gd name="T17" fmla="*/ 2147483647 h 16"/>
                <a:gd name="T18" fmla="*/ 2147483647 w 23"/>
                <a:gd name="T19" fmla="*/ 2147483647 h 16"/>
                <a:gd name="T20" fmla="*/ 2147483647 w 23"/>
                <a:gd name="T21" fmla="*/ 2147483647 h 16"/>
                <a:gd name="T22" fmla="*/ 2147483647 w 23"/>
                <a:gd name="T23" fmla="*/ 2147483647 h 16"/>
                <a:gd name="T24" fmla="*/ 2147483647 w 23"/>
                <a:gd name="T25" fmla="*/ 2147483647 h 16"/>
                <a:gd name="T26" fmla="*/ 2147483647 w 23"/>
                <a:gd name="T27" fmla="*/ 2147483647 h 16"/>
                <a:gd name="T28" fmla="*/ 2147483647 w 23"/>
                <a:gd name="T29" fmla="*/ 2147483647 h 16"/>
                <a:gd name="T30" fmla="*/ 2147483647 w 23"/>
                <a:gd name="T31" fmla="*/ 2147483647 h 16"/>
                <a:gd name="T32" fmla="*/ 2147483647 w 23"/>
                <a:gd name="T33" fmla="*/ 2147483647 h 16"/>
                <a:gd name="T34" fmla="*/ 2147483647 w 23"/>
                <a:gd name="T35" fmla="*/ 2147483647 h 16"/>
                <a:gd name="T36" fmla="*/ 2147483647 w 23"/>
                <a:gd name="T37" fmla="*/ 2147483647 h 16"/>
                <a:gd name="T38" fmla="*/ 2147483647 w 23"/>
                <a:gd name="T39" fmla="*/ 2147483647 h 16"/>
                <a:gd name="T40" fmla="*/ 2147483647 w 23"/>
                <a:gd name="T41" fmla="*/ 2147483647 h 16"/>
                <a:gd name="T42" fmla="*/ 2147483647 w 23"/>
                <a:gd name="T43" fmla="*/ 2147483647 h 16"/>
                <a:gd name="T44" fmla="*/ 2147483647 w 23"/>
                <a:gd name="T45" fmla="*/ 2147483647 h 16"/>
                <a:gd name="T46" fmla="*/ 2147483647 w 23"/>
                <a:gd name="T47" fmla="*/ 2147483647 h 16"/>
                <a:gd name="T48" fmla="*/ 2147483647 w 23"/>
                <a:gd name="T49" fmla="*/ 2147483647 h 16"/>
                <a:gd name="T50" fmla="*/ 2147483647 w 23"/>
                <a:gd name="T51" fmla="*/ 2147483647 h 16"/>
                <a:gd name="T52" fmla="*/ 2147483647 w 23"/>
                <a:gd name="T53" fmla="*/ 2147483647 h 16"/>
                <a:gd name="T54" fmla="*/ 0 w 23"/>
                <a:gd name="T55" fmla="*/ 0 h 16"/>
                <a:gd name="T56" fmla="*/ 2147483647 w 23"/>
                <a:gd name="T57" fmla="*/ 2147483647 h 16"/>
                <a:gd name="T58" fmla="*/ 2147483647 w 23"/>
                <a:gd name="T59" fmla="*/ 2147483647 h 16"/>
                <a:gd name="T60" fmla="*/ 2147483647 w 23"/>
                <a:gd name="T61" fmla="*/ 2147483647 h 16"/>
                <a:gd name="T62" fmla="*/ 2147483647 w 23"/>
                <a:gd name="T63" fmla="*/ 2147483647 h 16"/>
                <a:gd name="T64" fmla="*/ 2147483647 w 23"/>
                <a:gd name="T65" fmla="*/ 2147483647 h 16"/>
                <a:gd name="T66" fmla="*/ 2147483647 w 23"/>
                <a:gd name="T67" fmla="*/ 2147483647 h 16"/>
                <a:gd name="T68" fmla="*/ 2147483647 w 23"/>
                <a:gd name="T69" fmla="*/ 2147483647 h 16"/>
                <a:gd name="T70" fmla="*/ 2147483647 w 23"/>
                <a:gd name="T71" fmla="*/ 2147483647 h 16"/>
                <a:gd name="T72" fmla="*/ 2147483647 w 23"/>
                <a:gd name="T73" fmla="*/ 2147483647 h 16"/>
                <a:gd name="T74" fmla="*/ 2147483647 w 23"/>
                <a:gd name="T75" fmla="*/ 2147483647 h 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
                <a:gd name="T115" fmla="*/ 0 h 16"/>
                <a:gd name="T116" fmla="*/ 23 w 23"/>
                <a:gd name="T117" fmla="*/ 16 h 1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 h="16">
                  <a:moveTo>
                    <a:pt x="3" y="11"/>
                  </a:moveTo>
                  <a:lnTo>
                    <a:pt x="3" y="9"/>
                  </a:lnTo>
                  <a:lnTo>
                    <a:pt x="2" y="7"/>
                  </a:lnTo>
                  <a:lnTo>
                    <a:pt x="2" y="5"/>
                  </a:lnTo>
                  <a:lnTo>
                    <a:pt x="2" y="3"/>
                  </a:lnTo>
                  <a:lnTo>
                    <a:pt x="2" y="5"/>
                  </a:lnTo>
                  <a:lnTo>
                    <a:pt x="3" y="7"/>
                  </a:lnTo>
                  <a:lnTo>
                    <a:pt x="3" y="8"/>
                  </a:lnTo>
                  <a:lnTo>
                    <a:pt x="4" y="8"/>
                  </a:lnTo>
                  <a:lnTo>
                    <a:pt x="3" y="9"/>
                  </a:lnTo>
                  <a:lnTo>
                    <a:pt x="5" y="9"/>
                  </a:lnTo>
                  <a:lnTo>
                    <a:pt x="4" y="11"/>
                  </a:lnTo>
                  <a:lnTo>
                    <a:pt x="5" y="10"/>
                  </a:lnTo>
                  <a:lnTo>
                    <a:pt x="4" y="12"/>
                  </a:lnTo>
                  <a:lnTo>
                    <a:pt x="6" y="10"/>
                  </a:lnTo>
                  <a:lnTo>
                    <a:pt x="5" y="13"/>
                  </a:lnTo>
                  <a:lnTo>
                    <a:pt x="7" y="11"/>
                  </a:lnTo>
                  <a:lnTo>
                    <a:pt x="7" y="14"/>
                  </a:lnTo>
                  <a:lnTo>
                    <a:pt x="8" y="12"/>
                  </a:lnTo>
                  <a:lnTo>
                    <a:pt x="8" y="14"/>
                  </a:lnTo>
                  <a:lnTo>
                    <a:pt x="9" y="12"/>
                  </a:lnTo>
                  <a:lnTo>
                    <a:pt x="9" y="14"/>
                  </a:lnTo>
                  <a:lnTo>
                    <a:pt x="10" y="12"/>
                  </a:lnTo>
                  <a:lnTo>
                    <a:pt x="11" y="14"/>
                  </a:lnTo>
                  <a:lnTo>
                    <a:pt x="11" y="12"/>
                  </a:lnTo>
                  <a:lnTo>
                    <a:pt x="12" y="14"/>
                  </a:lnTo>
                  <a:lnTo>
                    <a:pt x="12" y="12"/>
                  </a:lnTo>
                  <a:lnTo>
                    <a:pt x="13" y="13"/>
                  </a:lnTo>
                  <a:lnTo>
                    <a:pt x="13" y="12"/>
                  </a:lnTo>
                  <a:lnTo>
                    <a:pt x="14" y="13"/>
                  </a:lnTo>
                  <a:lnTo>
                    <a:pt x="14" y="11"/>
                  </a:lnTo>
                  <a:lnTo>
                    <a:pt x="15" y="12"/>
                  </a:lnTo>
                  <a:lnTo>
                    <a:pt x="15" y="11"/>
                  </a:lnTo>
                  <a:lnTo>
                    <a:pt x="17" y="11"/>
                  </a:lnTo>
                  <a:lnTo>
                    <a:pt x="15" y="10"/>
                  </a:lnTo>
                  <a:lnTo>
                    <a:pt x="18" y="11"/>
                  </a:lnTo>
                  <a:lnTo>
                    <a:pt x="16" y="9"/>
                  </a:lnTo>
                  <a:lnTo>
                    <a:pt x="18" y="10"/>
                  </a:lnTo>
                  <a:lnTo>
                    <a:pt x="16" y="8"/>
                  </a:lnTo>
                  <a:lnTo>
                    <a:pt x="18" y="8"/>
                  </a:lnTo>
                  <a:lnTo>
                    <a:pt x="16" y="7"/>
                  </a:lnTo>
                  <a:lnTo>
                    <a:pt x="18" y="6"/>
                  </a:lnTo>
                  <a:lnTo>
                    <a:pt x="15" y="6"/>
                  </a:lnTo>
                  <a:lnTo>
                    <a:pt x="17" y="5"/>
                  </a:lnTo>
                  <a:lnTo>
                    <a:pt x="15" y="5"/>
                  </a:lnTo>
                  <a:lnTo>
                    <a:pt x="16" y="5"/>
                  </a:lnTo>
                  <a:lnTo>
                    <a:pt x="14" y="5"/>
                  </a:lnTo>
                  <a:lnTo>
                    <a:pt x="15" y="4"/>
                  </a:lnTo>
                  <a:lnTo>
                    <a:pt x="13" y="4"/>
                  </a:lnTo>
                  <a:lnTo>
                    <a:pt x="14" y="4"/>
                  </a:lnTo>
                  <a:lnTo>
                    <a:pt x="11" y="4"/>
                  </a:lnTo>
                  <a:lnTo>
                    <a:pt x="9" y="3"/>
                  </a:lnTo>
                  <a:lnTo>
                    <a:pt x="7" y="2"/>
                  </a:lnTo>
                  <a:lnTo>
                    <a:pt x="3" y="1"/>
                  </a:lnTo>
                  <a:lnTo>
                    <a:pt x="0" y="0"/>
                  </a:lnTo>
                  <a:lnTo>
                    <a:pt x="4" y="1"/>
                  </a:lnTo>
                  <a:lnTo>
                    <a:pt x="7" y="2"/>
                  </a:lnTo>
                  <a:lnTo>
                    <a:pt x="10" y="3"/>
                  </a:lnTo>
                  <a:lnTo>
                    <a:pt x="15" y="4"/>
                  </a:lnTo>
                  <a:lnTo>
                    <a:pt x="19" y="5"/>
                  </a:lnTo>
                  <a:lnTo>
                    <a:pt x="21" y="7"/>
                  </a:lnTo>
                  <a:lnTo>
                    <a:pt x="23" y="8"/>
                  </a:lnTo>
                  <a:lnTo>
                    <a:pt x="23" y="9"/>
                  </a:lnTo>
                  <a:lnTo>
                    <a:pt x="21" y="11"/>
                  </a:lnTo>
                  <a:lnTo>
                    <a:pt x="18" y="13"/>
                  </a:lnTo>
                  <a:lnTo>
                    <a:pt x="15" y="14"/>
                  </a:lnTo>
                  <a:lnTo>
                    <a:pt x="12" y="16"/>
                  </a:lnTo>
                  <a:lnTo>
                    <a:pt x="9" y="16"/>
                  </a:lnTo>
                  <a:lnTo>
                    <a:pt x="6" y="16"/>
                  </a:lnTo>
                  <a:lnTo>
                    <a:pt x="4" y="16"/>
                  </a:lnTo>
                  <a:lnTo>
                    <a:pt x="3" y="15"/>
                  </a:lnTo>
                  <a:lnTo>
                    <a:pt x="3" y="13"/>
                  </a:lnTo>
                  <a:lnTo>
                    <a:pt x="3" y="11"/>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sp>
          <p:nvSpPr>
            <p:cNvPr id="104518" name="Freeform 171"/>
            <p:cNvSpPr>
              <a:spLocks/>
            </p:cNvSpPr>
            <p:nvPr/>
          </p:nvSpPr>
          <p:spPr bwMode="auto">
            <a:xfrm>
              <a:off x="1262" y="3555"/>
              <a:ext cx="120" cy="54"/>
            </a:xfrm>
            <a:custGeom>
              <a:avLst/>
              <a:gdLst>
                <a:gd name="T0" fmla="*/ 0 w 20"/>
                <a:gd name="T1" fmla="*/ 2147483647 h 9"/>
                <a:gd name="T2" fmla="*/ 2147483647 w 20"/>
                <a:gd name="T3" fmla="*/ 2147483647 h 9"/>
                <a:gd name="T4" fmla="*/ 2147483647 w 20"/>
                <a:gd name="T5" fmla="*/ 2147483647 h 9"/>
                <a:gd name="T6" fmla="*/ 2147483647 w 20"/>
                <a:gd name="T7" fmla="*/ 2147483647 h 9"/>
                <a:gd name="T8" fmla="*/ 2147483647 w 20"/>
                <a:gd name="T9" fmla="*/ 2147483647 h 9"/>
                <a:gd name="T10" fmla="*/ 2147483647 w 20"/>
                <a:gd name="T11" fmla="*/ 2147483647 h 9"/>
                <a:gd name="T12" fmla="*/ 2147483647 w 20"/>
                <a:gd name="T13" fmla="*/ 2147483647 h 9"/>
                <a:gd name="T14" fmla="*/ 2147483647 w 20"/>
                <a:gd name="T15" fmla="*/ 2147483647 h 9"/>
                <a:gd name="T16" fmla="*/ 2147483647 w 20"/>
                <a:gd name="T17" fmla="*/ 2147483647 h 9"/>
                <a:gd name="T18" fmla="*/ 2147483647 w 20"/>
                <a:gd name="T19" fmla="*/ 2147483647 h 9"/>
                <a:gd name="T20" fmla="*/ 2147483647 w 20"/>
                <a:gd name="T21" fmla="*/ 2147483647 h 9"/>
                <a:gd name="T22" fmla="*/ 2147483647 w 20"/>
                <a:gd name="T23" fmla="*/ 2147483647 h 9"/>
                <a:gd name="T24" fmla="*/ 2147483647 w 20"/>
                <a:gd name="T25" fmla="*/ 0 h 9"/>
                <a:gd name="T26" fmla="*/ 2147483647 w 20"/>
                <a:gd name="T27" fmla="*/ 2147483647 h 9"/>
                <a:gd name="T28" fmla="*/ 2147483647 w 20"/>
                <a:gd name="T29" fmla="*/ 2147483647 h 9"/>
                <a:gd name="T30" fmla="*/ 2147483647 w 20"/>
                <a:gd name="T31" fmla="*/ 2147483647 h 9"/>
                <a:gd name="T32" fmla="*/ 2147483647 w 20"/>
                <a:gd name="T33" fmla="*/ 2147483647 h 9"/>
                <a:gd name="T34" fmla="*/ 2147483647 w 20"/>
                <a:gd name="T35" fmla="*/ 2147483647 h 9"/>
                <a:gd name="T36" fmla="*/ 2147483647 w 20"/>
                <a:gd name="T37" fmla="*/ 2147483647 h 9"/>
                <a:gd name="T38" fmla="*/ 2147483647 w 20"/>
                <a:gd name="T39" fmla="*/ 2147483647 h 9"/>
                <a:gd name="T40" fmla="*/ 2147483647 w 20"/>
                <a:gd name="T41" fmla="*/ 2147483647 h 9"/>
                <a:gd name="T42" fmla="*/ 2147483647 w 20"/>
                <a:gd name="T43" fmla="*/ 2147483647 h 9"/>
                <a:gd name="T44" fmla="*/ 0 w 20"/>
                <a:gd name="T45" fmla="*/ 2147483647 h 9"/>
                <a:gd name="T46" fmla="*/ 0 w 20"/>
                <a:gd name="T47" fmla="*/ 2147483647 h 9"/>
                <a:gd name="T48" fmla="*/ 0 w 20"/>
                <a:gd name="T49" fmla="*/ 2147483647 h 9"/>
                <a:gd name="T50" fmla="*/ 0 w 20"/>
                <a:gd name="T51" fmla="*/ 2147483647 h 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
                <a:gd name="T79" fmla="*/ 0 h 9"/>
                <a:gd name="T80" fmla="*/ 20 w 20"/>
                <a:gd name="T81" fmla="*/ 9 h 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 h="9">
                  <a:moveTo>
                    <a:pt x="0" y="8"/>
                  </a:moveTo>
                  <a:lnTo>
                    <a:pt x="1" y="9"/>
                  </a:lnTo>
                  <a:lnTo>
                    <a:pt x="3" y="9"/>
                  </a:lnTo>
                  <a:lnTo>
                    <a:pt x="6" y="8"/>
                  </a:lnTo>
                  <a:lnTo>
                    <a:pt x="10" y="8"/>
                  </a:lnTo>
                  <a:lnTo>
                    <a:pt x="13" y="7"/>
                  </a:lnTo>
                  <a:lnTo>
                    <a:pt x="16" y="5"/>
                  </a:lnTo>
                  <a:lnTo>
                    <a:pt x="19" y="4"/>
                  </a:lnTo>
                  <a:lnTo>
                    <a:pt x="20" y="2"/>
                  </a:lnTo>
                  <a:lnTo>
                    <a:pt x="20" y="1"/>
                  </a:lnTo>
                  <a:lnTo>
                    <a:pt x="20" y="0"/>
                  </a:lnTo>
                  <a:lnTo>
                    <a:pt x="20" y="1"/>
                  </a:lnTo>
                  <a:lnTo>
                    <a:pt x="20" y="2"/>
                  </a:lnTo>
                  <a:lnTo>
                    <a:pt x="19" y="3"/>
                  </a:lnTo>
                  <a:lnTo>
                    <a:pt x="18" y="4"/>
                  </a:lnTo>
                  <a:lnTo>
                    <a:pt x="16" y="4"/>
                  </a:lnTo>
                  <a:lnTo>
                    <a:pt x="13" y="6"/>
                  </a:lnTo>
                  <a:lnTo>
                    <a:pt x="6" y="8"/>
                  </a:lnTo>
                  <a:lnTo>
                    <a:pt x="3" y="8"/>
                  </a:lnTo>
                  <a:lnTo>
                    <a:pt x="1" y="8"/>
                  </a:lnTo>
                  <a:lnTo>
                    <a:pt x="0" y="8"/>
                  </a:lnTo>
                  <a:lnTo>
                    <a:pt x="0" y="7"/>
                  </a:lnTo>
                  <a:lnTo>
                    <a:pt x="0" y="8"/>
                  </a:lnTo>
                  <a:close/>
                </a:path>
              </a:pathLst>
            </a:custGeom>
            <a:solidFill>
              <a:srgbClr val="2427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1400">
                <a:solidFill>
                  <a:srgbClr val="000000"/>
                </a:solidFill>
                <a:latin typeface="Arial" charset="0"/>
                <a:ea typeface="ＭＳ Ｐゴシック" charset="0"/>
              </a:endParaRPr>
            </a:p>
          </p:txBody>
        </p:sp>
      </p:grpSp>
    </p:spTree>
    <p:extLst>
      <p:ext uri="{BB962C8B-B14F-4D97-AF65-F5344CB8AC3E}">
        <p14:creationId xmlns:p14="http://schemas.microsoft.com/office/powerpoint/2010/main" val="2332899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85900" y="3863975"/>
            <a:ext cx="9182100" cy="2801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475"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33575" y="0"/>
            <a:ext cx="8407400" cy="363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552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15680" y="6562222"/>
            <a:ext cx="7272808" cy="2511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it-IT" sz="1400">
              <a:solidFill>
                <a:srgbClr val="FFFFFF"/>
              </a:solidFill>
              <a:latin typeface="Arial"/>
            </a:endParaRPr>
          </a:p>
        </p:txBody>
      </p:sp>
      <p:sp>
        <p:nvSpPr>
          <p:cNvPr id="3" name="Rettangolo 2"/>
          <p:cNvSpPr/>
          <p:nvPr/>
        </p:nvSpPr>
        <p:spPr>
          <a:xfrm>
            <a:off x="3222382" y="154033"/>
            <a:ext cx="5681940" cy="523220"/>
          </a:xfrm>
          <a:prstGeom prst="rect">
            <a:avLst/>
          </a:prstGeom>
        </p:spPr>
        <p:txBody>
          <a:bodyPr wrap="none">
            <a:spAutoFit/>
          </a:bodyPr>
          <a:lstStyle/>
          <a:p>
            <a:pPr algn="ctr" fontAlgn="base">
              <a:spcBef>
                <a:spcPct val="0"/>
              </a:spcBef>
              <a:spcAft>
                <a:spcPct val="0"/>
              </a:spcAft>
            </a:pPr>
            <a:r>
              <a:rPr lang="it-IT" sz="2800" b="1" dirty="0">
                <a:solidFill>
                  <a:srgbClr val="FF0000"/>
                </a:solidFill>
                <a:latin typeface="Arial" charset="0"/>
                <a:ea typeface="ＭＳ Ｐゴシック" charset="0"/>
              </a:rPr>
              <a:t>INTERPRETAZIONE EPICRITICA</a:t>
            </a:r>
          </a:p>
        </p:txBody>
      </p:sp>
      <p:sp>
        <p:nvSpPr>
          <p:cNvPr id="5" name="CasellaDiTesto 4"/>
          <p:cNvSpPr txBox="1"/>
          <p:nvPr/>
        </p:nvSpPr>
        <p:spPr>
          <a:xfrm>
            <a:off x="11334967" y="154033"/>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5</a:t>
            </a:r>
          </a:p>
        </p:txBody>
      </p:sp>
      <p:sp>
        <p:nvSpPr>
          <p:cNvPr id="4" name="Rettangolo 3"/>
          <p:cNvSpPr/>
          <p:nvPr/>
        </p:nvSpPr>
        <p:spPr>
          <a:xfrm>
            <a:off x="515390" y="1015767"/>
            <a:ext cx="11430000" cy="5546455"/>
          </a:xfrm>
          <a:prstGeom prst="rect">
            <a:avLst/>
          </a:prstGeom>
        </p:spPr>
        <p:txBody>
          <a:bodyPr wrap="square">
            <a:spAutoFit/>
          </a:bodyPr>
          <a:lstStyle/>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biopsia epatica potrebbe, forse, chiarire il dubbio tra paracetamolo e nimesulide come causa del danno epatico, infatti il danno da paracetamolo si concentra di più al centro del lobulo epatico (necrosi nella zona 3 dove c’è maggiore concentrazione del citocromo CYP2E1 e dove si accumula quindi più metabolita tossico), con risparmio dei tratti portali e degli epatociti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periportali</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 mentre quello da nimesulide (come i tantissimi farmaci che determinano un danno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epatocellulare</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idiosincrasico</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è un quadro di necrosi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epatocitaria</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più generalizzato e istologicamente indistinguibile da quello delle epatiti virali.</a:t>
            </a:r>
          </a:p>
          <a:p>
            <a:pPr fontAlgn="base">
              <a:spcBef>
                <a:spcPct val="0"/>
              </a:spcBef>
              <a:spcAft>
                <a:spcPct val="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Infine va osservata l’incredibile, purtroppo reale, quantità di sostanze dopanti (ormone crescita, testosterone), integratori (creatina,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picolinato</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di cromo), sostanze psicoattive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sertralina</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citicolina</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e vitamine assunte da Mario per aumentare la performance.</a:t>
            </a:r>
            <a:b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Alcune prive di efficacia ma nessuna di effetti tossici. La necessità di fare movimento notturno dopo l’assunzione di EPO è legata all’eccesso di viscosità del sangue determinata dal farmaco, con possibilità di formazione di trombi a seguito della stasi sanguigna da rallentamento del circolo, durante il riposo notturno, per la posizione supina.</a:t>
            </a:r>
            <a:endParaRPr lang="it-IT" sz="24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263363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1610109" y="99753"/>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1</a:t>
            </a:r>
          </a:p>
        </p:txBody>
      </p:sp>
      <p:sp>
        <p:nvSpPr>
          <p:cNvPr id="4" name="Rettangolo 3"/>
          <p:cNvSpPr/>
          <p:nvPr/>
        </p:nvSpPr>
        <p:spPr>
          <a:xfrm>
            <a:off x="370812" y="523220"/>
            <a:ext cx="11247120" cy="6105005"/>
          </a:xfrm>
          <a:prstGeom prst="rect">
            <a:avLst/>
          </a:prstGeom>
        </p:spPr>
        <p:txBody>
          <a:bodyPr wrap="square">
            <a:spAutoFit/>
          </a:bodyPr>
          <a:lstStyle/>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Mario, ciclista professionista di 25 anni, è stato ricoverato in Ospedale in attesa di trapianto di fegato. La storia di Mario è lunga e tormentata. Ha iniziato la sua attività sportiva a livello agonistico all’età di 15 anni, ma già da piccolo la bicicletta era la sua grande passione sulle orme del fratello maggiore e del padre, un discreto ciclista professionista durante gli anni ’60. Mario ha dimostrato da subito delle grandi qualità sportive: spirito di sacrificio, grande voglia di emergere, agile e scattante ma allo stesso tempo con grande capacità di resistenza alla fatica. Il suo battito cardiaco a riposo è sempre stato di 50 battiti/minuto e la sua capacità vitale respiratoria di 7 litri.</a:t>
            </a:r>
          </a:p>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 17 anni Mario era già campione regionale dilettante con grandi prospettive di carriera. Nella sua Società Sportiva tutti erano abituati ad assumere integratori, in particolare quelli a base di creatina e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picolinato</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di cromo, oltre che utilizzare spesso farmaci quali il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Neuroton</a:t>
            </a:r>
            <a:r>
              <a:rPr lang="it-IT"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citicolina</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lo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Zoloft</a:t>
            </a:r>
            <a:r>
              <a:rPr lang="it-IT"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sertralina</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e se necessario FANS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Nurofen</a:t>
            </a:r>
            <a:r>
              <a:rPr lang="it-IT"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 Voltaren</a:t>
            </a:r>
            <a:r>
              <a:rPr lang="it-IT"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 analgesici (Tachipirina</a:t>
            </a:r>
            <a:r>
              <a:rPr lang="it-IT"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Mario non si era mai tirato indietro e anche se non aveva mai capito perché il medico della società consigliasse dei prodotti ma evitasse di scrivere le ricette. I farmaci e integratori venivano sempre forniti da Gino, il vecchio massaggiatore.</a:t>
            </a:r>
          </a:p>
        </p:txBody>
      </p:sp>
    </p:spTree>
    <p:extLst>
      <p:ext uri="{BB962C8B-B14F-4D97-AF65-F5344CB8AC3E}">
        <p14:creationId xmlns:p14="http://schemas.microsoft.com/office/powerpoint/2010/main" val="1239969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180409" y="819909"/>
            <a:ext cx="10056558" cy="5607241"/>
          </a:xfrm>
          <a:prstGeom prst="rect">
            <a:avLst/>
          </a:prstGeom>
        </p:spPr>
        <p:txBody>
          <a:bodyPr wrap="square">
            <a:spAutoFit/>
          </a:bodyPr>
          <a:lstStyle/>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Rifiutarsi di seguire le indicazioni del medico, del preparatore atletico e del massaggiatore significava essere emarginati dal Direttore Sportivo, come era capitato ad Andrea che sosteneva di non avere bisogno di sostanze chimiche per stare bene. Andrea, con le sue manie da salutista, veniva sempre preso in giro e di fatto allenatore e compagni non gli rivolgevano quasi più la parola, tanto che aveva smesso di correre. Mario, invece, passava da un successo all’altro, certo che stare al passo dei grandi ciclisti, una volta diventato professionista, era ogni giorno più dura. Le tappe delle grandi corse erano sempre più lunghe e dure, ma soprattutto le medie orarie incredibili. Per riuscire a stare ai vertici bisognava fare sacrifici e ricorrere a “qualche aiuto”. In fondo le “bombe” le prendevano anche Coppi e Bartali ai loro tempi, inoltre ormai era chiaro che anche i più bravi dovevano fare ricorso a quest’ultima trovata dei primi anni ’90: il farmaco per non sentire la fatica usato anche dagli anemici.</a:t>
            </a:r>
          </a:p>
        </p:txBody>
      </p:sp>
      <p:sp>
        <p:nvSpPr>
          <p:cNvPr id="6" name="CasellaDiTesto 5">
            <a:extLst>
              <a:ext uri="{FF2B5EF4-FFF2-40B4-BE49-F238E27FC236}">
                <a16:creationId xmlns:a16="http://schemas.microsoft.com/office/drawing/2014/main" id="{D7ABACC5-7744-4272-B590-55928FC2BD68}"/>
              </a:ext>
            </a:extLst>
          </p:cNvPr>
          <p:cNvSpPr txBox="1"/>
          <p:nvPr/>
        </p:nvSpPr>
        <p:spPr>
          <a:xfrm>
            <a:off x="11459991" y="157942"/>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2</a:t>
            </a:r>
          </a:p>
        </p:txBody>
      </p:sp>
    </p:spTree>
    <p:extLst>
      <p:ext uri="{BB962C8B-B14F-4D97-AF65-F5344CB8AC3E}">
        <p14:creationId xmlns:p14="http://schemas.microsoft.com/office/powerpoint/2010/main" val="390164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89709" y="523220"/>
            <a:ext cx="10449098" cy="5709833"/>
          </a:xfrm>
          <a:prstGeom prst="rect">
            <a:avLst/>
          </a:prstGeom>
        </p:spPr>
        <p:txBody>
          <a:bodyPr wrap="square">
            <a:spAutoFit/>
          </a:bodyPr>
          <a:lstStyle/>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Mario non aveva mai saputo con precisione cosa contenevano quelle iniezioni che gli faceva il suo compagno di stanza, vagamente si ricordava che il dottore parlava di EPO. Certo che da quando le faceva quasi non sentiva la fatica anche nelle gare più impegnative e i risultati fioccavano. Qualche inconveniente c’era, che “seccatura”, per esempio, quelle notti passate sveglio a fare movimento, non aveva mai capito il motivo, ma il medico era stato drastico: “guai sdraiarsi e dormire il giorno dell’iniezione”. Ormai erano anni che si andava avanti così, non solo con l’EPO, anche testosterone (assunto ciclicamente con un regime piramidale) e GH, oltre ai soliti integratori e FANS. In fondo, a parte la preoccupazione degli ultimi 2-3 anni di essere scoperti (“questa novità della WADA era stata proprio una rottura”), Mario non aveva mai avuto problemi e la sua salute sempre stata buona.</a:t>
            </a:r>
          </a:p>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Tutto, purtroppo, è precipitato nell’ultima settimana. Il Giro d’Italia si era appena concluso, Mario non aveva più assunto EPO da 12 giorni, il testosterone non lo prendeva da 2 mesi, mentre l’ultima iniezione di GH risaliva a 15 giorni prima. </a:t>
            </a:r>
          </a:p>
        </p:txBody>
      </p:sp>
      <p:sp>
        <p:nvSpPr>
          <p:cNvPr id="6" name="CasellaDiTesto 5">
            <a:extLst>
              <a:ext uri="{FF2B5EF4-FFF2-40B4-BE49-F238E27FC236}">
                <a16:creationId xmlns:a16="http://schemas.microsoft.com/office/drawing/2014/main" id="{4DF9DDC5-F8DC-4EBB-8807-EEB5032D8077}"/>
              </a:ext>
            </a:extLst>
          </p:cNvPr>
          <p:cNvSpPr txBox="1"/>
          <p:nvPr/>
        </p:nvSpPr>
        <p:spPr>
          <a:xfrm>
            <a:off x="11468303" y="124691"/>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3</a:t>
            </a:r>
          </a:p>
        </p:txBody>
      </p:sp>
    </p:spTree>
    <p:extLst>
      <p:ext uri="{BB962C8B-B14F-4D97-AF65-F5344CB8AC3E}">
        <p14:creationId xmlns:p14="http://schemas.microsoft.com/office/powerpoint/2010/main" val="96958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87581" y="523220"/>
            <a:ext cx="10016838" cy="6105005"/>
          </a:xfrm>
          <a:prstGeom prst="rect">
            <a:avLst/>
          </a:prstGeom>
        </p:spPr>
        <p:txBody>
          <a:bodyPr wrap="square">
            <a:spAutoFit/>
          </a:bodyPr>
          <a:lstStyle/>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Durante il Giro aveva continuato a prendere giornalmente creatina e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picolinato</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di cromo, vitamina B12, vitamina C, per due giorni tachipirina (compresse da 500 mg 4 volte al giorno) per una fastidiosa febbriciattola serale e Aulin</a:t>
            </a:r>
            <a:r>
              <a:rPr lang="it-IT"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(nimesulide) 100 mg 3 volte al giorno per una settimana) per il dolore al menisco (vecchio problema legato a quella “maledetta” caduta avvenuta durante un allenamento).</a:t>
            </a:r>
          </a:p>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Come è possibile che ora che non prende più niente (forse aveva ragione il massaggiatore, che gli aveva consigliato di continuare a prendere i preparati multivitaminici con selenio e magnesio) gli è venuto questo fortissimo dolore al fianco destro, la pelle gli è diventata gialla, ha avuto un prurito intenso con nausea e vomito, sentirsi così male da andare in Pronto Soccorso? E ora, dopo veloci esami del sangue, lo hanno ricoverato e immediatamente iniziato a fargli delle flebo. Gli hanno detto che devono sostituirgli il fegato e, in attesa del trapianto, gli hanno fatto una biopsia epatica. Mario si sente molto stanco e confuso, non riesce nemmeno a capire dove si trova e cosa succede.</a:t>
            </a:r>
          </a:p>
        </p:txBody>
      </p:sp>
      <p:sp>
        <p:nvSpPr>
          <p:cNvPr id="6" name="CasellaDiTesto 5">
            <a:extLst>
              <a:ext uri="{FF2B5EF4-FFF2-40B4-BE49-F238E27FC236}">
                <a16:creationId xmlns:a16="http://schemas.microsoft.com/office/drawing/2014/main" id="{4DF9DDC5-F8DC-4EBB-8807-EEB5032D8077}"/>
              </a:ext>
            </a:extLst>
          </p:cNvPr>
          <p:cNvSpPr txBox="1"/>
          <p:nvPr/>
        </p:nvSpPr>
        <p:spPr>
          <a:xfrm>
            <a:off x="11468303" y="49876"/>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4</a:t>
            </a:r>
          </a:p>
        </p:txBody>
      </p:sp>
    </p:spTree>
    <p:extLst>
      <p:ext uri="{BB962C8B-B14F-4D97-AF65-F5344CB8AC3E}">
        <p14:creationId xmlns:p14="http://schemas.microsoft.com/office/powerpoint/2010/main" val="12579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15680" y="6562222"/>
            <a:ext cx="7272808" cy="2511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it-IT" sz="1400">
              <a:solidFill>
                <a:srgbClr val="FFFFFF"/>
              </a:solidFill>
              <a:latin typeface="Arial"/>
            </a:endParaRPr>
          </a:p>
        </p:txBody>
      </p:sp>
      <p:sp>
        <p:nvSpPr>
          <p:cNvPr id="3" name="Rettangolo 2"/>
          <p:cNvSpPr/>
          <p:nvPr/>
        </p:nvSpPr>
        <p:spPr>
          <a:xfrm>
            <a:off x="3255029" y="200141"/>
            <a:ext cx="5681940" cy="523220"/>
          </a:xfrm>
          <a:prstGeom prst="rect">
            <a:avLst/>
          </a:prstGeom>
        </p:spPr>
        <p:txBody>
          <a:bodyPr wrap="none">
            <a:spAutoFit/>
          </a:bodyPr>
          <a:lstStyle/>
          <a:p>
            <a:pPr algn="ctr" fontAlgn="base">
              <a:spcBef>
                <a:spcPct val="0"/>
              </a:spcBef>
              <a:spcAft>
                <a:spcPct val="0"/>
              </a:spcAft>
            </a:pPr>
            <a:r>
              <a:rPr lang="it-IT" sz="2800" b="1" dirty="0">
                <a:solidFill>
                  <a:srgbClr val="FF0000"/>
                </a:solidFill>
                <a:latin typeface="Arial" charset="0"/>
                <a:ea typeface="ＭＳ Ｐゴシック" charset="0"/>
              </a:rPr>
              <a:t>INTERPRETAZIONE EPICRITICA</a:t>
            </a:r>
          </a:p>
        </p:txBody>
      </p:sp>
      <p:sp>
        <p:nvSpPr>
          <p:cNvPr id="5" name="CasellaDiTesto 4"/>
          <p:cNvSpPr txBox="1"/>
          <p:nvPr/>
        </p:nvSpPr>
        <p:spPr>
          <a:xfrm>
            <a:off x="11185338" y="52737"/>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1</a:t>
            </a:r>
          </a:p>
        </p:txBody>
      </p:sp>
      <p:sp>
        <p:nvSpPr>
          <p:cNvPr id="4" name="Rettangolo 3"/>
          <p:cNvSpPr/>
          <p:nvPr/>
        </p:nvSpPr>
        <p:spPr>
          <a:xfrm>
            <a:off x="1025235" y="957354"/>
            <a:ext cx="10141527" cy="5604868"/>
          </a:xfrm>
          <a:prstGeom prst="rect">
            <a:avLst/>
          </a:prstGeom>
        </p:spPr>
        <p:txBody>
          <a:bodyPr wrap="square">
            <a:spAutoFit/>
          </a:bodyPr>
          <a:lstStyle/>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storia di Mario è estremamente complessa e pone diversi problemi. L’evento finale è una probabile insufficienza epatica acuta, anche se con i dati a disposizione non si può escludere una insufficienza cronica. La prima è più probabile in quanto non vengono riferiti episodi passati di stanchezza, nausea o colorito giallastro della cute, e si evidenziano alterazioni dello stato mentale, che sono tipiche dell’epatite acuta fulminante (segno di insorgenza di encefalopatia per squilibrio metabolico). Tuttavia bisogna ricordare che spesso le patologie epatiche croniche sono asintomatiche, tanto da evidenziarsi casualmente attraverso eventuali esami del sangue. Non vengono in questo caso forniti i valori degli enzimi epatici che risultano alterati in tutti i casi di epatite indipendentemente dalla causa. Sia che si tratti di un aggravamento di una epatite cronica che di una epatite acuta fulminante la sua origine e sicuramente iatrogena. Tra i farmaci assunti da Mario sono noti per la loro epatotossicità in particolare: il testosterone, la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sertralina</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il paracetamolo e la nimesulide. </a:t>
            </a:r>
            <a:endParaRPr lang="it-IT" sz="24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383414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15680" y="6562222"/>
            <a:ext cx="7272808" cy="2511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it-IT" sz="1400">
              <a:solidFill>
                <a:srgbClr val="FFFFFF"/>
              </a:solidFill>
              <a:latin typeface="Arial"/>
            </a:endParaRPr>
          </a:p>
        </p:txBody>
      </p:sp>
      <p:sp>
        <p:nvSpPr>
          <p:cNvPr id="3" name="Rettangolo 2"/>
          <p:cNvSpPr/>
          <p:nvPr/>
        </p:nvSpPr>
        <p:spPr>
          <a:xfrm>
            <a:off x="3255029" y="200141"/>
            <a:ext cx="5681940" cy="523220"/>
          </a:xfrm>
          <a:prstGeom prst="rect">
            <a:avLst/>
          </a:prstGeom>
        </p:spPr>
        <p:txBody>
          <a:bodyPr wrap="none">
            <a:spAutoFit/>
          </a:bodyPr>
          <a:lstStyle/>
          <a:p>
            <a:pPr algn="ctr" fontAlgn="base">
              <a:spcBef>
                <a:spcPct val="0"/>
              </a:spcBef>
              <a:spcAft>
                <a:spcPct val="0"/>
              </a:spcAft>
            </a:pPr>
            <a:r>
              <a:rPr lang="it-IT" sz="2800" b="1" dirty="0">
                <a:solidFill>
                  <a:srgbClr val="FF0000"/>
                </a:solidFill>
                <a:latin typeface="Arial" charset="0"/>
                <a:ea typeface="ＭＳ Ｐゴシック" charset="0"/>
              </a:rPr>
              <a:t>INTERPRETAZIONE EPICRITICA</a:t>
            </a:r>
          </a:p>
        </p:txBody>
      </p:sp>
      <p:sp>
        <p:nvSpPr>
          <p:cNvPr id="5" name="CasellaDiTesto 4"/>
          <p:cNvSpPr txBox="1"/>
          <p:nvPr/>
        </p:nvSpPr>
        <p:spPr>
          <a:xfrm>
            <a:off x="11185338" y="52737"/>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2</a:t>
            </a:r>
          </a:p>
        </p:txBody>
      </p:sp>
      <p:sp>
        <p:nvSpPr>
          <p:cNvPr id="6" name="Rettangolo 5">
            <a:extLst>
              <a:ext uri="{FF2B5EF4-FFF2-40B4-BE49-F238E27FC236}">
                <a16:creationId xmlns:a16="http://schemas.microsoft.com/office/drawing/2014/main" id="{008E6F74-683F-43A1-9673-4FF5B9A0B80F}"/>
              </a:ext>
            </a:extLst>
          </p:cNvPr>
          <p:cNvSpPr/>
          <p:nvPr/>
        </p:nvSpPr>
        <p:spPr>
          <a:xfrm>
            <a:off x="781396" y="1144847"/>
            <a:ext cx="10897986" cy="5209696"/>
          </a:xfrm>
          <a:prstGeom prst="rect">
            <a:avLst/>
          </a:prstGeom>
        </p:spPr>
        <p:txBody>
          <a:bodyPr wrap="square">
            <a:spAutoFit/>
          </a:bodyPr>
          <a:lstStyle/>
          <a:p>
            <a:pPr algn="just" fontAlgn="base">
              <a:lnSpc>
                <a:spcPct val="107000"/>
              </a:lnSpc>
              <a:spcBef>
                <a:spcPct val="0"/>
              </a:spcBef>
              <a:spcAft>
                <a:spcPts val="800"/>
              </a:spcAft>
            </a:pP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Per quanto attiene il testosterone ci sono alcuni case-report in letteratura che riferiscono di necrosi epatocellulare e di ittero con intenso prurito a seguito di assunzione di alte dosi dell’ormone. In generale l’epatotossicità da testosterone è un evento molto raro, anche se le alterazioni nei test epatici non sono infrequenti. Esiste anche il sospetto, non confermato, che il testosterone possa indurre tumori epatici. La </a:t>
            </a:r>
            <a:r>
              <a:rPr lang="it-IT" sz="2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sertralina</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come riportato nella sua scheda tecnica, può alterare la funzionalità epatica e va usata con cautela in soggetti con danno epatico. Più rilevante l’epatotossicità da paracetamolo. Il paracetamolo è il farmaco maggiormente responsabile di insufficienza epatica che necessità di trapianto di fegato. Il meccanismo è legato alla formazione di un metabolita (NAPQI) tossico per gli epatociti. È una reazione avversa tipicamente dose dipendente, infatti il metabolita tossico si forma in percentuale costante (circa 5-9%) della dose somministrata e alle dosi terapeutiche i sistemi di detossificazione dell’organismo umano sono in grado di evitare il danno. </a:t>
            </a:r>
            <a:endParaRPr lang="it-IT" sz="24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151230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15680" y="6562222"/>
            <a:ext cx="7272808" cy="2511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it-IT" sz="1400">
              <a:solidFill>
                <a:srgbClr val="FFFFFF"/>
              </a:solidFill>
              <a:latin typeface="Arial"/>
            </a:endParaRPr>
          </a:p>
        </p:txBody>
      </p:sp>
      <p:sp>
        <p:nvSpPr>
          <p:cNvPr id="3" name="Rettangolo 2"/>
          <p:cNvSpPr/>
          <p:nvPr/>
        </p:nvSpPr>
        <p:spPr>
          <a:xfrm>
            <a:off x="3255029" y="200141"/>
            <a:ext cx="5681940" cy="523220"/>
          </a:xfrm>
          <a:prstGeom prst="rect">
            <a:avLst/>
          </a:prstGeom>
        </p:spPr>
        <p:txBody>
          <a:bodyPr wrap="none">
            <a:spAutoFit/>
          </a:bodyPr>
          <a:lstStyle/>
          <a:p>
            <a:pPr algn="ctr" fontAlgn="base">
              <a:spcBef>
                <a:spcPct val="0"/>
              </a:spcBef>
              <a:spcAft>
                <a:spcPct val="0"/>
              </a:spcAft>
            </a:pPr>
            <a:r>
              <a:rPr lang="it-IT" sz="2800" b="1" dirty="0">
                <a:solidFill>
                  <a:srgbClr val="FF0000"/>
                </a:solidFill>
                <a:latin typeface="Arial" charset="0"/>
                <a:ea typeface="ＭＳ Ｐゴシック" charset="0"/>
              </a:rPr>
              <a:t>INTERPRETAZIONE EPICRITICA</a:t>
            </a:r>
          </a:p>
        </p:txBody>
      </p:sp>
      <p:sp>
        <p:nvSpPr>
          <p:cNvPr id="5" name="CasellaDiTesto 4"/>
          <p:cNvSpPr txBox="1"/>
          <p:nvPr/>
        </p:nvSpPr>
        <p:spPr>
          <a:xfrm>
            <a:off x="11185338" y="52737"/>
            <a:ext cx="385042" cy="523220"/>
          </a:xfrm>
          <a:prstGeom prst="rect">
            <a:avLst/>
          </a:prstGeom>
          <a:noFill/>
        </p:spPr>
        <p:txBody>
          <a:bodyPr wrap="none" rtlCol="0">
            <a:spAutoFit/>
          </a:bodyPr>
          <a:lstStyle/>
          <a:p>
            <a:pPr fontAlgn="base">
              <a:spcBef>
                <a:spcPct val="0"/>
              </a:spcBef>
              <a:spcAft>
                <a:spcPct val="0"/>
              </a:spcAft>
            </a:pPr>
            <a:r>
              <a:rPr lang="it-IT" sz="2800" b="1" dirty="0">
                <a:solidFill>
                  <a:srgbClr val="FF0000"/>
                </a:solidFill>
                <a:latin typeface="Arial" charset="0"/>
                <a:ea typeface="ＭＳ Ｐゴシック" charset="0"/>
              </a:rPr>
              <a:t>3</a:t>
            </a:r>
          </a:p>
        </p:txBody>
      </p:sp>
      <p:sp>
        <p:nvSpPr>
          <p:cNvPr id="7" name="Rettangolo 6">
            <a:extLst>
              <a:ext uri="{FF2B5EF4-FFF2-40B4-BE49-F238E27FC236}">
                <a16:creationId xmlns:a16="http://schemas.microsoft.com/office/drawing/2014/main" id="{22C2B84B-4D54-4C9C-83CF-34B3E27A6E52}"/>
              </a:ext>
            </a:extLst>
          </p:cNvPr>
          <p:cNvSpPr/>
          <p:nvPr/>
        </p:nvSpPr>
        <p:spPr>
          <a:xfrm>
            <a:off x="2019999" y="1620763"/>
            <a:ext cx="8836069" cy="4044056"/>
          </a:xfrm>
          <a:prstGeom prst="rect">
            <a:avLst/>
          </a:prstGeom>
        </p:spPr>
        <p:txBody>
          <a:bodyPr wrap="square">
            <a:spAutoFit/>
          </a:bodyPr>
          <a:lstStyle/>
          <a:p>
            <a:pPr algn="just" fontAlgn="base">
              <a:lnSpc>
                <a:spcPct val="107000"/>
              </a:lnSpc>
              <a:spcBef>
                <a:spcPct val="0"/>
              </a:spcBef>
              <a:spcAft>
                <a:spcPts val="800"/>
              </a:spcAft>
            </a:pPr>
            <a:r>
              <a:rPr lang="it-IT" sz="2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 </a:t>
            </a:r>
            <a:r>
              <a:rPr lang="it-IT"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dosi tossiche (si consiglia di non superare mai la dose di 3-4 g/die) invece i sistemi detossificanti non sono in grado di convertire l’eccessiva quantità di metabolita tossico che si forma. Raramente possono esserci situazioni (digiuno estremo, alterazioni genetiche, interazioni con altri farmaci, ecc.) che portano a una epatite di tipo idiosincrasico (che si può quindi manifestare a dosi terapeutiche). Nel caso di Mario è difficile pensare che l’epatite sia da paracetamolo in quanto il dosaggio è stato di 2 g/die per due giorni e dalla storia di Mario si evince che aveva fatto uso in passato del farmaco senza problemi (difficile pensare quindi all’idiosincrasia). </a:t>
            </a:r>
            <a:endParaRPr lang="it-IT" sz="24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2013898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ext Box 2"/>
          <p:cNvSpPr txBox="1">
            <a:spLocks noChangeArrowheads="1"/>
          </p:cNvSpPr>
          <p:nvPr/>
        </p:nvSpPr>
        <p:spPr bwMode="auto">
          <a:xfrm>
            <a:off x="2036763" y="212726"/>
            <a:ext cx="8172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2400" b="1">
                <a:solidFill>
                  <a:srgbClr val="FF0000"/>
                </a:solidFill>
                <a:latin typeface="Times New Roman" panose="02020603050405020304" pitchFamily="18" charset="0"/>
              </a:rPr>
              <a:t>PARACETAMOLO (generico, </a:t>
            </a:r>
            <a:r>
              <a:rPr lang="it-IT" altLang="it-IT" sz="2400" b="1" i="1">
                <a:solidFill>
                  <a:srgbClr val="FF0000"/>
                </a:solidFill>
                <a:latin typeface="Times New Roman" panose="02020603050405020304" pitchFamily="18" charset="0"/>
              </a:rPr>
              <a:t>Tachipirina</a:t>
            </a:r>
            <a:r>
              <a:rPr lang="it-IT" altLang="it-IT" sz="2400" b="1" baseline="30000">
                <a:solidFill>
                  <a:srgbClr val="FF0000"/>
                </a:solidFill>
                <a:latin typeface="Times New Roman" panose="02020603050405020304" pitchFamily="18" charset="0"/>
                <a:sym typeface="Symbol" panose="05050102010706020507" pitchFamily="18" charset="2"/>
              </a:rPr>
              <a:t></a:t>
            </a:r>
            <a:r>
              <a:rPr lang="it-IT" altLang="it-IT" sz="2400" b="1">
                <a:solidFill>
                  <a:srgbClr val="FF0000"/>
                </a:solidFill>
                <a:latin typeface="Times New Roman" panose="02020603050405020304" pitchFamily="18" charset="0"/>
              </a:rPr>
              <a:t>, </a:t>
            </a:r>
            <a:r>
              <a:rPr lang="it-IT" altLang="it-IT" sz="2400" b="1" i="1">
                <a:solidFill>
                  <a:srgbClr val="FF0000"/>
                </a:solidFill>
                <a:latin typeface="Times New Roman" panose="02020603050405020304" pitchFamily="18" charset="0"/>
              </a:rPr>
              <a:t>Efferalgan</a:t>
            </a:r>
            <a:r>
              <a:rPr lang="it-IT" altLang="it-IT" sz="2400" b="1" baseline="30000">
                <a:solidFill>
                  <a:srgbClr val="FF0000"/>
                </a:solidFill>
                <a:latin typeface="Times New Roman" panose="02020603050405020304" pitchFamily="18" charset="0"/>
                <a:sym typeface="Symbol" panose="05050102010706020507" pitchFamily="18" charset="2"/>
              </a:rPr>
              <a:t></a:t>
            </a:r>
            <a:r>
              <a:rPr lang="it-IT" altLang="it-IT" sz="2400" b="1">
                <a:solidFill>
                  <a:srgbClr val="FF0000"/>
                </a:solidFill>
                <a:latin typeface="Times New Roman" panose="02020603050405020304" pitchFamily="18" charset="0"/>
              </a:rPr>
              <a:t>…)</a:t>
            </a:r>
          </a:p>
        </p:txBody>
      </p:sp>
      <p:sp>
        <p:nvSpPr>
          <p:cNvPr id="246787" name="Text Box 5"/>
          <p:cNvSpPr txBox="1">
            <a:spLocks noChangeArrowheads="1"/>
          </p:cNvSpPr>
          <p:nvPr/>
        </p:nvSpPr>
        <p:spPr bwMode="auto">
          <a:xfrm>
            <a:off x="1931988" y="1054100"/>
            <a:ext cx="85534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2600" dirty="0">
                <a:latin typeface="Times New Roman" panose="02020603050405020304" pitchFamily="18" charset="0"/>
              </a:rPr>
              <a:t>Alle dosi terapeutiche consigliate è di solito ben tollerato e non si verificano danni gastrointestinali, anche se alcuni studi evidenziano un aumento di rischio emorragico.</a:t>
            </a:r>
          </a:p>
          <a:p>
            <a:pPr eaLnBrk="1" hangingPunct="1">
              <a:spcBef>
                <a:spcPct val="0"/>
              </a:spcBef>
              <a:buFontTx/>
              <a:buNone/>
            </a:pPr>
            <a:r>
              <a:rPr lang="it-IT" altLang="it-IT" sz="2600" dirty="0">
                <a:latin typeface="Times New Roman" panose="02020603050405020304" pitchFamily="18" charset="0"/>
              </a:rPr>
              <a:t> </a:t>
            </a:r>
            <a:r>
              <a:rPr lang="it-IT" altLang="it-IT" sz="2600" b="1" dirty="0">
                <a:latin typeface="Times New Roman" panose="02020603050405020304" pitchFamily="18" charset="0"/>
              </a:rPr>
              <a:t>La dose terapeutica è di 325-1000 mg ogni 4-6 ore.  Non si deve superare la dose massima giornaliera di 3 g per via orale e 4 g per via rettale. </a:t>
            </a:r>
            <a:r>
              <a:rPr lang="it-IT" altLang="it-IT" sz="2000" b="1" dirty="0">
                <a:latin typeface="Times New Roman" panose="02020603050405020304" pitchFamily="18" charset="0"/>
              </a:rPr>
              <a:t>(http://www.agenziafarmaco.gov.it/allegati/tachipirina_20012010.pdf)</a:t>
            </a:r>
            <a:endParaRPr lang="it-IT" altLang="it-IT" sz="2000" dirty="0">
              <a:latin typeface="Times New Roman" panose="02020603050405020304" pitchFamily="18" charset="0"/>
            </a:endParaRPr>
          </a:p>
        </p:txBody>
      </p:sp>
      <p:sp>
        <p:nvSpPr>
          <p:cNvPr id="246788" name="Text Box 8"/>
          <p:cNvSpPr txBox="1">
            <a:spLocks noChangeArrowheads="1"/>
          </p:cNvSpPr>
          <p:nvPr/>
        </p:nvSpPr>
        <p:spPr bwMode="auto">
          <a:xfrm>
            <a:off x="1846263" y="4097339"/>
            <a:ext cx="855345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2600" dirty="0">
                <a:latin typeface="Times New Roman" panose="02020603050405020304" pitchFamily="18" charset="0"/>
              </a:rPr>
              <a:t>Il più grave effetto tossico è la epatotossicità, dose dipendente, potenzialmente fatale. Può verificarsi nell’adulto dopo una dose singola di 10-15 g, ma anche a dosi inferiori. Raramente si osservano fenomeni epatotossici, da idiosincrasia, anche a dosi inferiori ai 4 grammi. Altre reazioni avverse sono di tipo allergico ed includono anche la sindrome di Steven-Johnson</a:t>
            </a:r>
          </a:p>
        </p:txBody>
      </p:sp>
    </p:spTree>
    <p:extLst>
      <p:ext uri="{BB962C8B-B14F-4D97-AF65-F5344CB8AC3E}">
        <p14:creationId xmlns:p14="http://schemas.microsoft.com/office/powerpoint/2010/main" val="39719764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astri">
  <a:themeElements>
    <a:clrScheme name="Nastri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fontScheme name="Nastri">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stri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Nastri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Nastri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Nastri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Nastri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Nastri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ema di Office">
  <a:themeElements>
    <a:clrScheme name="Personalizzato 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0000"/>
      </a:hlink>
      <a:folHlink>
        <a:srgbClr val="4F612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2207</Words>
  <Application>Microsoft Office PowerPoint</Application>
  <PresentationFormat>Widescreen</PresentationFormat>
  <Paragraphs>66</Paragraphs>
  <Slides>19</Slides>
  <Notes>6</Notes>
  <HiddenSlides>0</HiddenSlides>
  <MMClips>0</MMClips>
  <ScaleCrop>false</ScaleCrop>
  <HeadingPairs>
    <vt:vector size="6" baseType="variant">
      <vt:variant>
        <vt:lpstr>Caratteri utilizzati</vt:lpstr>
      </vt:variant>
      <vt:variant>
        <vt:i4>9</vt:i4>
      </vt:variant>
      <vt:variant>
        <vt:lpstr>Tema</vt:lpstr>
      </vt:variant>
      <vt:variant>
        <vt:i4>3</vt:i4>
      </vt:variant>
      <vt:variant>
        <vt:lpstr>Titoli diapositive</vt:lpstr>
      </vt:variant>
      <vt:variant>
        <vt:i4>19</vt:i4>
      </vt:variant>
    </vt:vector>
  </HeadingPairs>
  <TitlesOfParts>
    <vt:vector size="31" baseType="lpstr">
      <vt:lpstr>ＭＳ Ｐゴシック</vt:lpstr>
      <vt:lpstr>Arial</vt:lpstr>
      <vt:lpstr>Calibri</vt:lpstr>
      <vt:lpstr>Comic Sans MS</vt:lpstr>
      <vt:lpstr>Garamond</vt:lpstr>
      <vt:lpstr>Open Sans</vt:lpstr>
      <vt:lpstr>Symbol</vt:lpstr>
      <vt:lpstr>Times New Roman</vt:lpstr>
      <vt:lpstr>Wingdings</vt:lpstr>
      <vt:lpstr>Default Design</vt:lpstr>
      <vt:lpstr>Nastri</vt:lpstr>
      <vt:lpstr>1_Tema di Office</vt:lpstr>
      <vt:lpstr>Caso Farmacologico 1  “Di tutto di più…”</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Necrosi epatocitaria da sovradosaggio di paracetamolo</vt:lpstr>
      <vt:lpstr>Fattori di rischio per danno epatico da paracetamolo</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 Farmacologico 1  “Di tutto di più…”</dc:title>
  <dc:creator>Roberto Leone</dc:creator>
  <cp:lastModifiedBy>Roberto Leone</cp:lastModifiedBy>
  <cp:revision>9</cp:revision>
  <dcterms:created xsi:type="dcterms:W3CDTF">2018-04-23T13:14:24Z</dcterms:created>
  <dcterms:modified xsi:type="dcterms:W3CDTF">2020-04-16T09:37:06Z</dcterms:modified>
</cp:coreProperties>
</file>